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17"/>
  </p:notesMasterIdLst>
  <p:handoutMasterIdLst>
    <p:handoutMasterId r:id="rId18"/>
  </p:handoutMasterIdLst>
  <p:sldIdLst>
    <p:sldId id="260" r:id="rId4"/>
    <p:sldId id="296" r:id="rId5"/>
    <p:sldId id="342" r:id="rId6"/>
    <p:sldId id="294" r:id="rId7"/>
    <p:sldId id="301" r:id="rId8"/>
    <p:sldId id="338" r:id="rId9"/>
    <p:sldId id="339" r:id="rId10"/>
    <p:sldId id="344" r:id="rId11"/>
    <p:sldId id="345" r:id="rId12"/>
    <p:sldId id="346" r:id="rId13"/>
    <p:sldId id="347" r:id="rId14"/>
    <p:sldId id="348" r:id="rId15"/>
    <p:sldId id="349" r:id="rId16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595" autoAdjust="0"/>
  </p:normalViewPr>
  <p:slideViewPr>
    <p:cSldViewPr snapToGrid="0" snapToObjects="1">
      <p:cViewPr varScale="1">
        <p:scale>
          <a:sx n="70" d="100"/>
          <a:sy n="70" d="100"/>
        </p:scale>
        <p:origin x="1416" y="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6/16/2020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6/16/2020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025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739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392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 smtClean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 smtClean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June 2020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58921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6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  <p:sldLayoutId id="2147494277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805113"/>
            <a:ext cx="7543800" cy="2863850"/>
            <a:chOff x="787400" y="1852613"/>
            <a:chExt cx="7543800" cy="2863316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585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Item </a:t>
              </a:r>
              <a:r>
                <a:rPr lang="en-US" altLang="en-US" sz="3200" b="1" dirty="0" smtClean="0"/>
                <a:t>5: </a:t>
              </a:r>
              <a:r>
                <a:rPr lang="en-US" altLang="en-US" sz="3200" b="1" dirty="0"/>
                <a:t>PRS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Martha Henson</a:t>
              </a:r>
              <a:endParaRPr lang="en-US" altLang="en-US" sz="2000" dirty="0"/>
            </a:p>
            <a:p>
              <a:pPr eaLnBrk="1" hangingPunct="1"/>
              <a:r>
                <a:rPr lang="en-US" altLang="en-US" sz="2000" dirty="0"/>
                <a:t>PRS </a:t>
              </a:r>
              <a:r>
                <a:rPr lang="en-US" altLang="en-US" sz="2000" dirty="0" smtClean="0"/>
                <a:t>Chair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Technical Advisory Committee (TAC) Meeting</a:t>
              </a:r>
            </a:p>
            <a:p>
              <a:pPr eaLnBrk="1" hangingPunct="1"/>
              <a:r>
                <a:rPr lang="en-US" altLang="en-US" dirty="0"/>
                <a:t>ERCOT Public</a:t>
              </a:r>
            </a:p>
            <a:p>
              <a:pPr eaLnBrk="1" hangingPunct="1"/>
              <a:r>
                <a:rPr lang="en-US" altLang="en-US" dirty="0" smtClean="0"/>
                <a:t>June 24, 2020</a:t>
              </a:r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NPRR993, Grey Box Resolution re NPRR902 and NPRR928 [ERCOT]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346586" y="633811"/>
            <a:ext cx="8480323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Proposed Effective Date:  </a:t>
            </a:r>
            <a:r>
              <a:rPr lang="en-US" dirty="0"/>
              <a:t>July 1, 2020</a:t>
            </a:r>
          </a:p>
          <a:p>
            <a:r>
              <a:rPr lang="en-US" b="1" dirty="0"/>
              <a:t>ERCOT Impact Analysis:  </a:t>
            </a:r>
            <a:r>
              <a:rPr lang="en-US" dirty="0"/>
              <a:t>No budgetary impact; no impacts to ERCOT staffing; no impacts to ERCOT computer systems; no impacts to </a:t>
            </a:r>
            <a:r>
              <a:rPr lang="x-none" dirty="0"/>
              <a:t>ERCOT business processes</a:t>
            </a:r>
            <a:r>
              <a:rPr lang="en-US" dirty="0"/>
              <a:t>; no impacts to ERCOT grid operations and practices.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addresses an anticipated redundancy and use of a defined term, both of which were irresolvable during the concurrent approval processes for NPRR902, ERCOT Critical Energy Infrastructure Information, and NPRR928, Cybersecurity Incident Notification.</a:t>
            </a:r>
          </a:p>
          <a:p>
            <a:r>
              <a:rPr lang="en-US" b="1" dirty="0"/>
              <a:t>PRS Decision:</a:t>
            </a:r>
            <a:r>
              <a:rPr lang="en-US" dirty="0"/>
              <a:t>  On 2/13/20, PRS unanimously voted to recommend approval of NPRR993 as revised by PRS.  On 6/11/20, PRS unanimously voted via roll call to endorse and forward to TAC the 2/13/20 PRS Report and Impact Analysis for NPRR993.</a:t>
            </a:r>
          </a:p>
        </p:txBody>
      </p:sp>
    </p:spTree>
    <p:extLst>
      <p:ext uri="{BB962C8B-B14F-4D97-AF65-F5344CB8AC3E}">
        <p14:creationId xmlns:p14="http://schemas.microsoft.com/office/powerpoint/2010/main" val="3311651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SCR810, EMS System Change to Count DC Ties toward the 2% Constraint Activation Criterion [REMC]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346586" y="633811"/>
            <a:ext cx="8480323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Proposed Effective Date: </a:t>
            </a:r>
            <a:r>
              <a:rPr lang="en-US" dirty="0"/>
              <a:t>Upon system implementation – Priority 2020; Rank 3050 </a:t>
            </a:r>
            <a:endParaRPr lang="en-US" dirty="0" smtClean="0"/>
          </a:p>
          <a:p>
            <a:r>
              <a:rPr lang="en-US" b="1" dirty="0" smtClean="0"/>
              <a:t>ERCOT </a:t>
            </a:r>
            <a:r>
              <a:rPr lang="en-US" b="1" dirty="0"/>
              <a:t>Impact Analysis: </a:t>
            </a:r>
            <a:r>
              <a:rPr lang="en-US" dirty="0"/>
              <a:t>Between $15k and $25k; no impacts to ERCOT staffing; impacts to Energy Management System (EMS); ERCOT business processes will be updated; no impacts to ERCOT grid operations and practices. </a:t>
            </a:r>
            <a:r>
              <a:rPr lang="en-US" b="1" dirty="0" smtClean="0"/>
              <a:t>Revision </a:t>
            </a:r>
            <a:r>
              <a:rPr lang="en-US" b="1" dirty="0"/>
              <a:t>Description: </a:t>
            </a:r>
            <a:r>
              <a:rPr lang="en-US" dirty="0"/>
              <a:t>This SCR adds logic to ERCOT’s EMS system to remove the flag that indicates to the ERCOT Operator that a unit representing a Direct Current Tie (DC Tie) does not count toward the 2% criterion for activating transmission constraints. </a:t>
            </a:r>
            <a:endParaRPr lang="en-US" dirty="0" smtClean="0"/>
          </a:p>
          <a:p>
            <a:r>
              <a:rPr lang="en-US" b="1" dirty="0" smtClean="0"/>
              <a:t>PRS </a:t>
            </a:r>
            <a:r>
              <a:rPr lang="en-US" b="1" dirty="0"/>
              <a:t>Decision:</a:t>
            </a:r>
            <a:r>
              <a:rPr lang="en-US" dirty="0"/>
              <a:t> On 5/15/20, PRS unanimously voted via email to recommend approval of SCR810 as submitted.  On 6/11/20, PRS unanimously voted via roll call to endorse and forward to TAC the 5/15/20 PRS Report and Impact Analysis for SCR810 with a recommended priority of 2020 and rank of 3050.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0083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SCR808, Congestion Revenue Right Time Of Use Transaction Limits in Long-Term Auction Sequence Auctions [DC Energy]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346586" y="633811"/>
            <a:ext cx="8480323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Revision Description:  </a:t>
            </a:r>
            <a:r>
              <a:rPr lang="en-US" dirty="0"/>
              <a:t>This SCR establishes Congestion Revenue Right (CRR) transaction limits for each Time Of Use (TOU) in Long-Term Auction Sequence auctions.</a:t>
            </a:r>
          </a:p>
          <a:p>
            <a:r>
              <a:rPr lang="en-US" b="1" dirty="0"/>
              <a:t>PRS Decision:</a:t>
            </a:r>
            <a:r>
              <a:rPr lang="en-US" dirty="0"/>
              <a:t>  On 12/12/19, PRS voted to recommend approval of SCR808 as submitted.  The motion carried with three abstentions from the Cooperative (2) (STEC, PEC), and Investor Owned Utility (IOU) (</a:t>
            </a:r>
            <a:r>
              <a:rPr lang="en-US" dirty="0" err="1"/>
              <a:t>Oncor</a:t>
            </a:r>
            <a:r>
              <a:rPr lang="en-US" dirty="0"/>
              <a:t>) Market Segments.</a:t>
            </a:r>
          </a:p>
          <a:p>
            <a:r>
              <a:rPr lang="en-US" b="1" dirty="0"/>
              <a:t>Withdrawal Request:  </a:t>
            </a:r>
            <a:r>
              <a:rPr lang="en-US" dirty="0"/>
              <a:t>On 2/21/20, the sponsor requested to withdraw SCR808, noting SCR808 is no longer needed now that the cost information was considered and SCR807, Increase CRR Transaction Capability, was endorsed.</a:t>
            </a:r>
          </a:p>
        </p:txBody>
      </p:sp>
    </p:spTree>
    <p:extLst>
      <p:ext uri="{BB962C8B-B14F-4D97-AF65-F5344CB8AC3E}">
        <p14:creationId xmlns:p14="http://schemas.microsoft.com/office/powerpoint/2010/main" val="561489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13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/>
          </p:nvPr>
        </p:nvGraphicFramePr>
        <p:xfrm>
          <a:off x="160280" y="798446"/>
          <a:ext cx="8839200" cy="4262008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5/28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EMIL Web Interface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Ph1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NPRR930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Testing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NPRR977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Go-Live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Ph2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NPRR857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14345" y="1356091"/>
            <a:ext cx="370549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90496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498352"/>
            <a:ext cx="2485392" cy="107721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NPRR863 Ph1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FFR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NPRR863 </a:t>
            </a:r>
            <a:r>
              <a:rPr lang="en-US" sz="800" b="0" kern="0" dirty="0" smtClean="0"/>
              <a:t>Ph2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ECRS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NPRR930(a) – O&amp;M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NPRR935(a) – Sections 4.2.2 (1) (6), 4.2.5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NPRR935(b) – Sections 2.1, 2.2, 4.2.3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NPRR978(a) – Initial report decommissions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PGRR070(b) – Remaining PGRR language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</a:t>
            </a:r>
            <a:r>
              <a:rPr lang="en-US" sz="800" b="0" kern="0" dirty="0"/>
              <a:t>) – View / Edit </a:t>
            </a:r>
            <a:r>
              <a:rPr lang="en-US" sz="800" b="0" kern="0" dirty="0" smtClean="0"/>
              <a:t>capability</a:t>
            </a: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586742" y="4781276"/>
            <a:ext cx="2977306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9" y="4784680"/>
            <a:ext cx="2903046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600" b="1" i="1" kern="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174" y="2861364"/>
            <a:ext cx="1435608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November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1902106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7467600" y="1981200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2021 Go-Lives</a:t>
            </a:r>
            <a:endParaRPr lang="en-US" sz="1200" b="0" kern="0" dirty="0"/>
          </a:p>
        </p:txBody>
      </p:sp>
      <p:sp>
        <p:nvSpPr>
          <p:cNvPr id="35" name="TextBox 34"/>
          <p:cNvSpPr txBox="1"/>
          <p:nvPr/>
        </p:nvSpPr>
        <p:spPr>
          <a:xfrm>
            <a:off x="8638633" y="1366500"/>
            <a:ext cx="37054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" b="1" i="1" kern="0" dirty="0" smtClean="0">
                <a:solidFill>
                  <a:srgbClr val="000000"/>
                </a:solidFill>
              </a:rPr>
              <a:t> 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r>
              <a:rPr lang="en-US" sz="8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>
                <a:solidFill>
                  <a:srgbClr val="000000"/>
                </a:solidFill>
              </a:rPr>
              <a:t>P</a:t>
            </a:r>
            <a:endParaRPr lang="en-US" sz="8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E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endParaRPr kumimoji="0" lang="en-US" sz="8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572000" y="2938252"/>
            <a:ext cx="1444752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September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90887" y="1357972"/>
            <a:ext cx="370549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P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47302" y="27209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1/19</a:t>
            </a:r>
            <a:endParaRPr lang="en-US" sz="1200" kern="0" dirty="0"/>
          </a:p>
        </p:txBody>
      </p:sp>
      <p:sp>
        <p:nvSpPr>
          <p:cNvPr id="41" name="TextBox 40"/>
          <p:cNvSpPr txBox="1"/>
          <p:nvPr/>
        </p:nvSpPr>
        <p:spPr>
          <a:xfrm>
            <a:off x="7184983" y="3284838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90090" y="2229464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/>
          </p:nvPr>
        </p:nvGraphicFramePr>
        <p:xfrm>
          <a:off x="176358" y="5032090"/>
          <a:ext cx="8807363" cy="464820"/>
        </p:xfrm>
        <a:graphic>
          <a:graphicData uri="http://schemas.openxmlformats.org/drawingml/2006/table">
            <a:tbl>
              <a:tblPr firstRow="1" bandRow="1"/>
              <a:tblGrid>
                <a:gridCol w="919754"/>
                <a:gridCol w="1189888"/>
                <a:gridCol w="1828800"/>
                <a:gridCol w="4868921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 / 2020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826, 879, 918, 930, 935(b), 939, 962, 965, 974, PGRR066, SCR800, SCR805</a:t>
                      </a:r>
                      <a:endParaRPr lang="en-US" sz="8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1286994" y="302833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680588" y="2475144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2a</a:t>
            </a:r>
            <a:endParaRPr lang="en-US" sz="1000" i="1" dirty="0"/>
          </a:p>
        </p:txBody>
      </p:sp>
      <p:sp>
        <p:nvSpPr>
          <p:cNvPr id="45" name="Left Brace 44"/>
          <p:cNvSpPr/>
          <p:nvPr/>
        </p:nvSpPr>
        <p:spPr>
          <a:xfrm>
            <a:off x="3337858" y="2235909"/>
            <a:ext cx="153463" cy="6786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33044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1/30</a:t>
            </a:r>
            <a:endParaRPr lang="en-US" sz="1200" kern="0" dirty="0"/>
          </a:p>
        </p:txBody>
      </p: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3121902" y="4160249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August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6022848" y="216339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October</a:t>
            </a:r>
            <a:endParaRPr lang="en-US" sz="1200" kern="0" dirty="0"/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4419599" y="3717679"/>
            <a:ext cx="1861034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Q3  RIOO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Go-Live for View/Update</a:t>
            </a:r>
            <a:endParaRPr lang="en-US" sz="900" b="0" kern="0" dirty="0"/>
          </a:p>
        </p:txBody>
      </p:sp>
      <p:sp>
        <p:nvSpPr>
          <p:cNvPr id="58" name="TextBox 57"/>
          <p:cNvSpPr txBox="1"/>
          <p:nvPr/>
        </p:nvSpPr>
        <p:spPr>
          <a:xfrm>
            <a:off x="1293429" y="4206145"/>
            <a:ext cx="3705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5766947" y="1474328"/>
            <a:ext cx="513686" cy="13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778095" y="1357405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6010129" y="4121699"/>
            <a:ext cx="145365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2022 Go-Lives</a:t>
            </a:r>
            <a:endParaRPr lang="en-US" sz="1200" b="0" kern="0" dirty="0"/>
          </a:p>
        </p:txBody>
      </p:sp>
      <p:sp>
        <p:nvSpPr>
          <p:cNvPr id="60" name="TextBox 59"/>
          <p:cNvSpPr txBox="1"/>
          <p:nvPr/>
        </p:nvSpPr>
        <p:spPr>
          <a:xfrm>
            <a:off x="7164760" y="4406888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1590676" y="3906683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62" name="TextBox 61"/>
          <p:cNvSpPr txBox="1"/>
          <p:nvPr/>
        </p:nvSpPr>
        <p:spPr>
          <a:xfrm>
            <a:off x="2807981" y="42061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3" name="TextBox 12"/>
          <p:cNvSpPr txBox="1">
            <a:spLocks noChangeArrowheads="1"/>
          </p:cNvSpPr>
          <p:nvPr/>
        </p:nvSpPr>
        <p:spPr bwMode="auto">
          <a:xfrm>
            <a:off x="3120074" y="3238212"/>
            <a:ext cx="14519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7/1</a:t>
            </a:r>
            <a:endParaRPr lang="en-US" sz="1200" kern="0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7144537" y="2057293"/>
            <a:ext cx="719183" cy="8448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5779917" y="1697296"/>
            <a:ext cx="1357606" cy="357432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272610" y="1346426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278454" y="2462630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</p:spTree>
    <p:extLst>
      <p:ext uri="{BB962C8B-B14F-4D97-AF65-F5344CB8AC3E}">
        <p14:creationId xmlns:p14="http://schemas.microsoft.com/office/powerpoint/2010/main" val="405860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79413" y="846067"/>
            <a:ext cx="8458200" cy="554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dirty="0" smtClean="0"/>
              <a:t>Revision Requests Recommended for Approval by PRS – Unopposed and No Impact (Vote):</a:t>
            </a:r>
          </a:p>
          <a:p>
            <a:pPr lvl="0"/>
            <a:r>
              <a:rPr lang="en-US" b="0" dirty="0"/>
              <a:t>NPRR903, Day-Ahead Market Timing Deviations [ERCOT</a:t>
            </a:r>
            <a:r>
              <a:rPr lang="en-US" b="0" dirty="0" smtClean="0"/>
              <a:t>]*</a:t>
            </a:r>
            <a:endParaRPr lang="en-US" b="0" dirty="0"/>
          </a:p>
          <a:p>
            <a:pPr lvl="0"/>
            <a:r>
              <a:rPr lang="en-US" b="0" dirty="0"/>
              <a:t>NPRR983, Delete Remaining Grey-Boxed Language Associated with NPRR257, Synchronization with Nodal Operating Guide Section 9, Monitoring Programs and Changes to Posting Requirements of Documents Considered CEII [ERCOT</a:t>
            </a:r>
            <a:r>
              <a:rPr lang="en-US" b="0" dirty="0" smtClean="0"/>
              <a:t>]*</a:t>
            </a:r>
            <a:r>
              <a:rPr lang="en-US" b="0" dirty="0"/>
              <a:t>	</a:t>
            </a:r>
          </a:p>
          <a:p>
            <a:pPr lvl="0"/>
            <a:r>
              <a:rPr lang="en-US" b="0" dirty="0"/>
              <a:t>NPRR990, Relocation of Combined Cycle Train to Resource Attribute [ERCOT</a:t>
            </a:r>
            <a:r>
              <a:rPr lang="en-US" b="0" dirty="0" smtClean="0"/>
              <a:t>]*  </a:t>
            </a:r>
          </a:p>
          <a:p>
            <a:pPr lvl="0"/>
            <a:r>
              <a:rPr lang="en-US" b="0" dirty="0"/>
              <a:t>NPRR992, Updated Day-Ahead Liability for NPRR863, Creation of ERCOT Contingency Reserve Service and Revisions to Responsive Reserve [ERCOT</a:t>
            </a:r>
            <a:r>
              <a:rPr lang="en-US" b="0" dirty="0" smtClean="0"/>
              <a:t>]*</a:t>
            </a:r>
            <a:r>
              <a:rPr lang="en-US" b="0" dirty="0"/>
              <a:t>	</a:t>
            </a:r>
          </a:p>
          <a:p>
            <a:pPr lvl="0"/>
            <a:r>
              <a:rPr lang="en-US" b="0" dirty="0"/>
              <a:t>NPRR993, Grey Box Resolution re NPRR902 and NPRR928 [ERCOT</a:t>
            </a:r>
            <a:r>
              <a:rPr lang="en-US" b="0" dirty="0" smtClean="0"/>
              <a:t>]*</a:t>
            </a:r>
            <a:endParaRPr lang="en-US" b="0" dirty="0"/>
          </a:p>
          <a:p>
            <a:pPr marL="0" indent="0" eaLnBrk="1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en-US" sz="1600" i="1" dirty="0" smtClean="0"/>
          </a:p>
          <a:p>
            <a:pPr marL="0" indent="0" eaLnBrk="1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sz="1600" i="1" dirty="0" smtClean="0"/>
              <a:t>(* </a:t>
            </a:r>
            <a:r>
              <a:rPr lang="en-US" sz="1600" i="1" dirty="0"/>
              <a:t>denotes no impact</a:t>
            </a:r>
            <a:r>
              <a:rPr lang="en-US" sz="1600" i="1" dirty="0" smtClean="0"/>
              <a:t>)</a:t>
            </a:r>
            <a:endParaRPr lang="en-US" dirty="0"/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en-US" sz="1800" dirty="0"/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Summary of PRS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79413" y="846067"/>
            <a:ext cx="8458200" cy="554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en-US" dirty="0"/>
              <a:t>Revision Requests Recommended for Approval by PRS – Unopposed with Impacts (Vote):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en-US" sz="1100" dirty="0">
              <a:cs typeface="Arial" panose="020B0604020202020204" pitchFamily="34" charset="0"/>
            </a:endParaRPr>
          </a:p>
          <a:p>
            <a:pPr lvl="0"/>
            <a:r>
              <a:rPr lang="en-US" b="0" dirty="0" smtClean="0"/>
              <a:t>NPRR973</a:t>
            </a:r>
            <a:r>
              <a:rPr lang="en-US" b="0" dirty="0"/>
              <a:t>, Add Definitions for Generator Step-Up and Main Power Transformer [ERCOT]</a:t>
            </a:r>
            <a:endParaRPr lang="fr-FR" b="0" dirty="0" smtClean="0"/>
          </a:p>
          <a:p>
            <a:pPr lvl="1"/>
            <a:r>
              <a:rPr lang="en-US" dirty="0" smtClean="0"/>
              <a:t>IA</a:t>
            </a:r>
            <a:r>
              <a:rPr lang="en-US" dirty="0"/>
              <a:t>: </a:t>
            </a:r>
            <a:r>
              <a:rPr lang="en-US" dirty="0" smtClean="0"/>
              <a:t>Less than $10k (PR106)</a:t>
            </a:r>
            <a:r>
              <a:rPr lang="en-US" dirty="0"/>
              <a:t>	</a:t>
            </a:r>
            <a:r>
              <a:rPr lang="en-US" dirty="0" smtClean="0"/>
              <a:t>		Priority </a:t>
            </a:r>
            <a:r>
              <a:rPr lang="en-US" dirty="0"/>
              <a:t>n</a:t>
            </a:r>
            <a:r>
              <a:rPr lang="en-US" dirty="0" smtClean="0"/>
              <a:t>/a; </a:t>
            </a:r>
            <a:r>
              <a:rPr lang="en-US" dirty="0"/>
              <a:t>Rank </a:t>
            </a:r>
            <a:r>
              <a:rPr lang="en-US" dirty="0" smtClean="0"/>
              <a:t>n/a</a:t>
            </a:r>
          </a:p>
          <a:p>
            <a:pPr marL="457200" lvl="1" indent="0">
              <a:buNone/>
            </a:pPr>
            <a:endParaRPr lang="en-US" dirty="0"/>
          </a:p>
          <a:p>
            <a:pPr lvl="0"/>
            <a:r>
              <a:rPr lang="en-US" b="0" dirty="0" smtClean="0"/>
              <a:t>SCR810</a:t>
            </a:r>
            <a:r>
              <a:rPr lang="en-US" b="0" dirty="0"/>
              <a:t>, EMS System Change to Count DC Ties toward the 2% Constraint Activation Criterion [REMC</a:t>
            </a:r>
            <a:r>
              <a:rPr lang="en-US" b="0" dirty="0" smtClean="0"/>
              <a:t>]</a:t>
            </a:r>
          </a:p>
          <a:p>
            <a:pPr lvl="1"/>
            <a:r>
              <a:rPr lang="en-US" dirty="0" smtClean="0"/>
              <a:t>IA</a:t>
            </a:r>
            <a:r>
              <a:rPr lang="en-US" dirty="0"/>
              <a:t>: Between $</a:t>
            </a:r>
            <a:r>
              <a:rPr lang="en-US" dirty="0" smtClean="0"/>
              <a:t>15k </a:t>
            </a:r>
            <a:r>
              <a:rPr lang="en-US" dirty="0"/>
              <a:t>and $</a:t>
            </a:r>
            <a:r>
              <a:rPr lang="en-US" dirty="0" smtClean="0"/>
              <a:t>25k</a:t>
            </a:r>
            <a:r>
              <a:rPr lang="en-US" dirty="0"/>
              <a:t>		Priority 2020; Rank </a:t>
            </a:r>
            <a:r>
              <a:rPr lang="en-US" dirty="0" smtClean="0"/>
              <a:t>3050</a:t>
            </a:r>
            <a:endParaRPr lang="en-US" sz="1600" i="1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0" indent="0" eaLnBrk="1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dirty="0"/>
              <a:t>Revision Requests </a:t>
            </a:r>
            <a:r>
              <a:rPr lang="en-US" dirty="0" smtClean="0"/>
              <a:t>with a Withdrawal Request (Vote</a:t>
            </a:r>
            <a:r>
              <a:rPr lang="en-US" dirty="0"/>
              <a:t>):</a:t>
            </a:r>
          </a:p>
          <a:p>
            <a:pPr>
              <a:defRPr/>
            </a:pPr>
            <a:r>
              <a:rPr lang="en-US" b="0" dirty="0" smtClean="0"/>
              <a:t>SCR808</a:t>
            </a:r>
            <a:r>
              <a:rPr lang="en-US" b="0" dirty="0"/>
              <a:t>, Congestion Revenue Right Time Of Use Transaction Limits in Long-Term Auction Sequence Auctions </a:t>
            </a:r>
            <a:r>
              <a:rPr lang="en-US" b="0" dirty="0" smtClean="0"/>
              <a:t>[DC Energy]</a:t>
            </a:r>
            <a:endParaRPr lang="en-US" b="0" dirty="0"/>
          </a:p>
          <a:p>
            <a:pPr marL="0" indent="0" eaLnBrk="1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en-US" sz="1600" i="1" dirty="0" smtClean="0"/>
          </a:p>
          <a:p>
            <a:pPr marL="0" indent="0" eaLnBrk="1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en-US" sz="1600" i="1" dirty="0"/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en-US" sz="1800" dirty="0"/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Summary of PRS Update</a:t>
            </a:r>
          </a:p>
        </p:txBody>
      </p:sp>
    </p:spTree>
    <p:extLst>
      <p:ext uri="{BB962C8B-B14F-4D97-AF65-F5344CB8AC3E}">
        <p14:creationId xmlns:p14="http://schemas.microsoft.com/office/powerpoint/2010/main" val="233910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Appendix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NPRR903, Day-Ahead Market Timing Deviations [ERCOT]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346586" y="633811"/>
            <a:ext cx="8480323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Proposed Effective Date:  </a:t>
            </a:r>
            <a:r>
              <a:rPr lang="en-US" dirty="0"/>
              <a:t>July 1, 2020</a:t>
            </a:r>
          </a:p>
          <a:p>
            <a:r>
              <a:rPr lang="en-US" b="1" dirty="0"/>
              <a:t>ERCOT Impact Analysis:  </a:t>
            </a:r>
            <a:r>
              <a:rPr lang="en-US" dirty="0"/>
              <a:t>No budgetary impact; no impacts to ERCOT staffing; no impacts to ERCOT computer systems; </a:t>
            </a:r>
            <a:r>
              <a:rPr lang="x-none" dirty="0"/>
              <a:t>ERCOT business processes</a:t>
            </a:r>
            <a:r>
              <a:rPr lang="en-US" dirty="0"/>
              <a:t> will be updated; no impacts to ERCOT grid operations and practices.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clarifies the deviations that may occur due to Day-Ahead Market (DAM) delays, and adds language requiring ERCOT to issue a Market Notice for any act or omission that it takes to ensure that the DAM process completes by 1900.</a:t>
            </a:r>
          </a:p>
          <a:p>
            <a:r>
              <a:rPr lang="en-US" b="1" dirty="0"/>
              <a:t>PRS Decision:</a:t>
            </a:r>
            <a:r>
              <a:rPr lang="en-US" dirty="0"/>
              <a:t>  On 1/16/20, PRS unanimously voted to recommend approval of NPRR903 as amended by the 12/9/19 Joint Commenters comments as revised by PRS.  On 2/13/20, PRS unanimously voted to endorse and forward to TAC the 1/16/20 PRS Report and the Revised Impact Analysis for NPRR903.  </a:t>
            </a:r>
          </a:p>
        </p:txBody>
      </p:sp>
    </p:spTree>
    <p:extLst>
      <p:ext uri="{BB962C8B-B14F-4D97-AF65-F5344CB8AC3E}">
        <p14:creationId xmlns:p14="http://schemas.microsoft.com/office/powerpoint/2010/main" val="1765362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NPRR973, Add Definitions for Generator Step-Up and Main Power Transformer [ERCOT]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346586" y="633811"/>
            <a:ext cx="8480323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Proposed Effective Date:  </a:t>
            </a:r>
            <a:r>
              <a:rPr lang="en-US" dirty="0"/>
              <a:t>Upon system implementation of PR106, RARF Replacement project</a:t>
            </a:r>
          </a:p>
          <a:p>
            <a:r>
              <a:rPr lang="en-US" b="1" dirty="0"/>
              <a:t>ERCOT Impact Analysis:  </a:t>
            </a:r>
            <a:r>
              <a:rPr lang="en-US" dirty="0"/>
              <a:t>Less than $10k, which will be absorbed by the PR106 project; no impacts to ERCOT staffing; impacts to </a:t>
            </a:r>
            <a:r>
              <a:rPr lang="x-none" dirty="0"/>
              <a:t>Resource Integration and Integration</a:t>
            </a:r>
            <a:r>
              <a:rPr lang="en-US" dirty="0"/>
              <a:t>; no impacts to </a:t>
            </a:r>
            <a:r>
              <a:rPr lang="x-none" dirty="0"/>
              <a:t>ERCOT business processes</a:t>
            </a:r>
            <a:r>
              <a:rPr lang="en-US" dirty="0"/>
              <a:t>; no impacts to ERCOT grid operations and practices.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adds definitions for Generator Step-Up (GSU) and Main Power Transformer (MPT) to the Nodal Protocols and clarifies their uses.</a:t>
            </a:r>
          </a:p>
          <a:p>
            <a:r>
              <a:rPr lang="en-US" b="1" dirty="0"/>
              <a:t>PRS Decision:</a:t>
            </a:r>
            <a:r>
              <a:rPr lang="en-US" dirty="0"/>
              <a:t>  On 1/16/20, PRS </a:t>
            </a:r>
            <a:r>
              <a:rPr lang="en-US" dirty="0" smtClean="0"/>
              <a:t>unanimously voted to </a:t>
            </a:r>
            <a:r>
              <a:rPr lang="en-US" dirty="0"/>
              <a:t>recommend approval of NPRR973 as amended by the 1/10/20 ROS comments.  On 2/13/20, PRS unanimously voted to endorse and forward to TAC the 1/16/20 PRS Report and Impact Analysis for NPRR973.</a:t>
            </a:r>
          </a:p>
        </p:txBody>
      </p:sp>
    </p:spTree>
    <p:extLst>
      <p:ext uri="{BB962C8B-B14F-4D97-AF65-F5344CB8AC3E}">
        <p14:creationId xmlns:p14="http://schemas.microsoft.com/office/powerpoint/2010/main" val="1003853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400" i="1" dirty="0"/>
              <a:t>NPRR983, Delete Remaining Grey-Boxed Language Associated with NPRR257, Synchronization with Nodal Operating Guide Section 9, Monitoring Programs and Changes to Posting Requirements of Documents Considered CEII [ERCOT]</a:t>
            </a:r>
            <a:endParaRPr lang="en-US" sz="14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346586" y="633811"/>
            <a:ext cx="8480323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Proposed Effective Date:  </a:t>
            </a:r>
            <a:r>
              <a:rPr lang="en-US" dirty="0"/>
              <a:t>July 1, 2020</a:t>
            </a:r>
          </a:p>
          <a:p>
            <a:r>
              <a:rPr lang="en-US" b="1" dirty="0"/>
              <a:t>ERCOT Impact Analysis:  </a:t>
            </a:r>
            <a:r>
              <a:rPr lang="en-US" dirty="0"/>
              <a:t>No budgetary impact; no impacts to ERCOT staffing; no impacts to ERCOT computer systems; no impacts to </a:t>
            </a:r>
            <a:r>
              <a:rPr lang="x-none" dirty="0"/>
              <a:t>ERCOT business processes</a:t>
            </a:r>
            <a:r>
              <a:rPr lang="en-US" dirty="0"/>
              <a:t>; no impacts to ERCOT grid operations and practices.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deletes all remaining grey-boxed language associated with NPRR257.</a:t>
            </a:r>
          </a:p>
          <a:p>
            <a:r>
              <a:rPr lang="en-US" b="1" dirty="0"/>
              <a:t>PRS Decision:</a:t>
            </a:r>
            <a:r>
              <a:rPr lang="en-US" dirty="0"/>
              <a:t>  On 2/13/20, PRS unanimously voted </a:t>
            </a:r>
            <a:r>
              <a:rPr lang="en-US" dirty="0" smtClean="0"/>
              <a:t>to </a:t>
            </a:r>
            <a:r>
              <a:rPr lang="en-US" dirty="0"/>
              <a:t>recommend approval of NPRR983 as submitted.  On 6/11/20, PRS unanimously voted via roll call to endorse and forward to TAC the 2/13/20 PRS Report and Impact Analysis for NPRR983.</a:t>
            </a:r>
          </a:p>
        </p:txBody>
      </p:sp>
    </p:spTree>
    <p:extLst>
      <p:ext uri="{BB962C8B-B14F-4D97-AF65-F5344CB8AC3E}">
        <p14:creationId xmlns:p14="http://schemas.microsoft.com/office/powerpoint/2010/main" val="2690584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NPRR990, Relocation of Combined Cycle Train to Resource Attribute [ERCOT]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346586" y="633811"/>
            <a:ext cx="8480323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Proposed Effective Date:  </a:t>
            </a:r>
            <a:r>
              <a:rPr lang="en-US" dirty="0"/>
              <a:t>July 1, 2020</a:t>
            </a:r>
          </a:p>
          <a:p>
            <a:r>
              <a:rPr lang="en-US" b="1" dirty="0"/>
              <a:t>ERCOT Impact Analysis:  </a:t>
            </a:r>
            <a:r>
              <a:rPr lang="en-US" dirty="0"/>
              <a:t>No budgetary impact; no impacts to ERCOT staffing; no impacts to ERCOT computer systems; no impacts to </a:t>
            </a:r>
            <a:r>
              <a:rPr lang="x-none" dirty="0"/>
              <a:t>ERCOT business processes</a:t>
            </a:r>
            <a:r>
              <a:rPr lang="en-US" dirty="0"/>
              <a:t>; no impacts to ERCOT grid operations and practices.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deletes the remaining grey-box for NPRR889, RTF-1 Replace Non-Modeled Generator with Settlement Only Generator, and relocates the defined term “Combined Cycle Train” from underneath “Resource” to “Resource Attribute.”</a:t>
            </a:r>
          </a:p>
          <a:p>
            <a:r>
              <a:rPr lang="en-US" b="1" dirty="0"/>
              <a:t>PRS Decision:</a:t>
            </a:r>
            <a:r>
              <a:rPr lang="en-US" dirty="0"/>
              <a:t>  On 1/16/20, PRS unanimously voted to recommend approval of NPRR990 as submitted.  On 2/13/20, PRS unanimously voted to endorse and forward to TAC the 1/16/20 PRS Report and Impact Analysis for NPRR990.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931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NPRR992, Updated Day-Ahead Liability for NPRR863, Creation of ERCOT Contingency Reserve Service and Revisions to Responsive Reserve [ERCOT]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346586" y="633811"/>
            <a:ext cx="848032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Proposed Effective Date:  </a:t>
            </a:r>
            <a:r>
              <a:rPr lang="en-US" dirty="0"/>
              <a:t>Upon system implementation of NPRR863</a:t>
            </a:r>
          </a:p>
          <a:p>
            <a:r>
              <a:rPr lang="en-US" b="1" dirty="0"/>
              <a:t>ERCOT Impact Analysis:  </a:t>
            </a:r>
            <a:r>
              <a:rPr lang="en-US" dirty="0"/>
              <a:t>No budgetary impact; no impacts to ERCOT staffing; no impacts to ERCOT computer systems; no impacts to </a:t>
            </a:r>
            <a:r>
              <a:rPr lang="x-none" dirty="0"/>
              <a:t>ERCOT business processes</a:t>
            </a:r>
            <a:r>
              <a:rPr lang="en-US" dirty="0"/>
              <a:t>; no impacts to ERCOT grid operations and practices</a:t>
            </a:r>
            <a:r>
              <a:rPr lang="en-US" dirty="0" smtClean="0"/>
              <a:t>. </a:t>
            </a:r>
            <a:r>
              <a:rPr lang="en-US" dirty="0"/>
              <a:t>(There are no additional impacts to this NPRR beyond what was captured in the Impact Analysis for NPRR863)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ensures the Day-Ahead Liability (DAL) estimate correctly includes ERCOT Contingency Reserve Service (ECRS) charges and payments, which was the intent of NPRR863.</a:t>
            </a:r>
          </a:p>
          <a:p>
            <a:r>
              <a:rPr lang="en-US" b="1" dirty="0"/>
              <a:t>PRS Decision:</a:t>
            </a:r>
            <a:r>
              <a:rPr lang="en-US" dirty="0"/>
              <a:t>  On 2/13/20, PRS unanimously voted to recommend approval of NPRR992 as submitted.  On 6/11/20, PRS unanimously voted via roll call to endorse and forward to TAC the 2/13/20 PRS Report and Impact Analysis for NPRR992.  </a:t>
            </a:r>
          </a:p>
          <a:p>
            <a:r>
              <a:rPr lang="en-US" b="1" dirty="0"/>
              <a:t>Credit WG:  </a:t>
            </a:r>
            <a:r>
              <a:rPr lang="en-US" dirty="0"/>
              <a:t>See 2/21/20 Credit WG comments</a:t>
            </a:r>
          </a:p>
        </p:txBody>
      </p:sp>
    </p:spTree>
    <p:extLst>
      <p:ext uri="{BB962C8B-B14F-4D97-AF65-F5344CB8AC3E}">
        <p14:creationId xmlns:p14="http://schemas.microsoft.com/office/powerpoint/2010/main" val="154130962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AD6A9D-E05D-44AF-B5F9-103C86E8102F}">
  <ds:schemaRefs>
    <ds:schemaRef ds:uri="http://purl.org/dc/dcmitype/"/>
    <ds:schemaRef ds:uri="c34af464-7aa1-4edd-9be4-83dffc1cb926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8834</TotalTime>
  <Words>1696</Words>
  <Application>Microsoft Office PowerPoint</Application>
  <PresentationFormat>On-screen Show (4:3)</PresentationFormat>
  <Paragraphs>360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Custom Design</vt:lpstr>
      <vt:lpstr>PowerPoint Presentation</vt:lpstr>
      <vt:lpstr>Summary of PRS Update</vt:lpstr>
      <vt:lpstr>Summary of PRS Update</vt:lpstr>
      <vt:lpstr>Appendix</vt:lpstr>
      <vt:lpstr>NPRR903, Day-Ahead Market Timing Deviations [ERCOT]</vt:lpstr>
      <vt:lpstr>NPRR973, Add Definitions for Generator Step-Up and Main Power Transformer [ERCOT]</vt:lpstr>
      <vt:lpstr>NPRR983, Delete Remaining Grey-Boxed Language Associated with NPRR257, Synchronization with Nodal Operating Guide Section 9, Monitoring Programs and Changes to Posting Requirements of Documents Considered CEII [ERCOT]</vt:lpstr>
      <vt:lpstr>NPRR990, Relocation of Combined Cycle Train to Resource Attribute [ERCOT]</vt:lpstr>
      <vt:lpstr>NPRR992, Updated Day-Ahead Liability for NPRR863, Creation of ERCOT Contingency Reserve Service and Revisions to Responsive Reserve [ERCOT]</vt:lpstr>
      <vt:lpstr>NPRR993, Grey Box Resolution re NPRR902 and NPRR928 [ERCOT]</vt:lpstr>
      <vt:lpstr>SCR810, EMS System Change to Count DC Ties toward the 2% Constraint Activation Criterion [REMC]</vt:lpstr>
      <vt:lpstr>SCR808, Congestion Revenue Right Time Of Use Transaction Limits in Long-Term Auction Sequence Auctions [DC Energy]</vt:lpstr>
      <vt:lpstr>2020 Release Targets – Board Approved NPRRs / SCRs / xGRRs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ERCOT Market Rules</cp:lastModifiedBy>
  <cp:revision>495</cp:revision>
  <cp:lastPrinted>2013-01-30T23:16:36Z</cp:lastPrinted>
  <dcterms:created xsi:type="dcterms:W3CDTF">2010-04-12T23:12:02Z</dcterms:created>
  <dcterms:modified xsi:type="dcterms:W3CDTF">2020-06-16T17:30:50Z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