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67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45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5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19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33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NPRR902 Implementation Update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 smtClean="0">
                <a:solidFill>
                  <a:schemeClr val="tx2"/>
                </a:solidFill>
              </a:rPr>
              <a:t>Jonathan Levine</a:t>
            </a:r>
            <a:endParaRPr lang="en-US" i="1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Senior Corporate Counsel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Technical Advisory Committee Meeting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June 24,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</a:rPr>
              <a:t>NPRR902, </a:t>
            </a:r>
            <a:r>
              <a:rPr lang="en-US" sz="2000" i="1" dirty="0">
                <a:solidFill>
                  <a:schemeClr val="tx1"/>
                </a:solidFill>
              </a:rPr>
              <a:t>ERCOT Critical Energy Infrastructure </a:t>
            </a:r>
            <a:r>
              <a:rPr lang="en-US" sz="2000" i="1" dirty="0" smtClean="0">
                <a:solidFill>
                  <a:schemeClr val="tx1"/>
                </a:solidFill>
              </a:rPr>
              <a:t>Information</a:t>
            </a:r>
            <a:r>
              <a:rPr lang="en-US" sz="2000" dirty="0" smtClean="0">
                <a:solidFill>
                  <a:schemeClr val="tx1"/>
                </a:solidFill>
              </a:rPr>
              <a:t>, was approved by the ERCOT Board </a:t>
            </a:r>
            <a:r>
              <a:rPr lang="en-US" sz="2000" dirty="0" smtClean="0">
                <a:solidFill>
                  <a:schemeClr val="tx1"/>
                </a:solidFill>
              </a:rPr>
              <a:t>in December 2019. Implementation is currently scheduled for 2020 R5 (10/13-10/15).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Clarifies </a:t>
            </a:r>
            <a:r>
              <a:rPr lang="en-US" sz="2000" dirty="0">
                <a:solidFill>
                  <a:schemeClr val="tx1"/>
                </a:solidFill>
              </a:rPr>
              <a:t>parties’ responsibilities regarding ERCOT Critical Energy Infrastructure Information (ECEII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Defines ECEII and </a:t>
            </a:r>
            <a:r>
              <a:rPr lang="en-US" sz="2000" dirty="0">
                <a:solidFill>
                  <a:schemeClr val="tx1"/>
                </a:solidFill>
              </a:rPr>
              <a:t>adds lists of items that are considered </a:t>
            </a:r>
            <a:r>
              <a:rPr lang="en-US" sz="2000" dirty="0" smtClean="0">
                <a:solidFill>
                  <a:schemeClr val="tx1"/>
                </a:solidFill>
              </a:rPr>
              <a:t>ECEII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Specifies </a:t>
            </a:r>
            <a:r>
              <a:rPr lang="en-US" sz="2000" dirty="0">
                <a:solidFill>
                  <a:schemeClr val="tx1"/>
                </a:solidFill>
              </a:rPr>
              <a:t>the restrictions imposed upon parties that receive or create </a:t>
            </a:r>
            <a:r>
              <a:rPr lang="en-US" sz="2000" dirty="0" smtClean="0">
                <a:solidFill>
                  <a:schemeClr val="tx1"/>
                </a:solidFill>
              </a:rPr>
              <a:t>ECEII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Provides a framework for the submission of ECEII to </a:t>
            </a:r>
            <a:r>
              <a:rPr lang="en-US" sz="2000" dirty="0" smtClean="0">
                <a:solidFill>
                  <a:schemeClr val="tx1"/>
                </a:solidFill>
              </a:rPr>
              <a:t>ERCOT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Creates a process for contesting ERCOT determinations regarding confidentiality </a:t>
            </a:r>
            <a:r>
              <a:rPr lang="en-US" sz="2000" dirty="0" smtClean="0">
                <a:solidFill>
                  <a:schemeClr val="tx1"/>
                </a:solidFill>
              </a:rPr>
              <a:t>status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Allows </a:t>
            </a:r>
            <a:r>
              <a:rPr lang="en-US" sz="2000" dirty="0">
                <a:solidFill>
                  <a:srgbClr val="FF0000"/>
                </a:solidFill>
              </a:rPr>
              <a:t>Market Participants to restrict individual access to ECEII within their organizations through the use of ECEII-eligible Digital </a:t>
            </a:r>
            <a:r>
              <a:rPr lang="en-US" sz="2000" dirty="0" smtClean="0">
                <a:solidFill>
                  <a:srgbClr val="FF0000"/>
                </a:solidFill>
              </a:rPr>
              <a:t>Certificates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ECEII-eligible </a:t>
            </a:r>
            <a:r>
              <a:rPr lang="en-US" sz="2400" dirty="0">
                <a:solidFill>
                  <a:schemeClr val="tx1"/>
                </a:solidFill>
              </a:rPr>
              <a:t>Digital </a:t>
            </a:r>
            <a:r>
              <a:rPr lang="en-US" sz="2400" dirty="0" smtClean="0">
                <a:solidFill>
                  <a:schemeClr val="tx1"/>
                </a:solidFill>
              </a:rPr>
              <a:t>Certificates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New language added to </a:t>
            </a:r>
            <a:r>
              <a:rPr lang="en-US" sz="2000" dirty="0" smtClean="0">
                <a:solidFill>
                  <a:schemeClr val="tx1"/>
                </a:solidFill>
              </a:rPr>
              <a:t>Sections 12.1 &amp; </a:t>
            </a:r>
            <a:r>
              <a:rPr lang="en-US" sz="2000" dirty="0">
                <a:solidFill>
                  <a:schemeClr val="tx1"/>
                </a:solidFill>
              </a:rPr>
              <a:t>16.12: </a:t>
            </a:r>
            <a:r>
              <a:rPr lang="en-US" sz="2000" dirty="0" smtClean="0">
                <a:solidFill>
                  <a:schemeClr val="tx1"/>
                </a:solidFill>
              </a:rPr>
              <a:t>“ECEII </a:t>
            </a:r>
            <a:r>
              <a:rPr lang="en-US" sz="2000" dirty="0">
                <a:solidFill>
                  <a:schemeClr val="tx1"/>
                </a:solidFill>
              </a:rPr>
              <a:t>posted on the Market Information System (MIS) Secure or Certified Area may be accessed only by those individuals that are issued ECEII-eligible Digital </a:t>
            </a:r>
            <a:r>
              <a:rPr lang="en-US" sz="2000" dirty="0" smtClean="0">
                <a:solidFill>
                  <a:schemeClr val="tx1"/>
                </a:solidFill>
              </a:rPr>
              <a:t>Certificates”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Requires that all MIS Secure Area or Certified Area postings be designated as ECEII or non-ECEII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ERCOT Staff </a:t>
            </a:r>
            <a:r>
              <a:rPr lang="en-US" sz="2000" dirty="0" smtClean="0">
                <a:solidFill>
                  <a:schemeClr val="tx1"/>
                </a:solidFill>
              </a:rPr>
              <a:t>is evaluating MIS </a:t>
            </a:r>
            <a:r>
              <a:rPr lang="en-US" sz="2000" dirty="0" smtClean="0">
                <a:solidFill>
                  <a:schemeClr val="tx1"/>
                </a:solidFill>
              </a:rPr>
              <a:t>Secure and Certified Area </a:t>
            </a:r>
            <a:r>
              <a:rPr lang="en-US" sz="2000" dirty="0" smtClean="0">
                <a:solidFill>
                  <a:schemeClr val="tx1"/>
                </a:solidFill>
              </a:rPr>
              <a:t>postings for ECEII content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2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Categories of </a:t>
            </a:r>
            <a:r>
              <a:rPr lang="en-US" sz="2000" dirty="0" smtClean="0">
                <a:solidFill>
                  <a:schemeClr val="tx1"/>
                </a:solidFill>
              </a:rPr>
              <a:t>items preliminarily designated </a:t>
            </a:r>
            <a:r>
              <a:rPr lang="en-US" sz="2000" dirty="0" smtClean="0">
                <a:solidFill>
                  <a:schemeClr val="tx1"/>
                </a:solidFill>
              </a:rPr>
              <a:t>as ECEII (not exclusive):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Network Operations Model and other related models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Black </a:t>
            </a:r>
            <a:r>
              <a:rPr lang="en-US" sz="2000" dirty="0" smtClean="0">
                <a:solidFill>
                  <a:schemeClr val="tx1"/>
                </a:solidFill>
              </a:rPr>
              <a:t>Start documents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Geomagnetic </a:t>
            </a:r>
            <a:r>
              <a:rPr lang="en-US" sz="2000" dirty="0">
                <a:solidFill>
                  <a:schemeClr val="tx1"/>
                </a:solidFill>
              </a:rPr>
              <a:t>Disturbance documents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Annual GINR Stability and SSO Reports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Generic Transmission Limits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Real-Time </a:t>
            </a:r>
            <a:r>
              <a:rPr lang="en-US" sz="2000" dirty="0">
                <a:solidFill>
                  <a:schemeClr val="tx1"/>
                </a:solidFill>
              </a:rPr>
              <a:t>Congestion </a:t>
            </a:r>
            <a:r>
              <a:rPr lang="en-US" sz="2000" dirty="0" smtClean="0">
                <a:solidFill>
                  <a:schemeClr val="tx1"/>
                </a:solidFill>
              </a:rPr>
              <a:t>Reports (Chronic </a:t>
            </a:r>
            <a:r>
              <a:rPr lang="en-US" sz="2000" dirty="0">
                <a:solidFill>
                  <a:schemeClr val="tx1"/>
                </a:solidFill>
              </a:rPr>
              <a:t>or Severe </a:t>
            </a:r>
            <a:r>
              <a:rPr lang="en-US" sz="2000" dirty="0" smtClean="0">
                <a:solidFill>
                  <a:schemeClr val="tx1"/>
                </a:solidFill>
              </a:rPr>
              <a:t>Constraints)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GINR Studies (Steady State, System Protection, Stability, etc.)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Steady </a:t>
            </a:r>
            <a:r>
              <a:rPr lang="en-US" sz="2000" dirty="0" smtClean="0">
                <a:solidFill>
                  <a:schemeClr val="tx1"/>
                </a:solidFill>
              </a:rPr>
              <a:t>State Power </a:t>
            </a:r>
            <a:r>
              <a:rPr lang="en-US" sz="2000" dirty="0" smtClean="0">
                <a:solidFill>
                  <a:schemeClr val="tx1"/>
                </a:solidFill>
              </a:rPr>
              <a:t>Flow cases/data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Dynamic Data </a:t>
            </a:r>
            <a:r>
              <a:rPr lang="en-US" sz="2000" dirty="0">
                <a:solidFill>
                  <a:schemeClr val="tx1"/>
                </a:solidFill>
              </a:rPr>
              <a:t>Studies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Stability Screening Studies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System Protection Base </a:t>
            </a:r>
            <a:r>
              <a:rPr lang="en-US" sz="2000" dirty="0" smtClean="0">
                <a:solidFill>
                  <a:schemeClr val="tx1"/>
                </a:solidFill>
              </a:rPr>
              <a:t>Cases</a:t>
            </a:r>
          </a:p>
          <a:p>
            <a:pPr>
              <a:spcBef>
                <a:spcPts val="0"/>
              </a:spcBef>
            </a:pPr>
            <a:r>
              <a:rPr lang="en-US" sz="2000" dirty="0" err="1">
                <a:solidFill>
                  <a:schemeClr val="tx1"/>
                </a:solidFill>
              </a:rPr>
              <a:t>Geomagnetically</a:t>
            </a:r>
            <a:r>
              <a:rPr lang="en-US" sz="2000" dirty="0">
                <a:solidFill>
                  <a:schemeClr val="tx1"/>
                </a:solidFill>
              </a:rPr>
              <a:t>-Induced Current (GIC) System Models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Detailed Transmission System </a:t>
            </a:r>
            <a:r>
              <a:rPr lang="en-US" sz="2000" dirty="0" smtClean="0">
                <a:solidFill>
                  <a:schemeClr val="tx1"/>
                </a:solidFill>
              </a:rPr>
              <a:t>maps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8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Market Participant obligations: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New Section 1.3.2(5</a:t>
            </a:r>
            <a:r>
              <a:rPr lang="en-US" sz="2000" dirty="0">
                <a:solidFill>
                  <a:schemeClr val="tx1"/>
                </a:solidFill>
              </a:rPr>
              <a:t>): </a:t>
            </a:r>
            <a:r>
              <a:rPr lang="en-US" sz="2000" dirty="0" smtClean="0">
                <a:solidFill>
                  <a:schemeClr val="tx1"/>
                </a:solidFill>
              </a:rPr>
              <a:t>Adopt </a:t>
            </a:r>
            <a:r>
              <a:rPr lang="en-US" sz="2000" dirty="0">
                <a:solidFill>
                  <a:schemeClr val="tx1"/>
                </a:solidFill>
              </a:rPr>
              <a:t>procedures to ensure that ECEII is securely maintained and the organization’s internal distribution of ECEII is reasonably restricted to appropriate </a:t>
            </a:r>
            <a:r>
              <a:rPr lang="en-US" sz="2000" dirty="0" smtClean="0">
                <a:solidFill>
                  <a:schemeClr val="tx1"/>
                </a:solidFill>
              </a:rPr>
              <a:t>individuals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Facilitated through use of </a:t>
            </a:r>
            <a:r>
              <a:rPr lang="en-US" sz="1800" dirty="0">
                <a:solidFill>
                  <a:schemeClr val="tx1"/>
                </a:solidFill>
              </a:rPr>
              <a:t>ECEII-eligible Digital Certificates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tx1"/>
                </a:solidFill>
              </a:rPr>
              <a:t>New Section </a:t>
            </a:r>
            <a:r>
              <a:rPr lang="en-US" sz="2000" dirty="0" smtClean="0">
                <a:solidFill>
                  <a:schemeClr val="tx1"/>
                </a:solidFill>
              </a:rPr>
              <a:t>1.3.2(7): Require </a:t>
            </a:r>
            <a:r>
              <a:rPr lang="en-US" sz="2000" dirty="0">
                <a:solidFill>
                  <a:schemeClr val="tx1"/>
                </a:solidFill>
              </a:rPr>
              <a:t>a nondisclosure agreement with </a:t>
            </a:r>
            <a:r>
              <a:rPr lang="en-US" sz="2000" dirty="0" smtClean="0">
                <a:solidFill>
                  <a:schemeClr val="tx1"/>
                </a:solidFill>
              </a:rPr>
              <a:t>a representative </a:t>
            </a:r>
            <a:r>
              <a:rPr lang="en-US" sz="2000" dirty="0">
                <a:solidFill>
                  <a:schemeClr val="tx1"/>
                </a:solidFill>
              </a:rPr>
              <a:t>or </a:t>
            </a:r>
            <a:r>
              <a:rPr lang="en-US" sz="2000" dirty="0">
                <a:solidFill>
                  <a:schemeClr val="tx1"/>
                </a:solidFill>
              </a:rPr>
              <a:t>agent (other than </a:t>
            </a: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party’s attorney) before disclosing ECEII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New Section 1.3.2.2(1): </a:t>
            </a:r>
            <a:r>
              <a:rPr lang="en-US" sz="2000" dirty="0" smtClean="0">
                <a:solidFill>
                  <a:schemeClr val="tx1"/>
                </a:solidFill>
              </a:rPr>
              <a:t>For ECEII submitted to ERCOT, clearly label or otherwise identify the information for </a:t>
            </a:r>
            <a:r>
              <a:rPr lang="en-US" sz="2000" dirty="0">
                <a:solidFill>
                  <a:schemeClr val="tx1"/>
                </a:solidFill>
              </a:rPr>
              <a:t>which ECEII treatment is </a:t>
            </a:r>
            <a:r>
              <a:rPr lang="en-US" sz="2000" dirty="0" smtClean="0">
                <a:solidFill>
                  <a:schemeClr val="tx1"/>
                </a:solidFill>
              </a:rPr>
              <a:t>claimed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3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NPRR902 Implementation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Upcoming </a:t>
            </a:r>
            <a:r>
              <a:rPr lang="en-US" sz="2400" dirty="0" smtClean="0">
                <a:solidFill>
                  <a:schemeClr val="tx1"/>
                </a:solidFill>
              </a:rPr>
              <a:t>Steps: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Finalize ECEII Determinations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ERCOT Internal Implementation Work (System changes, etc.)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Market Participant </a:t>
            </a:r>
            <a:r>
              <a:rPr lang="en-US" sz="2400" dirty="0" smtClean="0">
                <a:solidFill>
                  <a:schemeClr val="tx1"/>
                </a:solidFill>
              </a:rPr>
              <a:t>Training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Expected NPRR902 </a:t>
            </a:r>
            <a:r>
              <a:rPr lang="en-US" sz="2400" dirty="0" smtClean="0">
                <a:solidFill>
                  <a:schemeClr val="tx1"/>
                </a:solidFill>
              </a:rPr>
              <a:t>Implementation: October </a:t>
            </a:r>
            <a:r>
              <a:rPr lang="en-US" sz="2400" dirty="0" smtClean="0">
                <a:solidFill>
                  <a:schemeClr val="tx1"/>
                </a:solidFill>
              </a:rPr>
              <a:t>2020 (R5)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Follow up Revision Requests to reclassify non-ECEII items from MIS Secure to MIS Public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NPRR902 Implementation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b="1" dirty="0"/>
              <a:t>Questions?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5093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426</Words>
  <Application>Microsoft Office PowerPoint</Application>
  <PresentationFormat>On-screen Show (4:3)</PresentationFormat>
  <Paragraphs>71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NPRR902 Implementation Update</vt:lpstr>
      <vt:lpstr>NPRR902 Implementation Update</vt:lpstr>
      <vt:lpstr>NPRR902 Implementation Update</vt:lpstr>
      <vt:lpstr>NPRR902 Implementation Update</vt:lpstr>
      <vt:lpstr>NPRR902 Implementation Update</vt:lpstr>
      <vt:lpstr>NPRR902 Implementation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Levine, Jonathan</cp:lastModifiedBy>
  <cp:revision>46</cp:revision>
  <cp:lastPrinted>2016-01-21T20:53:15Z</cp:lastPrinted>
  <dcterms:created xsi:type="dcterms:W3CDTF">2016-01-21T15:20:31Z</dcterms:created>
  <dcterms:modified xsi:type="dcterms:W3CDTF">2020-06-17T15:21:49Z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