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5"/>
  </p:notesMasterIdLst>
  <p:handoutMasterIdLst>
    <p:handoutMasterId r:id="rId16"/>
  </p:handoutMasterIdLst>
  <p:sldIdLst>
    <p:sldId id="260" r:id="rId7"/>
    <p:sldId id="268" r:id="rId8"/>
    <p:sldId id="275" r:id="rId9"/>
    <p:sldId id="276" r:id="rId10"/>
    <p:sldId id="269" r:id="rId11"/>
    <p:sldId id="271" r:id="rId12"/>
    <p:sldId id="272" r:id="rId13"/>
    <p:sldId id="264" r:id="rId1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576" userDrawn="1">
          <p15:clr>
            <a:srgbClr val="A4A3A4"/>
          </p15:clr>
        </p15:guide>
        <p15:guide id="4" pos="28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pells, Vanessa" initials="SV" lastIdx="2" clrIdx="0">
    <p:extLst>
      <p:ext uri="{19B8F6BF-5375-455C-9EA6-DF929625EA0E}">
        <p15:presenceInfo xmlns:p15="http://schemas.microsoft.com/office/powerpoint/2012/main" userId="S-1-5-21-639947351-343809578-3807592339-432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7" d="100"/>
          <a:sy n="67" d="100"/>
        </p:scale>
        <p:origin x="1392" y="54"/>
      </p:cViewPr>
      <p:guideLst>
        <p:guide orient="horz" pos="2160"/>
        <p:guide pos="2880"/>
        <p:guide orient="horz" pos="576"/>
        <p:guide pos="28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53" d="100"/>
          <a:sy n="53" d="100"/>
        </p:scale>
        <p:origin x="282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6/22/2020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6/22/2020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5238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19820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548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76200" y="6457890"/>
            <a:ext cx="11645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1000" b="1" baseline="0" dirty="0" smtClean="0">
              <a:solidFill>
                <a:schemeClr val="tx1"/>
              </a:solidFill>
            </a:endParaRPr>
          </a:p>
          <a:p>
            <a:pPr algn="l"/>
            <a:r>
              <a:rPr lang="en-US" sz="1000" b="0" baseline="0" dirty="0" smtClean="0">
                <a:solidFill>
                  <a:schemeClr val="tx1"/>
                </a:solidFill>
              </a:rPr>
              <a:t>ERCOT Public</a:t>
            </a:r>
            <a:endParaRPr lang="en-US" sz="1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services/comm/mkt_notices/archives/4576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1905000"/>
            <a:ext cx="510540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Item 11: CMM Software Issue</a:t>
            </a:r>
            <a:endParaRPr lang="en-US" sz="2000" b="1" dirty="0"/>
          </a:p>
          <a:p>
            <a:endParaRPr lang="en-US" dirty="0"/>
          </a:p>
          <a:p>
            <a:r>
              <a:rPr lang="en-US" i="1" dirty="0" smtClean="0"/>
              <a:t>Mark Ruane</a:t>
            </a:r>
            <a:endParaRPr lang="en-US" i="1" dirty="0"/>
          </a:p>
          <a:p>
            <a:r>
              <a:rPr lang="en-US" dirty="0" smtClean="0"/>
              <a:t>Director, Settlements, Retail and Credit</a:t>
            </a:r>
          </a:p>
          <a:p>
            <a:endParaRPr lang="en-US" dirty="0"/>
          </a:p>
          <a:p>
            <a:r>
              <a:rPr lang="en-US" dirty="0" smtClean="0"/>
              <a:t>TAC</a:t>
            </a:r>
          </a:p>
          <a:p>
            <a:endParaRPr lang="en-US" dirty="0" smtClean="0"/>
          </a:p>
          <a:p>
            <a:r>
              <a:rPr lang="en-US" dirty="0" smtClean="0"/>
              <a:t>ERCOT Public</a:t>
            </a:r>
          </a:p>
          <a:p>
            <a:r>
              <a:rPr lang="en-US" dirty="0" smtClean="0"/>
              <a:t>June 24, 2020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180306"/>
            <a:ext cx="8496300" cy="1486694"/>
          </a:xfrm>
        </p:spPr>
        <p:txBody>
          <a:bodyPr/>
          <a:lstStyle/>
          <a:p>
            <a:r>
              <a:rPr lang="en-US" sz="2000" dirty="0" smtClean="0"/>
              <a:t>On June 4, 2020, ERCOT issued Market Notice MM-A060420-01, Software </a:t>
            </a:r>
            <a:r>
              <a:rPr lang="en-US" sz="2000" dirty="0"/>
              <a:t>Error Identified in </a:t>
            </a:r>
            <a:r>
              <a:rPr lang="en-US" sz="2000" dirty="0" smtClean="0"/>
              <a:t>ERCOT’s </a:t>
            </a:r>
            <a:r>
              <a:rPr lang="en-US" sz="2000" dirty="0"/>
              <a:t>Credit Monitoring and Management (CMM) </a:t>
            </a:r>
            <a:r>
              <a:rPr lang="en-US" sz="2000" dirty="0" smtClean="0"/>
              <a:t>System.  The Notice is linked below:</a:t>
            </a:r>
          </a:p>
          <a:p>
            <a:pPr marL="0" indent="0">
              <a:buNone/>
              <a:tabLst>
                <a:tab pos="342900" algn="l"/>
              </a:tabLst>
            </a:pPr>
            <a:r>
              <a:rPr lang="en-US" sz="2000" u="sng" dirty="0" smtClean="0">
                <a:hlinkClick r:id="rId2"/>
              </a:rPr>
              <a:t>http</a:t>
            </a:r>
            <a:r>
              <a:rPr lang="en-US" sz="2000" u="sng" dirty="0">
                <a:hlinkClick r:id="rId2"/>
              </a:rPr>
              <a:t>://</a:t>
            </a:r>
            <a:r>
              <a:rPr lang="en-US" sz="2000" u="sng" dirty="0" smtClean="0">
                <a:hlinkClick r:id="rId2"/>
              </a:rPr>
              <a:t>www.ercot.com/services/comm/mkt_notices/archives/4576</a:t>
            </a:r>
            <a:endParaRPr lang="en-US" sz="2000" u="sng" dirty="0" smtClean="0"/>
          </a:p>
          <a:p>
            <a:pPr marL="0" indent="0">
              <a:buNone/>
              <a:tabLst>
                <a:tab pos="342900" algn="l"/>
              </a:tabLst>
            </a:pPr>
            <a:endParaRPr lang="en-US" sz="2000" u="sng" dirty="0"/>
          </a:p>
          <a:p>
            <a:pPr>
              <a:tabLst>
                <a:tab pos="342900" algn="l"/>
              </a:tabLst>
            </a:pPr>
            <a:r>
              <a:rPr lang="en-US" sz="2000" dirty="0" smtClean="0"/>
              <a:t>Per the Notice, </a:t>
            </a:r>
            <a:r>
              <a:rPr lang="en-US" sz="2000" dirty="0"/>
              <a:t>ERCOT </a:t>
            </a:r>
            <a:r>
              <a:rPr lang="en-US" sz="2000" dirty="0" smtClean="0"/>
              <a:t>identified </a:t>
            </a:r>
            <a:r>
              <a:rPr lang="en-US" sz="2000" dirty="0"/>
              <a:t>a software error in its CMM system that occurred with the implementation of Nodal Protocol Revision Request (NPRR) 347, Single Daily Settlement Invoice and Updates to Credit Calculations, including addition of a Minimum Collateral Exposure Component, on November 9, 2012.  </a:t>
            </a:r>
            <a:endParaRPr lang="en-US" sz="2000" dirty="0" smtClean="0"/>
          </a:p>
          <a:p>
            <a:pPr>
              <a:tabLst>
                <a:tab pos="342900" algn="l"/>
              </a:tabLst>
            </a:pPr>
            <a:endParaRPr lang="en-US" sz="2000" dirty="0"/>
          </a:p>
          <a:p>
            <a:pPr>
              <a:tabLst>
                <a:tab pos="342900" algn="l"/>
              </a:tabLst>
            </a:pPr>
            <a:r>
              <a:rPr lang="en-US" sz="2000" dirty="0" smtClean="0"/>
              <a:t>ERCOT </a:t>
            </a:r>
            <a:r>
              <a:rPr lang="en-US" sz="2000" dirty="0"/>
              <a:t>implemented a software fix on June 4, 2020 to align the Total Potential Exposure (TPE) calculation with </a:t>
            </a:r>
            <a:r>
              <a:rPr lang="en-US" sz="2000" dirty="0" smtClean="0"/>
              <a:t>NPRR347.</a:t>
            </a:r>
          </a:p>
          <a:p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 </a:t>
            </a:r>
            <a:endParaRPr lang="en-US" sz="1800" dirty="0" smtClean="0"/>
          </a:p>
          <a:p>
            <a:pPr marL="0" lv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81000" y="243682"/>
            <a:ext cx="8458200" cy="5945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CMM Software Issue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873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180306"/>
            <a:ext cx="8534400" cy="50292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Total Potential Exposure (TPE), which sets minimum credit requirements, utilizes the maximum of two estimates of Real-Time market exposure: 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800" dirty="0" smtClean="0"/>
              <a:t>Real-Time Liability Forward (RTLF) and;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800" dirty="0" smtClean="0"/>
              <a:t>The maximum of Real-Time Liability Extrapolated (RTLE) over a defined number of days (depends on type of market activity).</a:t>
            </a:r>
          </a:p>
          <a:p>
            <a:pPr marL="685800" lvl="1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0" lvl="1" indent="0">
              <a:buNone/>
            </a:pPr>
            <a:r>
              <a:rPr lang="en-US" sz="2000" dirty="0"/>
              <a:t>Real-Time Liability Forward (RTLF) uses Real Time Liability (RTL</a:t>
            </a:r>
            <a:r>
              <a:rPr lang="en-US" sz="2000" dirty="0" smtClean="0"/>
              <a:t>), as defined in Protocol section 16.11.4.3.2, </a:t>
            </a:r>
            <a:r>
              <a:rPr lang="en-US" sz="2000" dirty="0"/>
              <a:t>to estimate potential liability for seven future days. Under NPRR347, a Counter-Party’s RTL is multiplied by 110% if it represents an amount owed to ERCOT, and by 90% if it is a credit to the Counter-Party. The result is then adjusted by 150</a:t>
            </a:r>
            <a:r>
              <a:rPr lang="en-US" sz="2000" dirty="0" smtClean="0"/>
              <a:t>%.</a:t>
            </a:r>
          </a:p>
          <a:p>
            <a:pPr marL="0" lvl="1" indent="0">
              <a:buNone/>
            </a:pPr>
            <a:endParaRPr lang="en-US" sz="2000" dirty="0"/>
          </a:p>
          <a:p>
            <a:pPr marL="0" lvl="1" indent="0">
              <a:buNone/>
            </a:pPr>
            <a:r>
              <a:rPr lang="en-US" sz="2000" dirty="0" smtClean="0"/>
              <a:t>The RTLE estimate is derived from average Real-Time Invoices over the most recent two weeks. </a:t>
            </a:r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81000" y="243682"/>
            <a:ext cx="8458200" cy="5945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CMM Software Issue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28389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180306"/>
            <a:ext cx="8534400" cy="5029200"/>
          </a:xfrm>
        </p:spPr>
        <p:txBody>
          <a:bodyPr/>
          <a:lstStyle/>
          <a:p>
            <a:pPr marL="0" lvl="0" indent="0">
              <a:buNone/>
            </a:pPr>
            <a:r>
              <a:rPr lang="en-US" sz="2000" dirty="0" smtClean="0"/>
              <a:t>ERCOT determined there were errors in the RTLF calculation as implemented:</a:t>
            </a:r>
          </a:p>
          <a:p>
            <a:pPr lvl="0"/>
            <a:r>
              <a:rPr lang="en-US" sz="1800" dirty="0" smtClean="0"/>
              <a:t>Instead of 150%, a multiplier of 100</a:t>
            </a:r>
            <a:r>
              <a:rPr lang="en-US" sz="1800" dirty="0"/>
              <a:t>% </a:t>
            </a:r>
            <a:r>
              <a:rPr lang="en-US" sz="1800" dirty="0" smtClean="0"/>
              <a:t>was applied to specific components of RTL:</a:t>
            </a:r>
          </a:p>
          <a:p>
            <a:pPr lvl="1"/>
            <a:r>
              <a:rPr lang="en-US" sz="1600" dirty="0" smtClean="0"/>
              <a:t>Real-Time Congestion Payments or Charges for Self-Schedules, and</a:t>
            </a:r>
          </a:p>
          <a:p>
            <a:pPr lvl="1"/>
            <a:r>
              <a:rPr lang="en-US" sz="1600" dirty="0" smtClean="0"/>
              <a:t>Payments and Charges for PTP Obligations Settled in Real-Time</a:t>
            </a:r>
          </a:p>
          <a:p>
            <a:pPr marL="457200" lvl="1" indent="0">
              <a:buNone/>
            </a:pPr>
            <a:endParaRPr lang="en-US" sz="1600" dirty="0" smtClean="0"/>
          </a:p>
          <a:p>
            <a:pPr lvl="0"/>
            <a:r>
              <a:rPr lang="en-US" sz="1800" dirty="0" smtClean="0"/>
              <a:t>The 110</a:t>
            </a:r>
            <a:r>
              <a:rPr lang="en-US" sz="1800" dirty="0"/>
              <a:t>% </a:t>
            </a:r>
            <a:r>
              <a:rPr lang="en-US" sz="1800" dirty="0" smtClean="0"/>
              <a:t>mark-up and 90</a:t>
            </a:r>
            <a:r>
              <a:rPr lang="en-US" sz="1800" dirty="0"/>
              <a:t>% </a:t>
            </a:r>
            <a:r>
              <a:rPr lang="en-US" sz="1800" dirty="0" smtClean="0"/>
              <a:t>mark-down were not applied to </a:t>
            </a:r>
            <a:r>
              <a:rPr lang="en-US" sz="1800" dirty="0"/>
              <a:t>any of the </a:t>
            </a:r>
            <a:r>
              <a:rPr lang="en-US" sz="1800" dirty="0" smtClean="0"/>
              <a:t>components of RTL (the above, plus Real-Time Imbalance payments and DC Tie Export/Import payments/charges)</a:t>
            </a:r>
          </a:p>
          <a:p>
            <a:pPr marL="0" lv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81000" y="243682"/>
            <a:ext cx="8458200" cy="5945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CMM Software Issue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44244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73039"/>
            <a:ext cx="8763000" cy="4618161"/>
          </a:xfrm>
        </p:spPr>
        <p:txBody>
          <a:bodyPr/>
          <a:lstStyle/>
          <a:p>
            <a:r>
              <a:rPr lang="en-US" sz="2000" dirty="0" smtClean="0"/>
              <a:t>Due to system limitations, ERCOT is unable to quantify the number of instances where an erroneous RTLF determined the TPE for a Counter-Party since the implementation of NPRR 347.</a:t>
            </a:r>
          </a:p>
          <a:p>
            <a:endParaRPr lang="en-US" sz="2000" dirty="0"/>
          </a:p>
          <a:p>
            <a:r>
              <a:rPr lang="en-US" sz="2000" dirty="0" smtClean="0"/>
              <a:t>However, in most cases, RTLE exceeds RTLF. As a result, RTLE would typically be used in the TPE calculation</a:t>
            </a:r>
          </a:p>
          <a:p>
            <a:pPr lvl="1"/>
            <a:r>
              <a:rPr lang="en-US" sz="1600" dirty="0" smtClean="0"/>
              <a:t>Congestion </a:t>
            </a:r>
            <a:r>
              <a:rPr lang="en-US" sz="1600" dirty="0"/>
              <a:t>charges (</a:t>
            </a:r>
            <a:r>
              <a:rPr lang="en-US" sz="1600" dirty="0" smtClean="0"/>
              <a:t>congestion payment/charge </a:t>
            </a:r>
            <a:r>
              <a:rPr lang="en-US" sz="1600" dirty="0"/>
              <a:t>to each QSE submitting a </a:t>
            </a:r>
            <a:r>
              <a:rPr lang="en-US" sz="1600" dirty="0" smtClean="0"/>
              <a:t>Self-Schedule) are generally small and can be debits or credits</a:t>
            </a:r>
          </a:p>
          <a:p>
            <a:pPr lvl="1"/>
            <a:endParaRPr lang="en-US" sz="1600" dirty="0" smtClean="0"/>
          </a:p>
          <a:p>
            <a:pPr lvl="1"/>
            <a:r>
              <a:rPr lang="en-US" sz="1600" dirty="0" smtClean="0"/>
              <a:t>The majority of PTP activity results in a credit in Real-Time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smtClean="0"/>
              <a:t>Consequently, the error may have resulted in either higher or lower RTLF estimates. 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81000" y="243682"/>
            <a:ext cx="8458200" cy="5945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CMM Software Issue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8266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5775" y="914400"/>
            <a:ext cx="8458200" cy="1143000"/>
          </a:xfrm>
        </p:spPr>
        <p:txBody>
          <a:bodyPr/>
          <a:lstStyle/>
          <a:p>
            <a:pPr lvl="0"/>
            <a:r>
              <a:rPr lang="en-US" sz="2000" b="0" dirty="0" smtClean="0">
                <a:solidFill>
                  <a:schemeClr val="tx1"/>
                </a:solidFill>
              </a:rPr>
              <a:t>RTLF correctly calculated would generally have exceeded the erroneously calculated values.</a:t>
            </a:r>
            <a:endParaRPr lang="en-US" sz="2000" b="0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81000" y="243682"/>
            <a:ext cx="8458200" cy="5945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CMM Software Issue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1828800"/>
            <a:ext cx="8000999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828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884238"/>
            <a:ext cx="8763000" cy="685800"/>
          </a:xfrm>
        </p:spPr>
        <p:txBody>
          <a:bodyPr/>
          <a:lstStyle/>
          <a:p>
            <a:r>
              <a:rPr lang="en-US" sz="2000" b="0" dirty="0" smtClean="0">
                <a:solidFill>
                  <a:schemeClr val="tx1"/>
                </a:solidFill>
              </a:rPr>
              <a:t>However, the increased </a:t>
            </a:r>
            <a:r>
              <a:rPr lang="en-US" sz="2000" b="0" dirty="0" smtClean="0">
                <a:solidFill>
                  <a:schemeClr val="tx1"/>
                </a:solidFill>
              </a:rPr>
              <a:t>RTLF, </a:t>
            </a:r>
            <a:r>
              <a:rPr lang="en-US" sz="2000" b="0" dirty="0" smtClean="0">
                <a:solidFill>
                  <a:schemeClr val="tx1"/>
                </a:solidFill>
              </a:rPr>
              <a:t>if </a:t>
            </a:r>
            <a:r>
              <a:rPr lang="en-US" sz="2000" b="0" dirty="0" smtClean="0">
                <a:solidFill>
                  <a:schemeClr val="tx1"/>
                </a:solidFill>
              </a:rPr>
              <a:t>corrected, </a:t>
            </a:r>
            <a:r>
              <a:rPr lang="en-US" sz="2000" b="0" dirty="0" smtClean="0">
                <a:solidFill>
                  <a:schemeClr val="tx1"/>
                </a:solidFill>
              </a:rPr>
              <a:t>would generally still not exceed the Max(RTLE) value, so aggregate TPE would most likely not have been materially </a:t>
            </a:r>
            <a:r>
              <a:rPr lang="en-US" sz="2000" b="0" dirty="0" smtClean="0">
                <a:solidFill>
                  <a:schemeClr val="tx1"/>
                </a:solidFill>
              </a:rPr>
              <a:t>affected.</a:t>
            </a:r>
            <a:endParaRPr lang="en-US" sz="2000" b="0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7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81000" y="243682"/>
            <a:ext cx="8458200" cy="5945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CMM Software Issue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118" y="2046288"/>
            <a:ext cx="8406882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25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dirty="0" smtClean="0"/>
              <a:t>CMM Software Issue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8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362200" y="2499519"/>
            <a:ext cx="4572000" cy="62468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/>
              <a:t>Questions</a:t>
            </a:r>
            <a:endParaRPr lang="en-US" sz="2400" dirty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85495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c34af464-7aa1-4edd-9be4-83dffc1cb926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3820</TotalTime>
  <Words>505</Words>
  <Application>Microsoft Office PowerPoint</Application>
  <PresentationFormat>On-screen Show (4:3)</PresentationFormat>
  <Paragraphs>63</Paragraphs>
  <Slides>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1_Custom Design</vt:lpstr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RTLF correctly calculated would generally have exceeded the erroneously calculated values.</vt:lpstr>
      <vt:lpstr>However, the increased RTLF, if corrected, would generally still not exceed the Max(RTLE) value, so aggregate TPE would most likely not have been materially affected.</vt:lpstr>
      <vt:lpstr>CMM Software Issue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Ruane, Mark</cp:lastModifiedBy>
  <cp:revision>124</cp:revision>
  <cp:lastPrinted>2016-01-21T20:53:15Z</cp:lastPrinted>
  <dcterms:created xsi:type="dcterms:W3CDTF">2016-01-21T15:20:31Z</dcterms:created>
  <dcterms:modified xsi:type="dcterms:W3CDTF">2020-06-22T18:47:21Z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