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97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8" r:id="rId15"/>
    <p:sldId id="357" r:id="rId16"/>
    <p:sldId id="296" r:id="rId17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5652" autoAdjust="0"/>
  </p:normalViewPr>
  <p:slideViewPr>
    <p:cSldViewPr showGuides="1">
      <p:cViewPr varScale="1">
        <p:scale>
          <a:sx n="96" d="100"/>
          <a:sy n="96" d="100"/>
        </p:scale>
        <p:origin x="81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r>
              <a:rPr lang="en-US" baseline="0" dirty="0" smtClean="0"/>
              <a:t> list of Market Participants on ercot.com under Committees and Groups tab to make sure AR is current.</a:t>
            </a:r>
          </a:p>
          <a:p>
            <a:endParaRPr lang="en-US" dirty="0" smtClean="0"/>
          </a:p>
          <a:p>
            <a:r>
              <a:rPr lang="en-US" dirty="0" smtClean="0"/>
              <a:t>For Secure File Share ERCOT will send an initial file to NOIE/REP contacts. They will receive an</a:t>
            </a:r>
            <a:r>
              <a:rPr lang="en-US" baseline="0" dirty="0" smtClean="0"/>
              <a:t> email with a link to register and download the file. After they register they will be able login and share files with ERCOT.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Notify ERCOT regarding file size limitations.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Secure Share</a:t>
            </a:r>
            <a:r>
              <a:rPr lang="en-US" baseline="0" dirty="0" smtClean="0"/>
              <a:t> file format shown in OBD … not added as a template.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5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7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ERCOT Retail Demand Response Survey Status Update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Demand Side Working Group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June 19, 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ERCOT-to-REP files (same format for NAESB/Secure File Share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1800" dirty="0"/>
              <a:t>ESIID</a:t>
            </a:r>
            <a:r>
              <a:rPr lang="en-US" altLang="en-US" sz="1800" dirty="0" smtClean="0"/>
              <a:t> List (optional – upon request)</a:t>
            </a:r>
          </a:p>
          <a:p>
            <a:pPr lvl="3">
              <a:defRPr/>
            </a:pPr>
            <a:r>
              <a:rPr lang="en-US" altLang="en-US" sz="1600" dirty="0" smtClean="0"/>
              <a:t>complete list of ESIIDs owned by REP on Sep 1 with key dates.</a:t>
            </a:r>
          </a:p>
          <a:p>
            <a:pPr lvl="3">
              <a:defRPr/>
            </a:pPr>
            <a:r>
              <a:rPr lang="en-US" altLang="en-US" sz="1600" dirty="0" smtClean="0"/>
              <a:t>No format change from last year.</a:t>
            </a:r>
          </a:p>
          <a:p>
            <a:pPr lvl="2">
              <a:defRPr/>
            </a:pPr>
            <a:r>
              <a:rPr lang="en-US" altLang="en-US" sz="1800" dirty="0" smtClean="0"/>
              <a:t> ERCOT Response file.</a:t>
            </a:r>
          </a:p>
          <a:p>
            <a:pPr lvl="3">
              <a:defRPr/>
            </a:pPr>
            <a:r>
              <a:rPr lang="en-US" altLang="en-US" sz="1600" dirty="0" smtClean="0"/>
              <a:t>Reports on file format and data type errors.</a:t>
            </a:r>
          </a:p>
          <a:p>
            <a:pPr lvl="3">
              <a:defRPr/>
            </a:pPr>
            <a:r>
              <a:rPr lang="en-US" altLang="en-US" sz="1600" dirty="0" smtClean="0"/>
              <a:t>No </a:t>
            </a:r>
            <a:r>
              <a:rPr lang="en-US" altLang="en-US" sz="1600" dirty="0"/>
              <a:t>format change from last year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lvl="2">
              <a:defRPr/>
            </a:pPr>
            <a:r>
              <a:rPr lang="en-US" altLang="en-US" sz="1800" dirty="0"/>
              <a:t>ERCOT </a:t>
            </a:r>
            <a:r>
              <a:rPr lang="en-US" altLang="en-US" sz="1800" dirty="0" smtClean="0"/>
              <a:t>Validation </a:t>
            </a:r>
            <a:r>
              <a:rPr lang="en-US" altLang="en-US" sz="1800" dirty="0"/>
              <a:t>file.</a:t>
            </a:r>
          </a:p>
          <a:p>
            <a:pPr lvl="3">
              <a:defRPr/>
            </a:pPr>
            <a:r>
              <a:rPr lang="en-US" altLang="en-US" sz="1600" dirty="0"/>
              <a:t>Reports on </a:t>
            </a:r>
            <a:r>
              <a:rPr lang="en-US" altLang="en-US" sz="1600" dirty="0" smtClean="0"/>
              <a:t>‘business’ validation errors.</a:t>
            </a:r>
          </a:p>
          <a:p>
            <a:pPr lvl="3">
              <a:defRPr/>
            </a:pPr>
            <a:r>
              <a:rPr lang="en-US" altLang="en-US" sz="1600" dirty="0" smtClean="0"/>
              <a:t>No </a:t>
            </a:r>
            <a:r>
              <a:rPr lang="en-US" altLang="en-US" sz="1600" dirty="0"/>
              <a:t>format change from last year</a:t>
            </a:r>
            <a:r>
              <a:rPr lang="en-US" altLang="en-US" sz="1600" dirty="0" smtClean="0"/>
              <a:t>.</a:t>
            </a:r>
          </a:p>
          <a:p>
            <a:pPr lvl="3">
              <a:defRPr/>
            </a:pPr>
            <a:r>
              <a:rPr lang="en-US" altLang="en-US" sz="1600" dirty="0" smtClean="0"/>
              <a:t>Same format for NAESB and Secure File Share</a:t>
            </a:r>
            <a:endParaRPr lang="en-US" altLang="en-US" sz="1600" dirty="0"/>
          </a:p>
          <a:p>
            <a:pPr lvl="2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NOIE-to-ERCOT files</a:t>
            </a:r>
          </a:p>
          <a:p>
            <a:pPr marL="914400" lvl="2" indent="0" algn="ctr">
              <a:buNone/>
              <a:defRPr/>
            </a:pP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 smtClean="0"/>
              <a:t>Excel file format </a:t>
            </a:r>
            <a:r>
              <a:rPr lang="en-US" altLang="en-US" sz="1800" dirty="0"/>
              <a:t>(Last year used Survey Monkey</a:t>
            </a:r>
            <a:r>
              <a:rPr lang="en-US" altLang="en-US" sz="1800" dirty="0" smtClean="0"/>
              <a:t>).</a:t>
            </a:r>
          </a:p>
          <a:p>
            <a:pPr lvl="2">
              <a:defRPr/>
            </a:pPr>
            <a:r>
              <a:rPr lang="en-US" altLang="en-US" sz="1800" dirty="0"/>
              <a:t>Excel template posted in OBD. </a:t>
            </a:r>
          </a:p>
          <a:p>
            <a:pPr lvl="2">
              <a:defRPr/>
            </a:pPr>
            <a:r>
              <a:rPr lang="en-US" altLang="en-US" sz="1800" dirty="0" smtClean="0"/>
              <a:t>Recommend submitting with Secure File Share.</a:t>
            </a:r>
          </a:p>
          <a:p>
            <a:pPr lvl="2">
              <a:defRPr/>
            </a:pPr>
            <a:r>
              <a:rPr lang="en-US" altLang="en-US" sz="1800" dirty="0"/>
              <a:t>Participation and event files in one Excel workbook</a:t>
            </a:r>
            <a:r>
              <a:rPr lang="en-US" altLang="en-US" sz="1800" dirty="0" smtClean="0"/>
              <a:t>.</a:t>
            </a:r>
          </a:p>
          <a:p>
            <a:pPr lvl="2">
              <a:defRPr/>
            </a:pPr>
            <a:r>
              <a:rPr lang="en-US" altLang="en-US" sz="1800" dirty="0" smtClean="0"/>
              <a:t>Separate tab for each program category.</a:t>
            </a:r>
          </a:p>
          <a:p>
            <a:pPr lvl="2">
              <a:defRPr/>
            </a:pPr>
            <a:r>
              <a:rPr lang="en-US" altLang="en-US" sz="1800" dirty="0" smtClean="0"/>
              <a:t>If more than one program in a category, create additional tabs.</a:t>
            </a:r>
          </a:p>
          <a:p>
            <a:pPr marL="914400" lvl="2" indent="0">
              <a:buNone/>
              <a:defRPr/>
            </a:pPr>
            <a:endParaRPr lang="en-US" altLang="en-US" sz="1400" dirty="0"/>
          </a:p>
          <a:p>
            <a:pPr lvl="2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NPRR 933</a:t>
            </a:r>
          </a:p>
          <a:p>
            <a:pPr lvl="1"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Other Binding Document </a:t>
            </a:r>
          </a:p>
          <a:p>
            <a:pPr lvl="2">
              <a:defRPr/>
            </a:pPr>
            <a:r>
              <a:rPr lang="en-US" altLang="en-US" sz="1800" dirty="0" smtClean="0"/>
              <a:t>Demand Response Data Definitions and Technical Specifications</a:t>
            </a:r>
          </a:p>
          <a:p>
            <a:pPr lvl="2">
              <a:defRPr/>
            </a:pPr>
            <a:endParaRPr lang="en-US" altLang="en-US" sz="1800" dirty="0" smtClean="0"/>
          </a:p>
          <a:p>
            <a:pPr lvl="1">
              <a:defRPr/>
            </a:pPr>
            <a:r>
              <a:rPr lang="en-US" altLang="en-US" sz="2200" dirty="0" smtClean="0"/>
              <a:t>Key survey dates</a:t>
            </a:r>
          </a:p>
          <a:p>
            <a:pPr lvl="1"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Data exchange process overview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933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Approved </a:t>
            </a:r>
            <a:r>
              <a:rPr lang="en-US" altLang="en-US" sz="2200" dirty="0" smtClean="0"/>
              <a:t>as part of the consent items at the </a:t>
            </a:r>
            <a:r>
              <a:rPr lang="en-US" altLang="en-US" sz="2200" dirty="0" smtClean="0"/>
              <a:t>June Board.</a:t>
            </a:r>
            <a:endParaRPr lang="en-US" altLang="en-US" sz="2200" dirty="0"/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 smtClean="0"/>
              <a:t>ERCOT worked closely with all commenters and appreciates their input and support.</a:t>
            </a:r>
            <a:endParaRPr lang="en-US" altLang="en-US" sz="800" dirty="0" smtClean="0"/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August 1, 2020 effective date which is the first key date in the 2020 Demand Response Survey process.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Binding Document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Was adopted in conjunction with NPRR 885 at the June Board.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ERCOT, NOIEs and REPs are engaged in discussions on an OBDRR mainly to address some clean-up issues.</a:t>
            </a:r>
          </a:p>
          <a:p>
            <a:pPr lvl="2">
              <a:defRPr/>
            </a:pPr>
            <a:r>
              <a:rPr lang="en-US" altLang="en-US" sz="1800" dirty="0" smtClean="0"/>
              <a:t>We are close to finalizing the OBDRR … one more meeting is set for Monday.</a:t>
            </a:r>
          </a:p>
          <a:p>
            <a:pPr lvl="2">
              <a:defRPr/>
            </a:pPr>
            <a:r>
              <a:rPr lang="en-US" altLang="en-US" sz="1800" dirty="0" smtClean="0"/>
              <a:t>The OBDRR will be ERCOT sponsored and </a:t>
            </a:r>
            <a:r>
              <a:rPr lang="en-US" altLang="en-US" sz="1800" dirty="0"/>
              <a:t>will be submitted </a:t>
            </a:r>
            <a:r>
              <a:rPr lang="en-US" altLang="en-US" sz="1800" dirty="0" smtClean="0"/>
              <a:t>along with the Impact Analysis (no impact) shortly after the Monday meeting.</a:t>
            </a:r>
          </a:p>
          <a:p>
            <a:pPr lvl="2">
              <a:defRPr/>
            </a:pPr>
            <a:r>
              <a:rPr lang="en-US" altLang="en-US" sz="1800" dirty="0" smtClean="0"/>
              <a:t>Our goal is to have the OBDRR be posted in time for votes by July RMS and WMS and TAC.</a:t>
            </a:r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 smtClean="0"/>
              <a:t>With those approvals the OBDRR changes can be in effect in time for the August 1 DR Survey start date.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August 1: Market notice to all REPs and NOIEs (TDSPs and QSEs).</a:t>
            </a:r>
          </a:p>
          <a:p>
            <a:pPr marL="457200" lvl="1" indent="0">
              <a:buNone/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August 1: Official notice provided to Authorized Representatives of REPs and NOIEs regarding participation.</a:t>
            </a:r>
          </a:p>
          <a:p>
            <a:pPr lvl="2">
              <a:defRPr/>
            </a:pPr>
            <a:r>
              <a:rPr lang="en-US" altLang="en-US" sz="1800" dirty="0" smtClean="0"/>
              <a:t>Preliminary notice was sent in February.</a:t>
            </a:r>
          </a:p>
          <a:p>
            <a:pPr lvl="2">
              <a:defRPr/>
            </a:pPr>
            <a:r>
              <a:rPr lang="en-US" altLang="en-US" sz="1800" dirty="0" smtClean="0"/>
              <a:t>August 1 lists will be somewhat different.</a:t>
            </a:r>
          </a:p>
          <a:p>
            <a:pPr lvl="2">
              <a:defRPr/>
            </a:pPr>
            <a:r>
              <a:rPr lang="en-US" altLang="en-US" sz="1800" dirty="0" smtClean="0"/>
              <a:t>NOIE participation based on 2019 summer non-coincident peak.</a:t>
            </a:r>
          </a:p>
          <a:p>
            <a:pPr lvl="2">
              <a:defRPr/>
            </a:pPr>
            <a:r>
              <a:rPr lang="en-US" altLang="en-US" sz="1800" dirty="0" smtClean="0"/>
              <a:t>REP lists may change based on any changes in REP associations.</a:t>
            </a:r>
          </a:p>
          <a:p>
            <a:pPr lvl="1">
              <a:defRPr/>
            </a:pPr>
            <a:endParaRPr lang="en-US" alt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August 15: Participating REPs and NOIEs submit responses to ERCOT indicating whether they expect to have Demand/Price response programs operating on Sep 1.</a:t>
            </a:r>
          </a:p>
          <a:p>
            <a:pPr lvl="2">
              <a:defRPr/>
            </a:pPr>
            <a:r>
              <a:rPr lang="en-US" altLang="en-US" sz="1800" dirty="0" smtClean="0"/>
              <a:t>Response required whether ‘yes’ or ‘no’.</a:t>
            </a:r>
          </a:p>
          <a:p>
            <a:pPr lvl="2">
              <a:defRPr/>
            </a:pPr>
            <a:r>
              <a:rPr lang="en-US" altLang="en-US" sz="1800" dirty="0" smtClean="0"/>
              <a:t>Identify any contact people other than Authorized Rep to be copied on survey related communications.</a:t>
            </a:r>
            <a:endParaRPr lang="en-US" altLang="en-US" sz="2200" dirty="0"/>
          </a:p>
          <a:p>
            <a:pPr lvl="2">
              <a:defRPr/>
            </a:pPr>
            <a:r>
              <a:rPr lang="en-US" altLang="en-US" sz="2000" dirty="0" smtClean="0"/>
              <a:t>For NOIEs, an indication of whether the NOIE TDSP or LSE administers the DR/PR programs.</a:t>
            </a:r>
          </a:p>
          <a:p>
            <a:pPr lvl="2">
              <a:defRPr/>
            </a:pPr>
            <a:r>
              <a:rPr lang="en-US" altLang="en-US" sz="2000" dirty="0" smtClean="0"/>
              <a:t>REPs indicate whether they will be submitting via NAESB or with Secure File Share.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September </a:t>
            </a:r>
            <a:r>
              <a:rPr lang="en-US" altLang="en-US" sz="2200" dirty="0"/>
              <a:t>1: Snapshot date … submissions to ERCOT based active participants on this date.</a:t>
            </a:r>
          </a:p>
          <a:p>
            <a:pPr lvl="2">
              <a:defRPr/>
            </a:pPr>
            <a:r>
              <a:rPr lang="en-US" altLang="en-US" sz="2000" dirty="0"/>
              <a:t>REPS may begin submitting ESIID </a:t>
            </a:r>
            <a:r>
              <a:rPr lang="en-US" altLang="en-US" sz="2000" dirty="0" smtClean="0"/>
              <a:t>participation information</a:t>
            </a:r>
          </a:p>
          <a:p>
            <a:pPr lvl="2">
              <a:defRPr/>
            </a:pPr>
            <a:r>
              <a:rPr lang="en-US" altLang="en-US" sz="2000" dirty="0" smtClean="0"/>
              <a:t>REPs may submit requests for ERCOT ESIID file to use for pre-validation of files submitted to ERCOT.</a:t>
            </a:r>
          </a:p>
          <a:p>
            <a:pPr lvl="2">
              <a:defRPr/>
            </a:pPr>
            <a:r>
              <a:rPr lang="en-US" altLang="en-US" sz="2000" dirty="0" smtClean="0"/>
              <a:t>ERCOT will create the files on or before September 11.</a:t>
            </a:r>
          </a:p>
          <a:p>
            <a:pPr lvl="2">
              <a:defRPr/>
            </a:pPr>
            <a:r>
              <a:rPr lang="en-US" altLang="en-US" sz="2000" dirty="0" smtClean="0"/>
              <a:t>Files will be distributed using the Secure File Share application.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 smtClean="0"/>
              <a:t>October 15: date for REPs to have submitted an ESIID </a:t>
            </a:r>
            <a:r>
              <a:rPr lang="en-US" altLang="en-US" sz="2200" dirty="0" smtClean="0"/>
              <a:t>file.</a:t>
            </a:r>
          </a:p>
          <a:p>
            <a:pPr lvl="2">
              <a:defRPr/>
            </a:pPr>
            <a:r>
              <a:rPr lang="en-US" altLang="en-US" sz="1800" dirty="0" smtClean="0"/>
              <a:t>ERCOT </a:t>
            </a:r>
            <a:r>
              <a:rPr lang="en-US" altLang="en-US" sz="1800" dirty="0" smtClean="0"/>
              <a:t>validation files sent back to REPs in two business days.</a:t>
            </a:r>
          </a:p>
          <a:p>
            <a:pPr lvl="2">
              <a:defRPr/>
            </a:pPr>
            <a:r>
              <a:rPr lang="en-US" altLang="en-US" sz="1800" dirty="0" smtClean="0"/>
              <a:t>REPs are encouraged to correct and resubmit files as soon as possible</a:t>
            </a:r>
            <a:r>
              <a:rPr lang="en-US" altLang="en-US" sz="1800" dirty="0" smtClean="0"/>
              <a:t>.</a:t>
            </a: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6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October 31</a:t>
            </a:r>
            <a:r>
              <a:rPr lang="en-US" altLang="en-US" sz="2200" dirty="0"/>
              <a:t>: </a:t>
            </a:r>
            <a:r>
              <a:rPr lang="en-US" altLang="en-US" sz="2200" dirty="0" smtClean="0"/>
              <a:t>Deadline for REP </a:t>
            </a:r>
            <a:r>
              <a:rPr lang="en-US" altLang="en-US" sz="2200" dirty="0" smtClean="0"/>
              <a:t>and </a:t>
            </a:r>
            <a:r>
              <a:rPr lang="en-US" altLang="en-US" sz="2200" dirty="0" smtClean="0"/>
              <a:t>NOIE file submissions.</a:t>
            </a:r>
          </a:p>
          <a:p>
            <a:pPr lvl="2">
              <a:defRPr/>
            </a:pPr>
            <a:r>
              <a:rPr lang="en-US" altLang="en-US" sz="1800" dirty="0" smtClean="0"/>
              <a:t>REP files corrected/resubmitted and meet the accuracy target (95% of submitted ESIIDs with no errors).</a:t>
            </a:r>
          </a:p>
          <a:p>
            <a:pPr lvl="2">
              <a:defRPr/>
            </a:pPr>
            <a:r>
              <a:rPr lang="en-US" altLang="en-US" sz="1800" dirty="0" smtClean="0"/>
              <a:t>ERCOT will notify REPs as soon as the target is met during the submission process.</a:t>
            </a:r>
          </a:p>
          <a:p>
            <a:pPr lvl="2">
              <a:defRPr/>
            </a:pPr>
            <a:r>
              <a:rPr lang="en-US" altLang="en-US" sz="1800" dirty="0" smtClean="0"/>
              <a:t>REP event files (required even if no events) consistent with ESIID participation files</a:t>
            </a:r>
            <a:r>
              <a:rPr lang="en-US" altLang="en-US" sz="1800" dirty="0" smtClean="0"/>
              <a:t>.</a:t>
            </a:r>
          </a:p>
          <a:p>
            <a:pPr lvl="2">
              <a:defRPr/>
            </a:pPr>
            <a:r>
              <a:rPr lang="en-US" altLang="en-US" sz="1800" dirty="0"/>
              <a:t>ERCOT is asking for event reporting to include events from October 1, 2019 through September 30, 2020</a:t>
            </a:r>
            <a:endParaRPr lang="en-US" altLang="en-US" sz="1600" dirty="0"/>
          </a:p>
          <a:p>
            <a:pPr lvl="2">
              <a:defRPr/>
            </a:pPr>
            <a:r>
              <a:rPr lang="en-US" altLang="en-US" sz="2000" dirty="0" smtClean="0"/>
              <a:t>NOIE </a:t>
            </a:r>
            <a:r>
              <a:rPr lang="en-US" altLang="en-US" sz="2000" dirty="0" smtClean="0"/>
              <a:t>files of participation counts and event lists.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 smtClean="0"/>
              <a:t>November 7: </a:t>
            </a:r>
            <a:r>
              <a:rPr lang="en-US" altLang="en-US" sz="2200" dirty="0"/>
              <a:t>Deadline for </a:t>
            </a:r>
            <a:r>
              <a:rPr lang="en-US" altLang="en-US" sz="2200" dirty="0" smtClean="0"/>
              <a:t>NOIEs to resolve any discrepancies identified by ERCOT.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 smtClean="0"/>
              <a:t>December 15: ERCOT report posted to MIS.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REP-to-ERCOT files</a:t>
            </a:r>
          </a:p>
          <a:p>
            <a:pPr lvl="2">
              <a:defRPr/>
            </a:pPr>
            <a:r>
              <a:rPr lang="en-US" altLang="en-US" sz="1800" dirty="0" smtClean="0"/>
              <a:t>NAESB or Secure File Share for ESIID files.</a:t>
            </a:r>
          </a:p>
          <a:p>
            <a:pPr lvl="2">
              <a:defRPr/>
            </a:pPr>
            <a:r>
              <a:rPr lang="en-US" altLang="en-US" sz="1800" dirty="0" smtClean="0"/>
              <a:t>NAESB – format same as last year … category codes are different.</a:t>
            </a:r>
          </a:p>
          <a:p>
            <a:pPr lvl="2">
              <a:defRPr/>
            </a:pPr>
            <a:r>
              <a:rPr lang="en-US" altLang="en-US" sz="1800" dirty="0" smtClean="0"/>
              <a:t>Secure File Share</a:t>
            </a:r>
          </a:p>
          <a:p>
            <a:pPr lvl="3">
              <a:defRPr/>
            </a:pPr>
            <a:r>
              <a:rPr lang="en-US" altLang="en-US" sz="1600" dirty="0" smtClean="0"/>
              <a:t>Simplified file format (last year was supposed to match the NAESB format).</a:t>
            </a:r>
          </a:p>
          <a:p>
            <a:pPr lvl="3">
              <a:defRPr/>
            </a:pPr>
            <a:r>
              <a:rPr lang="en-US" altLang="en-US" sz="1600" dirty="0" smtClean="0"/>
              <a:t>Template in OBD.</a:t>
            </a:r>
          </a:p>
          <a:p>
            <a:pPr lvl="2">
              <a:defRPr/>
            </a:pPr>
            <a:r>
              <a:rPr lang="en-US" altLang="en-US" sz="1800" dirty="0" smtClean="0"/>
              <a:t>Event files</a:t>
            </a:r>
          </a:p>
          <a:p>
            <a:pPr lvl="3">
              <a:defRPr/>
            </a:pPr>
            <a:r>
              <a:rPr lang="en-US" altLang="en-US" sz="1600" dirty="0" smtClean="0"/>
              <a:t>Excel (last year Survey Monkey).</a:t>
            </a:r>
          </a:p>
          <a:p>
            <a:pPr lvl="3">
              <a:defRPr/>
            </a:pPr>
            <a:r>
              <a:rPr lang="en-US" altLang="en-US" sz="1600" dirty="0" smtClean="0"/>
              <a:t>File </a:t>
            </a:r>
            <a:r>
              <a:rPr lang="en-US" altLang="en-US" sz="1600" dirty="0"/>
              <a:t>template in </a:t>
            </a:r>
            <a:r>
              <a:rPr lang="en-US" altLang="en-US" sz="1600" dirty="0" smtClean="0"/>
              <a:t>OBD.</a:t>
            </a:r>
            <a:endParaRPr lang="en-US" altLang="en-US" sz="1600" dirty="0"/>
          </a:p>
          <a:p>
            <a:pPr marL="914400" lvl="2" indent="0">
              <a:buNone/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24193</TotalTime>
  <Words>900</Words>
  <Application>Microsoft Office PowerPoint</Application>
  <PresentationFormat>On-screen Show (4:3)</PresentationFormat>
  <Paragraphs>122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NPRR 933</vt:lpstr>
      <vt:lpstr>Other Binding Document</vt:lpstr>
      <vt:lpstr>Key Survey Dates for 2020</vt:lpstr>
      <vt:lpstr>Key Survey Dates for 2020</vt:lpstr>
      <vt:lpstr>Key Survey Dates for 2020</vt:lpstr>
      <vt:lpstr>Key Survey Dates for 2020</vt:lpstr>
      <vt:lpstr>Data Exchange Overview</vt:lpstr>
      <vt:lpstr>Data Exchange Overview</vt:lpstr>
      <vt:lpstr>Data Exchange Overview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400</cp:revision>
  <cp:lastPrinted>2020-02-20T00:38:16Z</cp:lastPrinted>
  <dcterms:created xsi:type="dcterms:W3CDTF">2016-01-21T15:20:31Z</dcterms:created>
  <dcterms:modified xsi:type="dcterms:W3CDTF">2020-06-19T19:36:49Z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