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63" r:id="rId6"/>
    <p:sldMasterId id="2147483665" r:id="rId7"/>
  </p:sldMasterIdLst>
  <p:notesMasterIdLst>
    <p:notesMasterId r:id="rId19"/>
  </p:notesMasterIdLst>
  <p:handoutMasterIdLst>
    <p:handoutMasterId r:id="rId20"/>
  </p:handoutMasterIdLst>
  <p:sldIdLst>
    <p:sldId id="445" r:id="rId8"/>
    <p:sldId id="463" r:id="rId9"/>
    <p:sldId id="491" r:id="rId10"/>
    <p:sldId id="534" r:id="rId11"/>
    <p:sldId id="474" r:id="rId12"/>
    <p:sldId id="536" r:id="rId13"/>
    <p:sldId id="537" r:id="rId14"/>
    <p:sldId id="538" r:id="rId15"/>
    <p:sldId id="535" r:id="rId16"/>
    <p:sldId id="454" r:id="rId17"/>
    <p:sldId id="464" r:id="rId1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ckerson, Woody" initials="RW" lastIdx="1" clrIdx="0">
    <p:extLst>
      <p:ext uri="{19B8F6BF-5375-455C-9EA6-DF929625EA0E}">
        <p15:presenceInfo xmlns:p15="http://schemas.microsoft.com/office/powerpoint/2012/main" userId="S-1-5-21-639947351-343809578-3807592339-4404" providerId="AD"/>
      </p:ext>
    </p:extLst>
  </p:cmAuthor>
  <p:cmAuthor id="2" name="Teixeira, Jay" initials="TJ" lastIdx="4" clrIdx="1">
    <p:extLst>
      <p:ext uri="{19B8F6BF-5375-455C-9EA6-DF929625EA0E}">
        <p15:presenceInfo xmlns:p15="http://schemas.microsoft.com/office/powerpoint/2012/main" userId="S-1-5-21-639947351-343809578-3807592339-4441" providerId="AD"/>
      </p:ext>
    </p:extLst>
  </p:cmAuthor>
  <p:cmAuthor id="3" name="Jay Teixeira" initials="JT" lastIdx="2" clrIdx="2">
    <p:extLst>
      <p:ext uri="{19B8F6BF-5375-455C-9EA6-DF929625EA0E}">
        <p15:presenceInfo xmlns:p15="http://schemas.microsoft.com/office/powerpoint/2012/main" userId="e3c21acb6147413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34" autoAdjust="0"/>
    <p:restoredTop sz="90485" autoAdjust="0"/>
  </p:normalViewPr>
  <p:slideViewPr>
    <p:cSldViewPr showGuides="1">
      <p:cViewPr varScale="1">
        <p:scale>
          <a:sx n="102" d="100"/>
          <a:sy n="102" d="100"/>
        </p:scale>
        <p:origin x="1218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96" d="100"/>
          <a:sy n="96" d="100"/>
        </p:scale>
        <p:origin x="351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413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863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2030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6547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9516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4862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9807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141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3"/>
            <a:ext cx="11277600" cy="570951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27884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964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05761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3"/>
            <a:ext cx="11277600" cy="570951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27884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777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5748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80800" y="6561139"/>
            <a:ext cx="609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084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600201"/>
            <a:ext cx="113792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80800" y="6561139"/>
            <a:ext cx="609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780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308467" y="0"/>
            <a:ext cx="7883533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85" y="2876278"/>
            <a:ext cx="3810115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527713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308467" y="0"/>
            <a:ext cx="7883533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85" y="2876278"/>
            <a:ext cx="3810115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549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01600" y="6477000"/>
            <a:ext cx="79248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926080" y="6477001"/>
            <a:ext cx="9144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600" y="6248400"/>
            <a:ext cx="1575824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72901" y="6553200"/>
            <a:ext cx="943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5B6770"/>
                </a:solidFill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2965535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ResourceIntegrationDepartment@ercot.com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resourcereg@ercot.com" TargetMode="External"/><Relationship Id="rId2" Type="http://schemas.openxmlformats.org/officeDocument/2006/relationships/hyperlink" Target="mailto:MPRegistration@ercot.com" TargetMode="Externa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936906" y="2413338"/>
            <a:ext cx="564603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Resource Integration Workshop </a:t>
            </a:r>
            <a:endParaRPr lang="en-US" b="1" dirty="0" smtClean="0"/>
          </a:p>
          <a:p>
            <a:r>
              <a:rPr lang="en-US" b="1" dirty="0" smtClean="0"/>
              <a:t>Resource Integration Topics </a:t>
            </a:r>
            <a:endParaRPr lang="en-US" b="1" dirty="0"/>
          </a:p>
          <a:p>
            <a:endParaRPr lang="en-US" dirty="0"/>
          </a:p>
          <a:p>
            <a:r>
              <a:rPr lang="en-US" dirty="0"/>
              <a:t>ERCOT</a:t>
            </a:r>
          </a:p>
          <a:p>
            <a:r>
              <a:rPr lang="en-US" dirty="0"/>
              <a:t>Jay Teixeira</a:t>
            </a:r>
          </a:p>
          <a:p>
            <a:endParaRPr lang="en-US" dirty="0"/>
          </a:p>
          <a:p>
            <a:r>
              <a:rPr lang="en-US" dirty="0" smtClean="0"/>
              <a:t>June 23,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2582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43682"/>
            <a:ext cx="9753600" cy="670718"/>
          </a:xfrm>
        </p:spPr>
        <p:txBody>
          <a:bodyPr/>
          <a:lstStyle/>
          <a:p>
            <a:r>
              <a:rPr lang="en-US" dirty="0"/>
              <a:t>Other contact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43000"/>
            <a:ext cx="8534400" cy="4511040"/>
          </a:xfrm>
        </p:spPr>
        <p:txBody>
          <a:bodyPr/>
          <a:lstStyle/>
          <a:p>
            <a:r>
              <a:rPr lang="en-US" dirty="0" smtClean="0">
                <a:hlinkClick r:id="rId3"/>
              </a:rPr>
              <a:t>ResourceIntegrationDepartment@ercot.com</a:t>
            </a:r>
            <a:r>
              <a:rPr lang="en-US" dirty="0" smtClean="0"/>
              <a:t> </a:t>
            </a:r>
            <a:r>
              <a:rPr lang="en-US" dirty="0"/>
              <a:t>is distribution list for Resource Integration department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018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200" y="938274"/>
            <a:ext cx="5517497" cy="4624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861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Quarterly Stability Assessment (QSA)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556259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Planning Guide 5.9</a:t>
            </a:r>
            <a:endParaRPr lang="en-US" dirty="0"/>
          </a:p>
          <a:p>
            <a:r>
              <a:rPr lang="en-US" sz="2800" dirty="0" smtClean="0"/>
              <a:t>Next Deadline for QSA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If a GINR is not included in QSA, its Initial Synchronization date will be automatically delayed to the next quarter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3347588"/>
              </p:ext>
            </p:extLst>
          </p:nvPr>
        </p:nvGraphicFramePr>
        <p:xfrm>
          <a:off x="2209800" y="2362200"/>
          <a:ext cx="7467600" cy="2519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89200"/>
                <a:gridCol w="2489200"/>
                <a:gridCol w="2489200"/>
              </a:tblGrid>
              <a:tr h="711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All-Inclusive Generation Resource Initial Synchronization Date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Last Day for an IE to meet prerequisites as listed in paragraph (4) below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Completion of Quarterly Stability Assessment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92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January, February, March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Prior August 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End of October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92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April, May, June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Prior November 1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End of January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92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July, August, September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Prior February 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End of April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92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October, November, December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Prior May 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End of July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Right Arrow 5"/>
          <p:cNvSpPr/>
          <p:nvPr/>
        </p:nvSpPr>
        <p:spPr>
          <a:xfrm>
            <a:off x="1242278" y="2895600"/>
            <a:ext cx="978408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931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Quarterly Stability Assessment (QSA)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556259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Planning Guide </a:t>
            </a:r>
            <a:r>
              <a:rPr lang="en-US" dirty="0"/>
              <a:t>5.9, Quarterly Stability Assessment</a:t>
            </a:r>
          </a:p>
          <a:p>
            <a:r>
              <a:rPr lang="en-US" sz="2800" dirty="0" smtClean="0"/>
              <a:t>Issue’s seen in previous QSA’s</a:t>
            </a:r>
          </a:p>
          <a:p>
            <a:pPr lvl="1"/>
            <a:r>
              <a:rPr lang="en-US" sz="2400" dirty="0" smtClean="0"/>
              <a:t>10 day comment period for FIS</a:t>
            </a:r>
          </a:p>
          <a:p>
            <a:pPr lvl="2"/>
            <a:r>
              <a:rPr lang="en-US" sz="2000" dirty="0" smtClean="0"/>
              <a:t>Needs to be complete before QSA deadline</a:t>
            </a:r>
          </a:p>
          <a:p>
            <a:pPr lvl="2"/>
            <a:r>
              <a:rPr lang="en-US" sz="2000" dirty="0" smtClean="0"/>
              <a:t>TSPs need to plan for it</a:t>
            </a:r>
          </a:p>
          <a:p>
            <a:pPr lvl="1"/>
            <a:r>
              <a:rPr lang="en-US" sz="2400" dirty="0" smtClean="0"/>
              <a:t>Dynamic Model Review</a:t>
            </a:r>
          </a:p>
          <a:p>
            <a:pPr lvl="2"/>
            <a:r>
              <a:rPr lang="en-US" sz="2000" dirty="0" smtClean="0"/>
              <a:t>Dependent on FIS Stability study</a:t>
            </a:r>
          </a:p>
          <a:p>
            <a:pPr lvl="2"/>
            <a:r>
              <a:rPr lang="en-US" sz="2000" dirty="0" smtClean="0"/>
              <a:t>Need to meet PG 6.9 15 to 30 days prior to QSA deadline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044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GINR Time Line (Fastest)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0600" y="914400"/>
            <a:ext cx="9525000" cy="578885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158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43682"/>
            <a:ext cx="9829800" cy="975518"/>
          </a:xfrm>
        </p:spPr>
        <p:txBody>
          <a:bodyPr/>
          <a:lstStyle/>
          <a:p>
            <a:r>
              <a:rPr lang="en-US" dirty="0" smtClean="0"/>
              <a:t>Posting Screening Studies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01441"/>
            <a:ext cx="10134600" cy="5638800"/>
          </a:xfrm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Recent MP Inquires as to why Screening Studies are not posted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PG section 7.1(2), contains</a:t>
            </a:r>
          </a:p>
          <a:p>
            <a:endParaRPr lang="en-US" sz="2800" dirty="0" smtClean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endParaRPr lang="en-US" sz="2800" dirty="0" smtClean="0">
              <a:solidFill>
                <a:schemeClr val="tx1"/>
              </a:solidFill>
            </a:endParaRPr>
          </a:p>
          <a:p>
            <a:endParaRPr lang="en-US" sz="2800" dirty="0">
              <a:solidFill>
                <a:schemeClr val="tx1"/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PG section 7.1, created by PGRR036, was not created to contain posting requirements, </a:t>
            </a:r>
            <a:r>
              <a:rPr lang="en-US" sz="2800" dirty="0">
                <a:solidFill>
                  <a:schemeClr val="tx1"/>
                </a:solidFill>
              </a:rPr>
              <a:t>only </a:t>
            </a:r>
            <a:r>
              <a:rPr lang="en-US" sz="2800" dirty="0" smtClean="0">
                <a:solidFill>
                  <a:schemeClr val="tx1"/>
                </a:solidFill>
              </a:rPr>
              <a:t>“the </a:t>
            </a:r>
            <a:r>
              <a:rPr lang="en-US" sz="2800" dirty="0">
                <a:solidFill>
                  <a:schemeClr val="tx1"/>
                </a:solidFill>
              </a:rPr>
              <a:t>transfer of data and information to the Market Information System (MIS</a:t>
            </a:r>
            <a:r>
              <a:rPr lang="en-US" sz="2800" dirty="0" smtClean="0">
                <a:solidFill>
                  <a:schemeClr val="tx1"/>
                </a:solidFill>
              </a:rPr>
              <a:t>)” from the Planning and Operations Information (POI) website</a:t>
            </a:r>
          </a:p>
          <a:p>
            <a:pPr marL="0" indent="0">
              <a:buNone/>
            </a:pP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667000"/>
            <a:ext cx="11293063" cy="1981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726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43682"/>
            <a:ext cx="9829800" cy="975518"/>
          </a:xfrm>
        </p:spPr>
        <p:txBody>
          <a:bodyPr/>
          <a:lstStyle/>
          <a:p>
            <a:r>
              <a:rPr lang="en-US" dirty="0" smtClean="0"/>
              <a:t>Posting Screening Studies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10134600" cy="6019800"/>
          </a:xfrm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PGRR044 – added Screening Studies to section 7.1(2) but did not add posting language to PG section 5 so no posting requirements were made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ERCOT will initiate PGRR to clean up section 7.1(2) and remove items no longer created such as </a:t>
            </a:r>
            <a:r>
              <a:rPr lang="en-US" sz="2800" dirty="0" smtClean="0">
                <a:solidFill>
                  <a:srgbClr val="FF0000"/>
                </a:solidFill>
              </a:rPr>
              <a:t>Generation Data Forms</a:t>
            </a:r>
            <a:r>
              <a:rPr lang="en-US" sz="2800" dirty="0" smtClean="0">
                <a:solidFill>
                  <a:schemeClr val="tx1"/>
                </a:solidFill>
              </a:rPr>
              <a:t> and </a:t>
            </a:r>
            <a:r>
              <a:rPr lang="en-US" sz="2800" dirty="0" smtClean="0">
                <a:solidFill>
                  <a:srgbClr val="FF0000"/>
                </a:solidFill>
              </a:rPr>
              <a:t>Generation Interconnection Supporting Documents </a:t>
            </a:r>
            <a:r>
              <a:rPr lang="en-US" sz="2800" dirty="0" smtClean="0">
                <a:solidFill>
                  <a:schemeClr val="tx1"/>
                </a:solidFill>
              </a:rPr>
              <a:t>as well as clarify its purpose</a:t>
            </a:r>
            <a:endParaRPr lang="en-US" sz="2800" dirty="0" smtClean="0">
              <a:solidFill>
                <a:srgbClr val="FF0000"/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The posting of screening studies after an FIS request will have an impact on ERCOT as some screening studies include references to other GINR’s that may not be public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ERCOT would be open to post specific screening studies upon a valid request from a registered MP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3924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43682"/>
            <a:ext cx="8458200" cy="662780"/>
          </a:xfrm>
        </p:spPr>
        <p:txBody>
          <a:bodyPr/>
          <a:lstStyle/>
          <a:p>
            <a:r>
              <a:rPr lang="en-US" sz="2600" dirty="0"/>
              <a:t>RARF Submission Process During Full Registration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9940636" cy="4953000"/>
          </a:xfrm>
        </p:spPr>
        <p:txBody>
          <a:bodyPr/>
          <a:lstStyle/>
          <a:p>
            <a:r>
              <a:rPr lang="en-US" sz="2400" dirty="0"/>
              <a:t>Two approved ways for RARF submittal:</a:t>
            </a:r>
          </a:p>
          <a:p>
            <a:pPr lvl="1"/>
            <a:r>
              <a:rPr lang="en-US" sz="2400" dirty="0"/>
              <a:t>MIS </a:t>
            </a:r>
            <a:r>
              <a:rPr lang="en-US" sz="2400" dirty="0"/>
              <a:t>e-service or service request tool </a:t>
            </a:r>
            <a:r>
              <a:rPr lang="en-US" sz="2400" dirty="0"/>
              <a:t>(Primary)</a:t>
            </a:r>
          </a:p>
          <a:p>
            <a:pPr lvl="1"/>
            <a:r>
              <a:rPr lang="en-US" sz="2400" dirty="0"/>
              <a:t>E-mailing </a:t>
            </a:r>
            <a:r>
              <a:rPr lang="en-US" sz="2400" dirty="0"/>
              <a:t>to </a:t>
            </a:r>
            <a:r>
              <a:rPr lang="en-US" sz="2400" dirty="0"/>
              <a:t>ERCOT legal (Alternate)</a:t>
            </a:r>
            <a:r>
              <a:rPr lang="en-US" sz="2400" dirty="0"/>
              <a:t> </a:t>
            </a:r>
            <a:r>
              <a:rPr lang="en-US" sz="2400" dirty="0"/>
              <a:t> 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The </a:t>
            </a:r>
            <a:r>
              <a:rPr lang="en-US" sz="2400" dirty="0"/>
              <a:t>second option </a:t>
            </a:r>
            <a:r>
              <a:rPr lang="en-US" sz="2400" dirty="0"/>
              <a:t>should only be used if MIS </a:t>
            </a:r>
            <a:r>
              <a:rPr lang="en-US" sz="2400" dirty="0"/>
              <a:t>submission </a:t>
            </a:r>
            <a:r>
              <a:rPr lang="en-US" sz="2400" dirty="0"/>
              <a:t>can not be used due to technical issues, the MP should:</a:t>
            </a:r>
          </a:p>
          <a:p>
            <a:pPr lvl="1"/>
            <a:r>
              <a:rPr lang="en-US" sz="2400" dirty="0"/>
              <a:t>create </a:t>
            </a:r>
            <a:r>
              <a:rPr lang="en-US" sz="2400" dirty="0"/>
              <a:t>a Helpdesk ticket for the MIS </a:t>
            </a:r>
            <a:r>
              <a:rPr lang="en-US" sz="2400" dirty="0"/>
              <a:t>issue and </a:t>
            </a:r>
            <a:r>
              <a:rPr lang="en-US" sz="2400" dirty="0"/>
              <a:t>copy your </a:t>
            </a:r>
            <a:r>
              <a:rPr lang="en-US" sz="2400" dirty="0"/>
              <a:t>Account </a:t>
            </a:r>
            <a:r>
              <a:rPr lang="en-US" sz="2400" dirty="0"/>
              <a:t>M</a:t>
            </a:r>
            <a:r>
              <a:rPr lang="en-US" sz="2400" dirty="0"/>
              <a:t>anager;</a:t>
            </a:r>
          </a:p>
          <a:p>
            <a:pPr lvl="1"/>
            <a:r>
              <a:rPr lang="en-US" sz="2400" dirty="0"/>
              <a:t>submit </a:t>
            </a:r>
            <a:r>
              <a:rPr lang="en-US" sz="2400" dirty="0"/>
              <a:t>the RARF </a:t>
            </a:r>
            <a:r>
              <a:rPr lang="en-US" sz="2400" dirty="0"/>
              <a:t>along </a:t>
            </a:r>
            <a:r>
              <a:rPr lang="en-US" sz="2400" dirty="0"/>
              <a:t>with the Alternate Signature Form via </a:t>
            </a:r>
            <a:r>
              <a:rPr lang="en-US" sz="2400" dirty="0"/>
              <a:t>email to </a:t>
            </a:r>
            <a:r>
              <a:rPr lang="en-US" sz="2400" u="sng" dirty="0">
                <a:hlinkClick r:id="rId2"/>
              </a:rPr>
              <a:t>MPRegistration@ercot.com</a:t>
            </a:r>
            <a:r>
              <a:rPr lang="en-US" sz="2400" u="sng" dirty="0"/>
              <a:t> </a:t>
            </a:r>
            <a:r>
              <a:rPr lang="en-US" sz="2400" dirty="0"/>
              <a:t>and </a:t>
            </a:r>
            <a:r>
              <a:rPr lang="en-US" sz="2400" u="sng" dirty="0">
                <a:hlinkClick r:id="rId3"/>
              </a:rPr>
              <a:t>resourcereg@ercot.com</a:t>
            </a:r>
            <a:r>
              <a:rPr lang="en-US" sz="2400" u="sng" dirty="0"/>
              <a:t>,</a:t>
            </a:r>
            <a:r>
              <a:rPr lang="en-US" sz="2400" dirty="0"/>
              <a:t> and </a:t>
            </a:r>
            <a:r>
              <a:rPr lang="en-US" sz="2400" dirty="0"/>
              <a:t>copy your </a:t>
            </a:r>
            <a:r>
              <a:rPr lang="en-US" sz="2400" dirty="0"/>
              <a:t>Account </a:t>
            </a:r>
            <a:r>
              <a:rPr lang="en-US" sz="2400" dirty="0"/>
              <a:t>M</a:t>
            </a:r>
            <a:r>
              <a:rPr lang="en-US" sz="2400" dirty="0"/>
              <a:t>anager.</a:t>
            </a:r>
            <a:endParaRPr lang="en-US" sz="2400" dirty="0"/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1690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43682"/>
            <a:ext cx="8458200" cy="662780"/>
          </a:xfrm>
        </p:spPr>
        <p:txBody>
          <a:bodyPr/>
          <a:lstStyle/>
          <a:p>
            <a:r>
              <a:rPr lang="en-US" sz="2600" dirty="0"/>
              <a:t>RARF Submission Process During Full Registration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9677400" cy="5029200"/>
          </a:xfrm>
        </p:spPr>
        <p:txBody>
          <a:bodyPr/>
          <a:lstStyle/>
          <a:p>
            <a:r>
              <a:rPr lang="en-US" sz="2400" dirty="0" err="1"/>
              <a:t>Proofpoint</a:t>
            </a:r>
            <a:r>
              <a:rPr lang="en-US" sz="2400" dirty="0"/>
              <a:t> is not supposed to be used for RARF </a:t>
            </a:r>
            <a:r>
              <a:rPr lang="en-US" sz="2400" dirty="0"/>
              <a:t>submission or any confidential information </a:t>
            </a:r>
            <a:r>
              <a:rPr lang="en-US" sz="2400" dirty="0"/>
              <a:t> </a:t>
            </a:r>
            <a:endParaRPr lang="en-US" sz="2400" dirty="0"/>
          </a:p>
          <a:p>
            <a:pPr lvl="0"/>
            <a:endParaRPr lang="en-US" sz="2400" dirty="0"/>
          </a:p>
          <a:p>
            <a:pPr lvl="0"/>
            <a:r>
              <a:rPr lang="en-US" sz="2400" dirty="0"/>
              <a:t>Please submit on MIS at least 4-5 business days ahead of the deadline</a:t>
            </a:r>
            <a:r>
              <a:rPr lang="en-US" sz="2400" dirty="0"/>
              <a:t>. Don’t wait till the last </a:t>
            </a:r>
            <a:r>
              <a:rPr lang="en-US" sz="2400" dirty="0"/>
              <a:t>minute.</a:t>
            </a:r>
            <a:r>
              <a:rPr lang="en-US" sz="2400" dirty="0"/>
              <a:t> </a:t>
            </a:r>
            <a:endParaRPr lang="en-US" sz="2400" dirty="0"/>
          </a:p>
          <a:p>
            <a:pPr lvl="1"/>
            <a:r>
              <a:rPr lang="en-US" sz="2000" dirty="0"/>
              <a:t>If using the alternate method of submission, allow an additional 3-5 days (7 to 10 business days total)</a:t>
            </a:r>
            <a:endParaRPr lang="en-US" sz="2000" dirty="0"/>
          </a:p>
          <a:p>
            <a:pPr lvl="0"/>
            <a:endParaRPr lang="en-US" sz="2400" dirty="0"/>
          </a:p>
          <a:p>
            <a:pPr lvl="0"/>
            <a:r>
              <a:rPr lang="en-US" sz="2400" dirty="0"/>
              <a:t>If you are new to MIS, please contact the </a:t>
            </a:r>
            <a:r>
              <a:rPr lang="en-US" sz="2400" dirty="0"/>
              <a:t>assigned Account Manager </a:t>
            </a:r>
            <a:r>
              <a:rPr lang="en-US" sz="2400" dirty="0"/>
              <a:t>to give you an introduction to the MIS and the process </a:t>
            </a:r>
            <a:r>
              <a:rPr lang="en-US" sz="2400" dirty="0"/>
              <a:t>to submit service requests </a:t>
            </a:r>
            <a:r>
              <a:rPr lang="en-US" sz="2400" dirty="0"/>
              <a:t>including </a:t>
            </a:r>
            <a:r>
              <a:rPr lang="en-US" sz="2400" dirty="0"/>
              <a:t>RARFs</a:t>
            </a:r>
            <a:r>
              <a:rPr lang="en-US" sz="2400" dirty="0"/>
              <a:t>.</a:t>
            </a:r>
            <a:endParaRPr lang="en-US" sz="2400" dirty="0"/>
          </a:p>
          <a:p>
            <a:endParaRPr lang="en-US" dirty="0"/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578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43682"/>
            <a:ext cx="9829800" cy="975518"/>
          </a:xfrm>
        </p:spPr>
        <p:txBody>
          <a:bodyPr/>
          <a:lstStyle/>
          <a:p>
            <a:r>
              <a:rPr lang="en-US" dirty="0" smtClean="0"/>
              <a:t>Active PGRR’s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01441"/>
            <a:ext cx="10134600" cy="5638800"/>
          </a:xfrm>
        </p:spPr>
        <p:txBody>
          <a:bodyPr/>
          <a:lstStyle/>
          <a:p>
            <a:r>
              <a:rPr lang="en-US" sz="2800" dirty="0" smtClean="0"/>
              <a:t>NPRR973, NOGRR196, PGRR074, RRGRR022 </a:t>
            </a:r>
            <a:r>
              <a:rPr lang="en-US" sz="2800" dirty="0"/>
              <a:t>– Add Definitions for Generator Step-Up and Main Power Transformer </a:t>
            </a:r>
            <a:r>
              <a:rPr lang="en-US" sz="2800" dirty="0" smtClean="0"/>
              <a:t> - </a:t>
            </a:r>
            <a:r>
              <a:rPr lang="en-US" sz="2800" dirty="0" smtClean="0">
                <a:solidFill>
                  <a:srgbClr val="FF0000"/>
                </a:solidFill>
              </a:rPr>
              <a:t>TAC June 24</a:t>
            </a:r>
            <a:endParaRPr lang="en-US" sz="2800" dirty="0" smtClean="0"/>
          </a:p>
          <a:p>
            <a:r>
              <a:rPr lang="en-US" sz="2800" dirty="0"/>
              <a:t>PGRR076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– </a:t>
            </a:r>
            <a:r>
              <a:rPr lang="en-US" sz="2800" dirty="0"/>
              <a:t>Improvements to Generation Resource Interconnection or Change Request (GINR) </a:t>
            </a:r>
            <a:r>
              <a:rPr lang="en-US" sz="2800" dirty="0" smtClean="0"/>
              <a:t>Process</a:t>
            </a:r>
            <a:r>
              <a:rPr lang="en-US" sz="2800" dirty="0"/>
              <a:t> </a:t>
            </a:r>
            <a:r>
              <a:rPr lang="en-US" sz="2800" dirty="0" smtClean="0"/>
              <a:t>– </a:t>
            </a:r>
            <a:r>
              <a:rPr lang="en-US" sz="2800" dirty="0" smtClean="0">
                <a:solidFill>
                  <a:srgbClr val="FF0000"/>
                </a:solidFill>
              </a:rPr>
              <a:t>ROS for Impact Analysis, July 9, ERCOT IA on KCE </a:t>
            </a:r>
            <a:r>
              <a:rPr lang="en-US" sz="2800" dirty="0">
                <a:solidFill>
                  <a:srgbClr val="FF0000"/>
                </a:solidFill>
              </a:rPr>
              <a:t>Comments </a:t>
            </a:r>
            <a:r>
              <a:rPr lang="en-US" sz="2800" dirty="0" smtClean="0">
                <a:solidFill>
                  <a:srgbClr val="FF0000"/>
                </a:solidFill>
              </a:rPr>
              <a:t>052820 to </a:t>
            </a:r>
            <a:r>
              <a:rPr lang="en-US" sz="2800" dirty="0">
                <a:solidFill>
                  <a:srgbClr val="FF0000"/>
                </a:solidFill>
              </a:rPr>
              <a:t>be reviewed 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466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nside pages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ERCOT Identity">
    <a:dk1>
      <a:sysClr val="windowText" lastClr="000000"/>
    </a:dk1>
    <a:lt1>
      <a:srgbClr val="FFFFFF"/>
    </a:lt1>
    <a:dk2>
      <a:srgbClr val="5B6770"/>
    </a:dk2>
    <a:lt2>
      <a:srgbClr val="FFFFFF"/>
    </a:lt2>
    <a:accent1>
      <a:srgbClr val="00ACC8"/>
    </a:accent1>
    <a:accent2>
      <a:srgbClr val="5B6770"/>
    </a:accent2>
    <a:accent3>
      <a:srgbClr val="00CE7D"/>
    </a:accent3>
    <a:accent4>
      <a:srgbClr val="003764"/>
    </a:accent4>
    <a:accent5>
      <a:srgbClr val="6650B1"/>
    </a:accent5>
    <a:accent6>
      <a:srgbClr val="910258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D3683894B5264EB8E83338F6BA777E" ma:contentTypeVersion="0" ma:contentTypeDescription="Create a new document." ma:contentTypeScope="" ma:versionID="6d9fae79e75f4a0e2854e81853c40662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39968CB8-5FF8-44D7-A459-A3FC34AC4F7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6933135-FA74-4199-91D5-29F71F2AA5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163D459-1C05-483F-85D1-C9E478EC32CC}">
  <ds:schemaRefs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purl.org/dc/terms/"/>
    <ds:schemaRef ds:uri="c34af464-7aa1-4edd-9be4-83dffc1cb926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51975</TotalTime>
  <Words>490</Words>
  <Application>Microsoft Office PowerPoint</Application>
  <PresentationFormat>Widescreen</PresentationFormat>
  <Paragraphs>94</Paragraphs>
  <Slides>11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Times New Roman</vt:lpstr>
      <vt:lpstr>1_Custom Design</vt:lpstr>
      <vt:lpstr>Inside pages</vt:lpstr>
      <vt:lpstr>2_Custom Design</vt:lpstr>
      <vt:lpstr>Office Theme</vt:lpstr>
      <vt:lpstr>PowerPoint Presentation</vt:lpstr>
      <vt:lpstr>Quarterly Stability Assessment (QSA)  </vt:lpstr>
      <vt:lpstr>Quarterly Stability Assessment (QSA)  </vt:lpstr>
      <vt:lpstr>GINR Time Line (Fastest)</vt:lpstr>
      <vt:lpstr>Posting Screening Studies</vt:lpstr>
      <vt:lpstr>Posting Screening Studies</vt:lpstr>
      <vt:lpstr>RARF Submission Process During Full Registration</vt:lpstr>
      <vt:lpstr>RARF Submission Process During Full Registration</vt:lpstr>
      <vt:lpstr>Active PGRR’s</vt:lpstr>
      <vt:lpstr>Other contact information</vt:lpstr>
      <vt:lpstr>Questions?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Teixeira, Jay</cp:lastModifiedBy>
  <cp:revision>543</cp:revision>
  <cp:lastPrinted>2018-07-25T14:31:19Z</cp:lastPrinted>
  <dcterms:created xsi:type="dcterms:W3CDTF">2016-01-21T15:20:31Z</dcterms:created>
  <dcterms:modified xsi:type="dcterms:W3CDTF">2020-06-16T20:02:33Z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0x010100D9D3683894B5264EB8E83338F6BA777E</vt:lpwstr>
  </property>
</Properties>
</file>