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3" r:id="rId4"/>
    <p:sldMasterId id="2147483648" r:id="rId5"/>
    <p:sldMasterId id="2147483662" r:id="rId6"/>
  </p:sldMasterIdLst>
  <p:notesMasterIdLst>
    <p:notesMasterId r:id="rId49"/>
  </p:notesMasterIdLst>
  <p:handoutMasterIdLst>
    <p:handoutMasterId r:id="rId50"/>
  </p:handoutMasterIdLst>
  <p:sldIdLst>
    <p:sldId id="260" r:id="rId7"/>
    <p:sldId id="326" r:id="rId8"/>
    <p:sldId id="329" r:id="rId9"/>
    <p:sldId id="328" r:id="rId10"/>
    <p:sldId id="369" r:id="rId11"/>
    <p:sldId id="331" r:id="rId12"/>
    <p:sldId id="332" r:id="rId13"/>
    <p:sldId id="353" r:id="rId14"/>
    <p:sldId id="334" r:id="rId15"/>
    <p:sldId id="335" r:id="rId16"/>
    <p:sldId id="336" r:id="rId17"/>
    <p:sldId id="370" r:id="rId18"/>
    <p:sldId id="354" r:id="rId19"/>
    <p:sldId id="355" r:id="rId20"/>
    <p:sldId id="356" r:id="rId21"/>
    <p:sldId id="374" r:id="rId22"/>
    <p:sldId id="357" r:id="rId23"/>
    <p:sldId id="358" r:id="rId24"/>
    <p:sldId id="359" r:id="rId25"/>
    <p:sldId id="360" r:id="rId26"/>
    <p:sldId id="361" r:id="rId27"/>
    <p:sldId id="362" r:id="rId28"/>
    <p:sldId id="363" r:id="rId29"/>
    <p:sldId id="364" r:id="rId30"/>
    <p:sldId id="365" r:id="rId31"/>
    <p:sldId id="366" r:id="rId32"/>
    <p:sldId id="367" r:id="rId33"/>
    <p:sldId id="368" r:id="rId34"/>
    <p:sldId id="371" r:id="rId35"/>
    <p:sldId id="343" r:id="rId36"/>
    <p:sldId id="344" r:id="rId37"/>
    <p:sldId id="345" r:id="rId38"/>
    <p:sldId id="346" r:id="rId39"/>
    <p:sldId id="347" r:id="rId40"/>
    <p:sldId id="372" r:id="rId41"/>
    <p:sldId id="339" r:id="rId42"/>
    <p:sldId id="373" r:id="rId43"/>
    <p:sldId id="348" r:id="rId44"/>
    <p:sldId id="349" r:id="rId45"/>
    <p:sldId id="350" r:id="rId46"/>
    <p:sldId id="351" r:id="rId47"/>
    <p:sldId id="375" r:id="rId4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sel, Austin" initials="RA" lastIdx="3" clrIdx="0">
    <p:extLst>
      <p:ext uri="{19B8F6BF-5375-455C-9EA6-DF929625EA0E}">
        <p15:presenceInfo xmlns:p15="http://schemas.microsoft.com/office/powerpoint/2012/main" userId="S-1-5-21-639947351-343809578-3807592339-27551" providerId="AD"/>
      </p:ext>
    </p:extLst>
  </p:cmAuthor>
  <p:cmAuthor id="2" name="Shanks, Magie" initials="SM" lastIdx="12" clrIdx="1">
    <p:extLst>
      <p:ext uri="{19B8F6BF-5375-455C-9EA6-DF929625EA0E}">
        <p15:presenceInfo xmlns:p15="http://schemas.microsoft.com/office/powerpoint/2012/main" userId="S-1-5-21-639947351-343809578-3807592339-422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90" d="100"/>
          <a:sy n="90" d="100"/>
        </p:scale>
        <p:origin x="918" y="96"/>
      </p:cViewPr>
      <p:guideLst>
        <p:guide orient="horz" pos="2160"/>
        <p:guide pos="2880"/>
      </p:guideLst>
    </p:cSldViewPr>
  </p:slideViewPr>
  <p:notesTextViewPr>
    <p:cViewPr>
      <p:scale>
        <a:sx n="3" d="2"/>
        <a:sy n="3" d="2"/>
      </p:scale>
      <p:origin x="0" y="0"/>
    </p:cViewPr>
  </p:notesTextViewPr>
  <p:notesViewPr>
    <p:cSldViewPr showGuides="1">
      <p:cViewPr varScale="1">
        <p:scale>
          <a:sx n="76" d="100"/>
          <a:sy n="76" d="100"/>
        </p:scale>
        <p:origin x="2052"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8" Type="http://schemas.openxmlformats.org/officeDocument/2006/relationships/slide" Target="slides/slide2.xml"/><Relationship Id="rId51" Type="http://schemas.openxmlformats.org/officeDocument/2006/relationships/commentAuthors" Target="commentAuthors.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F750BF31-E9A8-4E88-81E7-44C5092290FC}" type="datetimeFigureOut">
              <a:rPr lang="en-US" smtClean="0"/>
              <a:t>6/18/2020</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2FB2BDB1-E95E-402D-B2EB-CA9CC1A3958C}" type="slidenum">
              <a:rPr lang="en-US" smtClean="0"/>
              <a:t>‹#›</a:t>
            </a:fld>
            <a:endParaRPr lang="en-US"/>
          </a:p>
        </p:txBody>
      </p:sp>
    </p:spTree>
    <p:extLst>
      <p:ext uri="{BB962C8B-B14F-4D97-AF65-F5344CB8AC3E}">
        <p14:creationId xmlns:p14="http://schemas.microsoft.com/office/powerpoint/2010/main" val="11092199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7EFB637-CCC9-4803-8851-F6915048CBB4}" type="datetimeFigureOut">
              <a:rPr lang="en-US" smtClean="0"/>
              <a:t>6/18/2020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62AC51D-6DAA-4455-8EA7-D54B64909A85}" type="slidenum">
              <a:rPr lang="en-US" smtClean="0"/>
              <a:t>‹#›</a:t>
            </a:fld>
            <a:endParaRPr lang="en-US"/>
          </a:p>
        </p:txBody>
      </p:sp>
    </p:spTree>
    <p:extLst>
      <p:ext uri="{BB962C8B-B14F-4D97-AF65-F5344CB8AC3E}">
        <p14:creationId xmlns:p14="http://schemas.microsoft.com/office/powerpoint/2010/main" val="3130593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30</a:t>
            </a:fld>
            <a:endParaRPr lang="en-US"/>
          </a:p>
        </p:txBody>
      </p:sp>
    </p:spTree>
    <p:extLst>
      <p:ext uri="{BB962C8B-B14F-4D97-AF65-F5344CB8AC3E}">
        <p14:creationId xmlns:p14="http://schemas.microsoft.com/office/powerpoint/2010/main" val="19942687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0580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Bullets">
    <p:spTree>
      <p:nvGrpSpPr>
        <p:cNvPr id="1" name=""/>
        <p:cNvGrpSpPr/>
        <p:nvPr/>
      </p:nvGrpSpPr>
      <p:grpSpPr>
        <a:xfrm>
          <a:off x="0" y="0"/>
          <a:ext cx="0" cy="0"/>
          <a:chOff x="0" y="0"/>
          <a:chExt cx="0" cy="0"/>
        </a:xfrm>
      </p:grpSpPr>
      <p:sp>
        <p:nvSpPr>
          <p:cNvPr id="5" name="Rectangle 4"/>
          <p:cNvSpPr/>
          <p:nvPr userDrawn="1"/>
        </p:nvSpPr>
        <p:spPr>
          <a:xfrm>
            <a:off x="2814561" y="266304"/>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cxnSp>
        <p:nvCxnSpPr>
          <p:cNvPr id="6" name="Straight Connector 5"/>
          <p:cNvCxnSpPr/>
          <p:nvPr userDrawn="1"/>
        </p:nvCxnSpPr>
        <p:spPr>
          <a:xfrm>
            <a:off x="2814561" y="266304"/>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itle 1"/>
          <p:cNvSpPr txBox="1">
            <a:spLocks/>
          </p:cNvSpPr>
          <p:nvPr userDrawn="1"/>
        </p:nvSpPr>
        <p:spPr>
          <a:xfrm>
            <a:off x="2898648" y="243682"/>
            <a:ext cx="6016752" cy="518318"/>
          </a:xfrm>
          <a:prstGeom prst="rect">
            <a:avLst/>
          </a:prstGeom>
        </p:spPr>
        <p:txBody>
          <a:bodyPr/>
          <a:lstStyle>
            <a:lvl1pPr algn="l" defTabSz="685800" rtl="0" eaLnBrk="1" latinLnBrk="0" hangingPunct="1">
              <a:spcBef>
                <a:spcPct val="0"/>
              </a:spcBef>
              <a:buNone/>
              <a:defRPr sz="3200" b="1" kern="1200">
                <a:solidFill>
                  <a:schemeClr val="accent1"/>
                </a:solidFill>
                <a:latin typeface="+mj-lt"/>
                <a:ea typeface="+mj-ea"/>
                <a:cs typeface="+mj-cs"/>
              </a:defRPr>
            </a:lvl1pPr>
          </a:lstStyle>
          <a:p>
            <a:r>
              <a:rPr lang="en-US" dirty="0" smtClean="0">
                <a:solidFill>
                  <a:srgbClr val="00ACC8"/>
                </a:solidFill>
              </a:rPr>
              <a:t>Click to edit Master title style</a:t>
            </a:r>
            <a:endParaRPr lang="en-US" dirty="0">
              <a:solidFill>
                <a:srgbClr val="00ACC8"/>
              </a:solidFill>
            </a:endParaRPr>
          </a:p>
        </p:txBody>
      </p:sp>
      <p:sp>
        <p:nvSpPr>
          <p:cNvPr id="8" name="Content Placeholder 2"/>
          <p:cNvSpPr>
            <a:spLocks noGrp="1"/>
          </p:cNvSpPr>
          <p:nvPr>
            <p:ph idx="13"/>
          </p:nvPr>
        </p:nvSpPr>
        <p:spPr>
          <a:xfrm>
            <a:off x="301752" y="859536"/>
            <a:ext cx="8531352" cy="5065776"/>
          </a:xfrm>
          <a:prstGeom prst="rect">
            <a:avLst/>
          </a:prstGeom>
        </p:spPr>
        <p:txBody>
          <a:bodyPr/>
          <a:lstStyle>
            <a:lvl1pPr>
              <a:defRPr sz="1800" baseline="0">
                <a:solidFill>
                  <a:schemeClr val="tx2"/>
                </a:solidFill>
              </a:defRPr>
            </a:lvl1pPr>
            <a:lvl2pPr marL="557213" indent="-214313">
              <a:buClr>
                <a:schemeClr val="accent1"/>
              </a:buClr>
              <a:buFont typeface="Wingdings" panose="05000000000000000000" pitchFamily="2" charset="2"/>
              <a:buChar char="§"/>
              <a:defRPr sz="1800" baseline="0">
                <a:solidFill>
                  <a:schemeClr val="tx2"/>
                </a:solidFill>
              </a:defRPr>
            </a:lvl2pPr>
            <a:lvl3pPr marL="857250" indent="-171450">
              <a:buClr>
                <a:schemeClr val="tx2"/>
              </a:buClr>
              <a:buFont typeface="Courier New" panose="02070309020205020404" pitchFamily="49" charset="0"/>
              <a:buChar char="o"/>
              <a:defRPr sz="1600" baseline="0">
                <a:solidFill>
                  <a:schemeClr val="tx2"/>
                </a:solidFill>
              </a:defRPr>
            </a:lvl3pPr>
            <a:lvl4pPr>
              <a:buClr>
                <a:schemeClr val="accent1"/>
              </a:buClr>
              <a:defRPr sz="1600" baseline="0">
                <a:solidFill>
                  <a:schemeClr val="tx2"/>
                </a:solidFill>
              </a:defRPr>
            </a:lvl4pPr>
            <a:lvl5pPr>
              <a:defRPr sz="1400" baseline="0">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0703657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Footer Placeholder 4"/>
          <p:cNvSpPr>
            <a:spLocks noGrp="1"/>
          </p:cNvSpPr>
          <p:nvPr>
            <p:ph type="ftr" sz="quarter" idx="11"/>
          </p:nvPr>
        </p:nvSpPr>
        <p:spPr/>
        <p:txBody>
          <a:bodyPr/>
          <a:lstStyle/>
          <a:p>
            <a:r>
              <a:rPr lang="en-US" smtClean="0"/>
              <a:t>Footer text goes here.</a:t>
            </a:r>
            <a:endParaRPr lang="en-US"/>
          </a:p>
        </p:txBody>
      </p:sp>
      <p:sp>
        <p:nvSpPr>
          <p:cNvPr id="7"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157445715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2800" b="1">
                <a:solidFill>
                  <a:schemeClr val="accent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04800" y="990600"/>
            <a:ext cx="8534400" cy="5052221"/>
          </a:xfrm>
          <a:prstGeom prst="rect">
            <a:avLst/>
          </a:prstGeom>
        </p:spPr>
        <p:txBody>
          <a:bodyPr/>
          <a:lstStyle>
            <a:lvl1pPr>
              <a:defRPr sz="2600">
                <a:solidFill>
                  <a:schemeClr val="tx2"/>
                </a:solidFill>
              </a:defRPr>
            </a:lvl1pPr>
            <a:lvl2pPr>
              <a:defRPr sz="2400">
                <a:solidFill>
                  <a:schemeClr val="tx2"/>
                </a:solidFill>
              </a:defRPr>
            </a:lvl2pPr>
            <a:lvl3pPr>
              <a:defRPr sz="2200">
                <a:solidFill>
                  <a:schemeClr val="tx2"/>
                </a:solidFill>
              </a:defRPr>
            </a:lvl3pPr>
            <a:lvl4pPr>
              <a:defRPr sz="2100">
                <a:solidFill>
                  <a:schemeClr val="tx2"/>
                </a:solidFill>
              </a:defRPr>
            </a:lvl4pPr>
            <a:lvl5pPr>
              <a:defRPr sz="2000">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ooter Placeholder 4"/>
          <p:cNvSpPr>
            <a:spLocks noGrp="1"/>
          </p:cNvSpPr>
          <p:nvPr>
            <p:ph type="ftr" sz="quarter" idx="11"/>
          </p:nvPr>
        </p:nvSpPr>
        <p:spPr>
          <a:xfrm>
            <a:off x="2743200" y="6553200"/>
            <a:ext cx="4038600" cy="228600"/>
          </a:xfrm>
        </p:spPr>
        <p:txBody>
          <a:bodyPr/>
          <a:lstStyle/>
          <a:p>
            <a:r>
              <a:rPr lang="en-US" smtClean="0"/>
              <a:t>Footer text goes here.</a:t>
            </a:r>
            <a:endParaRPr lang="en-US"/>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279008485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smtClean="0"/>
              <a:t>Footer text goes here.</a:t>
            </a:r>
            <a:endParaRPr lang="en-US" dirty="0"/>
          </a:p>
        </p:txBody>
      </p:sp>
      <p:sp>
        <p:nvSpPr>
          <p:cNvPr id="4" name="Slide Number Placeholder 3"/>
          <p:cNvSpPr>
            <a:spLocks noGrp="1"/>
          </p:cNvSpPr>
          <p:nvPr>
            <p:ph type="sldNum" sz="quarter" idx="11"/>
          </p:nvPr>
        </p:nvSpPr>
        <p:spPr/>
        <p:txBody>
          <a:bodyPr/>
          <a:lstStyle/>
          <a:p>
            <a:fld id="{1D93BD3E-1E9A-4970-A6F7-E7AC52762E0C}" type="slidenum">
              <a:rPr lang="en-US" smtClean="0"/>
              <a:pPr/>
              <a:t>‹#›</a:t>
            </a:fld>
            <a:endParaRPr lang="en-US"/>
          </a:p>
        </p:txBody>
      </p:sp>
      <p:sp>
        <p:nvSpPr>
          <p:cNvPr id="5" name="Content Placeholder 4"/>
          <p:cNvSpPr>
            <a:spLocks noGrp="1"/>
          </p:cNvSpPr>
          <p:nvPr>
            <p:ph sz="half" idx="1"/>
          </p:nvPr>
        </p:nvSpPr>
        <p:spPr>
          <a:xfrm>
            <a:off x="628650" y="990601"/>
            <a:ext cx="3886200" cy="4800600"/>
          </a:xfrm>
          <a:prstGeom prst="rect">
            <a:avLst/>
          </a:prstGeom>
        </p:spPr>
        <p:txBody>
          <a:bodyPr/>
          <a:lstStyle>
            <a:lvl1pPr>
              <a:defRPr sz="2400">
                <a:solidFill>
                  <a:schemeClr val="tx2"/>
                </a:solidFill>
              </a:defRPr>
            </a:lvl1pPr>
          </a:lstStyle>
          <a:p>
            <a:endParaRPr lang="en-US" dirty="0"/>
          </a:p>
        </p:txBody>
      </p:sp>
      <p:sp>
        <p:nvSpPr>
          <p:cNvPr id="6" name="Content Placeholder 5"/>
          <p:cNvSpPr>
            <a:spLocks noGrp="1"/>
          </p:cNvSpPr>
          <p:nvPr>
            <p:ph sz="half" idx="2"/>
          </p:nvPr>
        </p:nvSpPr>
        <p:spPr>
          <a:xfrm>
            <a:off x="4629150" y="990601"/>
            <a:ext cx="3886200" cy="4800600"/>
          </a:xfrm>
          <a:prstGeom prst="rect">
            <a:avLst/>
          </a:prstGeom>
        </p:spPr>
        <p:txBody>
          <a:bodyPr/>
          <a:lstStyle>
            <a:lvl1pPr>
              <a:defRPr sz="2400">
                <a:solidFill>
                  <a:schemeClr val="tx2"/>
                </a:solidFill>
              </a:defRPr>
            </a:lvl1pPr>
          </a:lstStyle>
          <a:p>
            <a:endParaRPr lang="en-US"/>
          </a:p>
        </p:txBody>
      </p:sp>
      <p:sp>
        <p:nvSpPr>
          <p:cNvPr id="7" name="Title 1"/>
          <p:cNvSpPr>
            <a:spLocks noGrp="1"/>
          </p:cNvSpPr>
          <p:nvPr>
            <p:ph type="title"/>
          </p:nvPr>
        </p:nvSpPr>
        <p:spPr>
          <a:xfrm>
            <a:off x="381000" y="243682"/>
            <a:ext cx="8458200" cy="518318"/>
          </a:xfrm>
          <a:prstGeom prst="rect">
            <a:avLst/>
          </a:prstGeom>
        </p:spPr>
        <p:txBody>
          <a:bodyPr/>
          <a:lstStyle>
            <a:lvl1pPr algn="l">
              <a:defRPr sz="2800" b="1">
                <a:solidFill>
                  <a:schemeClr val="accent1"/>
                </a:solidFill>
              </a:defRPr>
            </a:lvl1pPr>
          </a:lstStyle>
          <a:p>
            <a:r>
              <a:rPr lang="en-US" dirty="0" smtClean="0"/>
              <a:t>Click to edit Master title style</a:t>
            </a:r>
            <a:endParaRPr lang="en-US" dirty="0"/>
          </a:p>
        </p:txBody>
      </p:sp>
      <p:sp>
        <p:nvSpPr>
          <p:cNvPr id="8" name="Rectangle 7"/>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7647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Title Slide">
    <p:bg>
      <p:bgPr>
        <a:solidFill>
          <a:schemeClr val="bg1"/>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smtClean="0">
                <a:solidFill>
                  <a:prstClr val="black">
                    <a:tint val="75000"/>
                  </a:prstClr>
                </a:solidFill>
              </a:rPr>
              <a:t>Footer text goes here.</a:t>
            </a:r>
            <a:endParaRPr lang="en-US" dirty="0">
              <a:solidFill>
                <a:prstClr val="black">
                  <a:tint val="75000"/>
                </a:prstClr>
              </a:solidFill>
            </a:endParaRPr>
          </a:p>
        </p:txBody>
      </p:sp>
      <p:sp>
        <p:nvSpPr>
          <p:cNvPr id="7" name="Slide Number Placeholder 5"/>
          <p:cNvSpPr>
            <a:spLocks noGrp="1"/>
          </p:cNvSpPr>
          <p:nvPr>
            <p:ph type="sldNum" sz="quarter" idx="4"/>
          </p:nvPr>
        </p:nvSpPr>
        <p:spPr>
          <a:xfrm>
            <a:off x="8229600" y="6569075"/>
            <a:ext cx="457200" cy="212725"/>
          </a:xfrm>
          <a:prstGeom prst="rect">
            <a:avLst/>
          </a:prstGeom>
        </p:spPr>
        <p:txBody>
          <a:bodyPr vert="horz" lIns="91440" tIns="45720" rIns="91440" bIns="45720" rtlCol="0" anchor="ctr"/>
          <a:lstStyle>
            <a:lvl1pPr algn="ctr">
              <a:defRPr sz="900">
                <a:solidFill>
                  <a:schemeClr val="tx1">
                    <a:tint val="75000"/>
                  </a:schemeClr>
                </a:solidFill>
              </a:defRPr>
            </a:lvl1pPr>
          </a:lstStyle>
          <a:p>
            <a:fld id="{1D93BD3E-1E9A-4970-A6F7-E7AC52762E0C}" type="slidenum">
              <a:rPr lang="en-US" smtClean="0">
                <a:solidFill>
                  <a:prstClr val="black">
                    <a:tint val="75000"/>
                  </a:prstClr>
                </a:solidFill>
              </a:rPr>
              <a:pPr/>
              <a:t>‹#›</a:t>
            </a:fld>
            <a:endParaRPr lang="en-US" dirty="0">
              <a:solidFill>
                <a:prstClr val="black">
                  <a:tint val="75000"/>
                </a:prstClr>
              </a:solidFill>
            </a:endParaRPr>
          </a:p>
        </p:txBody>
      </p:sp>
      <p:cxnSp>
        <p:nvCxnSpPr>
          <p:cNvPr id="8" name="Straight Connector 7"/>
          <p:cNvCxnSpPr/>
          <p:nvPr userDrawn="1"/>
        </p:nvCxnSpPr>
        <p:spPr>
          <a:xfrm>
            <a:off x="1428750" y="2625326"/>
            <a:ext cx="6286500"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a:off x="1428750" y="4232673"/>
            <a:ext cx="6286500"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0" name="Content Placeholder 2"/>
          <p:cNvSpPr>
            <a:spLocks noGrp="1"/>
          </p:cNvSpPr>
          <p:nvPr>
            <p:ph idx="16"/>
          </p:nvPr>
        </p:nvSpPr>
        <p:spPr>
          <a:xfrm>
            <a:off x="1428750" y="2895600"/>
            <a:ext cx="6286500" cy="990600"/>
          </a:xfrm>
          <a:prstGeom prst="rect">
            <a:avLst/>
          </a:prstGeom>
        </p:spPr>
        <p:txBody>
          <a:bodyPr/>
          <a:lstStyle>
            <a:lvl1pPr marL="0" indent="0" algn="ctr">
              <a:buNone/>
              <a:defRPr sz="3200" b="1" cap="small" baseline="0">
                <a:solidFill>
                  <a:schemeClr val="tx2"/>
                </a:solidFill>
              </a:defRPr>
            </a:lvl1pPr>
            <a:lvl2pPr>
              <a:defRPr sz="1800" baseline="0">
                <a:solidFill>
                  <a:schemeClr val="tx2"/>
                </a:solidFill>
              </a:defRPr>
            </a:lvl2pPr>
            <a:lvl3pPr>
              <a:defRPr sz="1600" baseline="0">
                <a:solidFill>
                  <a:schemeClr val="tx2"/>
                </a:solidFill>
              </a:defRPr>
            </a:lvl3pPr>
            <a:lvl4pPr>
              <a:defRPr sz="1600" baseline="0">
                <a:solidFill>
                  <a:schemeClr val="tx2"/>
                </a:solidFill>
              </a:defRPr>
            </a:lvl4pPr>
            <a:lvl5pPr>
              <a:defRPr sz="1400" baseline="0">
                <a:solidFill>
                  <a:schemeClr val="tx2"/>
                </a:solidFill>
              </a:defRPr>
            </a:lvl5pPr>
          </a:lstStyle>
          <a:p>
            <a:pPr lvl="0"/>
            <a:r>
              <a:rPr lang="en-US" dirty="0" smtClean="0"/>
              <a:t>Click to edit Master text styles</a:t>
            </a:r>
          </a:p>
        </p:txBody>
      </p:sp>
    </p:spTree>
    <p:extLst>
      <p:ext uri="{BB962C8B-B14F-4D97-AF65-F5344CB8AC3E}">
        <p14:creationId xmlns:p14="http://schemas.microsoft.com/office/powerpoint/2010/main" val="79788456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bg1"/>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smtClean="0">
                <a:solidFill>
                  <a:prstClr val="black">
                    <a:tint val="75000"/>
                  </a:prstClr>
                </a:solidFill>
              </a:rPr>
              <a:t>Footer text goes here.</a:t>
            </a:r>
            <a:endParaRPr lang="en-US" dirty="0">
              <a:solidFill>
                <a:prstClr val="black">
                  <a:tint val="75000"/>
                </a:prstClr>
              </a:solidFill>
            </a:endParaRPr>
          </a:p>
        </p:txBody>
      </p:sp>
      <p:sp>
        <p:nvSpPr>
          <p:cNvPr id="7" name="Slide Number Placeholder 5"/>
          <p:cNvSpPr>
            <a:spLocks noGrp="1"/>
          </p:cNvSpPr>
          <p:nvPr>
            <p:ph type="sldNum" sz="quarter" idx="4"/>
          </p:nvPr>
        </p:nvSpPr>
        <p:spPr>
          <a:xfrm>
            <a:off x="8229600" y="6569075"/>
            <a:ext cx="457200" cy="212725"/>
          </a:xfrm>
          <a:prstGeom prst="rect">
            <a:avLst/>
          </a:prstGeom>
        </p:spPr>
        <p:txBody>
          <a:bodyPr vert="horz" lIns="91440" tIns="45720" rIns="91440" bIns="45720" rtlCol="0" anchor="ctr"/>
          <a:lstStyle>
            <a:lvl1pPr algn="ctr">
              <a:defRPr sz="900">
                <a:solidFill>
                  <a:schemeClr val="tx1">
                    <a:tint val="75000"/>
                  </a:schemeClr>
                </a:solidFill>
              </a:defRPr>
            </a:lvl1pPr>
          </a:lstStyle>
          <a:p>
            <a:fld id="{1D93BD3E-1E9A-4970-A6F7-E7AC52762E0C}" type="slidenum">
              <a:rPr lang="en-US" smtClean="0">
                <a:solidFill>
                  <a:prstClr val="black">
                    <a:tint val="75000"/>
                  </a:prstClr>
                </a:solidFill>
              </a:rPr>
              <a:pPr/>
              <a:t>‹#›</a:t>
            </a:fld>
            <a:endParaRPr lang="en-US" dirty="0">
              <a:solidFill>
                <a:prstClr val="black">
                  <a:tint val="75000"/>
                </a:prstClr>
              </a:solidFill>
            </a:endParaRPr>
          </a:p>
        </p:txBody>
      </p:sp>
      <p:cxnSp>
        <p:nvCxnSpPr>
          <p:cNvPr id="8" name="Straight Connector 7"/>
          <p:cNvCxnSpPr/>
          <p:nvPr userDrawn="1"/>
        </p:nvCxnSpPr>
        <p:spPr>
          <a:xfrm>
            <a:off x="1428750" y="2625326"/>
            <a:ext cx="6286500"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a:off x="1428750" y="4232673"/>
            <a:ext cx="6286500"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0" name="Content Placeholder 2"/>
          <p:cNvSpPr>
            <a:spLocks noGrp="1"/>
          </p:cNvSpPr>
          <p:nvPr>
            <p:ph idx="16"/>
          </p:nvPr>
        </p:nvSpPr>
        <p:spPr>
          <a:xfrm>
            <a:off x="1428750" y="2895600"/>
            <a:ext cx="6286500" cy="990600"/>
          </a:xfrm>
          <a:prstGeom prst="rect">
            <a:avLst/>
          </a:prstGeom>
        </p:spPr>
        <p:txBody>
          <a:bodyPr/>
          <a:lstStyle>
            <a:lvl1pPr marL="0" indent="0" algn="ctr">
              <a:buNone/>
              <a:defRPr sz="3200" b="1" cap="small" baseline="0">
                <a:solidFill>
                  <a:schemeClr val="tx2"/>
                </a:solidFill>
              </a:defRPr>
            </a:lvl1pPr>
            <a:lvl2pPr>
              <a:defRPr sz="1800" baseline="0">
                <a:solidFill>
                  <a:schemeClr val="tx2"/>
                </a:solidFill>
              </a:defRPr>
            </a:lvl2pPr>
            <a:lvl3pPr>
              <a:defRPr sz="1600" baseline="0">
                <a:solidFill>
                  <a:schemeClr val="tx2"/>
                </a:solidFill>
              </a:defRPr>
            </a:lvl3pPr>
            <a:lvl4pPr>
              <a:defRPr sz="1600" baseline="0">
                <a:solidFill>
                  <a:schemeClr val="tx2"/>
                </a:solidFill>
              </a:defRPr>
            </a:lvl4pPr>
            <a:lvl5pPr>
              <a:defRPr sz="1400" baseline="0">
                <a:solidFill>
                  <a:schemeClr val="tx2"/>
                </a:solidFill>
              </a:defRPr>
            </a:lvl5pPr>
          </a:lstStyle>
          <a:p>
            <a:pPr lvl="0"/>
            <a:r>
              <a:rPr lang="en-US" dirty="0" smtClean="0"/>
              <a:t>Click to edit Master text styles</a:t>
            </a:r>
          </a:p>
        </p:txBody>
      </p:sp>
    </p:spTree>
    <p:extLst>
      <p:ext uri="{BB962C8B-B14F-4D97-AF65-F5344CB8AC3E}">
        <p14:creationId xmlns:p14="http://schemas.microsoft.com/office/powerpoint/2010/main" val="3489854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3200" b="1">
                <a:solidFill>
                  <a:schemeClr val="accent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04800" y="855406"/>
            <a:ext cx="8534400" cy="5064627"/>
          </a:xfrm>
          <a:prstGeom prst="rect">
            <a:avLst/>
          </a:prstGeom>
        </p:spPr>
        <p:txBody>
          <a:bodyPr/>
          <a:lstStyle>
            <a:lvl1pPr>
              <a:defRPr sz="1800" baseline="0">
                <a:solidFill>
                  <a:schemeClr val="tx2"/>
                </a:solidFill>
              </a:defRPr>
            </a:lvl1pPr>
            <a:lvl2pPr>
              <a:defRPr sz="1800" baseline="0">
                <a:solidFill>
                  <a:schemeClr val="tx2"/>
                </a:solidFill>
              </a:defRPr>
            </a:lvl2pPr>
            <a:lvl3pPr>
              <a:defRPr sz="1600" baseline="0">
                <a:solidFill>
                  <a:schemeClr val="tx2"/>
                </a:solidFill>
              </a:defRPr>
            </a:lvl3pPr>
            <a:lvl4pPr>
              <a:defRPr sz="1600" baseline="0">
                <a:solidFill>
                  <a:schemeClr val="tx2"/>
                </a:solidFill>
              </a:defRPr>
            </a:lvl4pPr>
            <a:lvl5pPr>
              <a:defRPr sz="1400" baseline="0">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sp>
        <p:nvSpPr>
          <p:cNvPr id="8" name="Footer Placeholder 4"/>
          <p:cNvSpPr>
            <a:spLocks noGrp="1"/>
          </p:cNvSpPr>
          <p:nvPr>
            <p:ph type="ftr" sz="quarter" idx="11"/>
          </p:nvPr>
        </p:nvSpPr>
        <p:spPr>
          <a:xfrm>
            <a:off x="2743200" y="6553200"/>
            <a:ext cx="4038600" cy="228600"/>
          </a:xfrm>
        </p:spPr>
        <p:txBody>
          <a:bodyPr/>
          <a:lstStyle/>
          <a:p>
            <a:r>
              <a:rPr lang="en-US" dirty="0" smtClean="0">
                <a:solidFill>
                  <a:prstClr val="black">
                    <a:tint val="75000"/>
                  </a:prstClr>
                </a:solidFill>
              </a:rPr>
              <a:t>Footer text goes here.</a:t>
            </a:r>
            <a:endParaRPr lang="en-US" dirty="0">
              <a:solidFill>
                <a:prstClr val="black">
                  <a:tint val="75000"/>
                </a:prstClr>
              </a:solidFill>
            </a:endParaRP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8219768" y="6553200"/>
            <a:ext cx="457200" cy="212725"/>
          </a:xfrm>
          <a:prstGeom prst="rect">
            <a:avLst/>
          </a:prstGeom>
        </p:spPr>
        <p:txBody>
          <a:bodyPr vert="horz" lIns="91440" tIns="45720" rIns="91440" bIns="45720" rtlCol="0" anchor="ctr"/>
          <a:lstStyle>
            <a:lvl1pPr algn="ctr">
              <a:defRPr sz="900">
                <a:solidFill>
                  <a:schemeClr val="bg1"/>
                </a:solidFill>
              </a:defRPr>
            </a:lvl1pPr>
          </a:lstStyle>
          <a:p>
            <a:fld id="{1D93BD3E-1E9A-4970-A6F7-E7AC52762E0C}"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32834008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lvl1pPr>
              <a:defRPr>
                <a:solidFill>
                  <a:schemeClr val="bg1"/>
                </a:solidFill>
              </a:defRPr>
            </a:lvl1pPr>
          </a:lstStyle>
          <a:p>
            <a:fld id="{CDB75BAC-74D7-43DA-9DE7-3912ED22B407}" type="slidenum">
              <a:rPr lang="en-US" smtClean="0">
                <a:solidFill>
                  <a:srgbClr val="FFFFFF"/>
                </a:solidFill>
              </a:rPr>
              <a:pPr/>
              <a:t>‹#›</a:t>
            </a:fld>
            <a:endParaRPr lang="en-US" dirty="0">
              <a:solidFill>
                <a:srgbClr val="FFFFFF"/>
              </a:solidFill>
            </a:endParaRPr>
          </a:p>
        </p:txBody>
      </p:sp>
      <p:sp>
        <p:nvSpPr>
          <p:cNvPr id="8" name="Rectangle 7"/>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cxnSp>
        <p:nvCxnSpPr>
          <p:cNvPr id="9" name="Straight Connector 8"/>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Content Placeholder 2"/>
          <p:cNvSpPr>
            <a:spLocks noGrp="1"/>
          </p:cNvSpPr>
          <p:nvPr>
            <p:ph idx="13"/>
          </p:nvPr>
        </p:nvSpPr>
        <p:spPr>
          <a:xfrm>
            <a:off x="4636008" y="863346"/>
            <a:ext cx="4206240" cy="5064627"/>
          </a:xfrm>
          <a:prstGeom prst="rect">
            <a:avLst/>
          </a:prstGeom>
        </p:spPr>
        <p:txBody>
          <a:bodyPr/>
          <a:lstStyle>
            <a:lvl1pPr>
              <a:defRPr sz="1800" baseline="0">
                <a:solidFill>
                  <a:schemeClr val="tx2"/>
                </a:solidFill>
              </a:defRPr>
            </a:lvl1pPr>
            <a:lvl2pPr>
              <a:defRPr sz="1800" baseline="0">
                <a:solidFill>
                  <a:schemeClr val="tx2"/>
                </a:solidFill>
              </a:defRPr>
            </a:lvl2pPr>
            <a:lvl3pPr>
              <a:defRPr sz="1600" baseline="0">
                <a:solidFill>
                  <a:schemeClr val="tx2"/>
                </a:solidFill>
              </a:defRPr>
            </a:lvl3pPr>
            <a:lvl4pPr>
              <a:defRPr sz="1600" baseline="0">
                <a:solidFill>
                  <a:schemeClr val="tx2"/>
                </a:solidFill>
              </a:defRPr>
            </a:lvl4pPr>
            <a:lvl5pPr>
              <a:defRPr sz="1400" baseline="0">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2"/>
          <p:cNvSpPr>
            <a:spLocks noGrp="1"/>
          </p:cNvSpPr>
          <p:nvPr>
            <p:ph idx="1"/>
          </p:nvPr>
        </p:nvSpPr>
        <p:spPr>
          <a:xfrm>
            <a:off x="304800" y="855406"/>
            <a:ext cx="4206240" cy="5064627"/>
          </a:xfrm>
          <a:prstGeom prst="rect">
            <a:avLst/>
          </a:prstGeom>
        </p:spPr>
        <p:txBody>
          <a:bodyPr/>
          <a:lstStyle>
            <a:lvl1pPr>
              <a:defRPr sz="1800" baseline="0">
                <a:solidFill>
                  <a:schemeClr val="tx2"/>
                </a:solidFill>
              </a:defRPr>
            </a:lvl1pPr>
            <a:lvl2pPr>
              <a:defRPr sz="1800" baseline="0">
                <a:solidFill>
                  <a:schemeClr val="tx2"/>
                </a:solidFill>
              </a:defRPr>
            </a:lvl2pPr>
            <a:lvl3pPr>
              <a:defRPr sz="1600" baseline="0">
                <a:solidFill>
                  <a:schemeClr val="tx2"/>
                </a:solidFill>
              </a:defRPr>
            </a:lvl3pPr>
            <a:lvl4pPr>
              <a:defRPr sz="1600" baseline="0">
                <a:solidFill>
                  <a:schemeClr val="tx2"/>
                </a:solidFill>
              </a:defRPr>
            </a:lvl4pPr>
            <a:lvl5pPr>
              <a:defRPr sz="1400" baseline="0">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itle 1"/>
          <p:cNvSpPr>
            <a:spLocks noGrp="1"/>
          </p:cNvSpPr>
          <p:nvPr>
            <p:ph type="title"/>
          </p:nvPr>
        </p:nvSpPr>
        <p:spPr>
          <a:xfrm>
            <a:off x="381000" y="243682"/>
            <a:ext cx="8458200" cy="518318"/>
          </a:xfrm>
          <a:prstGeom prst="rect">
            <a:avLst/>
          </a:prstGeom>
        </p:spPr>
        <p:txBody>
          <a:bodyPr/>
          <a:lstStyle>
            <a:lvl1pPr algn="l">
              <a:defRPr sz="3200" b="1">
                <a:solidFill>
                  <a:schemeClr val="accent1"/>
                </a:solidFill>
              </a:defRPr>
            </a:lvl1pPr>
          </a:lstStyle>
          <a:p>
            <a:r>
              <a:rPr lang="en-US" dirty="0" smtClean="0"/>
              <a:t>Click to edit Master title style</a:t>
            </a:r>
            <a:endParaRPr lang="en-US" dirty="0"/>
          </a:p>
        </p:txBody>
      </p:sp>
      <p:sp>
        <p:nvSpPr>
          <p:cNvPr id="13" name="Footer Placeholder 4"/>
          <p:cNvSpPr>
            <a:spLocks noGrp="1"/>
          </p:cNvSpPr>
          <p:nvPr>
            <p:ph type="ftr" sz="quarter" idx="11"/>
          </p:nvPr>
        </p:nvSpPr>
        <p:spPr>
          <a:xfrm>
            <a:off x="2743200" y="6553200"/>
            <a:ext cx="4038600" cy="228600"/>
          </a:xfrm>
        </p:spPr>
        <p:txBody>
          <a:bodyPr/>
          <a:lstStyle/>
          <a:p>
            <a:r>
              <a:rPr lang="en-US" dirty="0" smtClean="0">
                <a:solidFill>
                  <a:prstClr val="black">
                    <a:tint val="75000"/>
                  </a:prstClr>
                </a:solidFill>
              </a:rPr>
              <a:t>Footer text goes here.</a:t>
            </a:r>
            <a:endParaRPr lang="en-US" dirty="0">
              <a:solidFill>
                <a:prstClr val="black">
                  <a:tint val="75000"/>
                </a:prstClr>
              </a:solidFill>
            </a:endParaRPr>
          </a:p>
        </p:txBody>
      </p:sp>
    </p:spTree>
    <p:extLst>
      <p:ext uri="{BB962C8B-B14F-4D97-AF65-F5344CB8AC3E}">
        <p14:creationId xmlns:p14="http://schemas.microsoft.com/office/powerpoint/2010/main" val="369450460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lvl1pPr>
              <a:defRPr>
                <a:solidFill>
                  <a:schemeClr val="bg1"/>
                </a:solidFill>
              </a:defRPr>
            </a:lvl1pPr>
          </a:lstStyle>
          <a:p>
            <a:fld id="{0E7085C4-D6A8-46D9-A1BA-F87C2DEFFCDB}" type="slidenum">
              <a:rPr lang="en-US" smtClean="0">
                <a:solidFill>
                  <a:srgbClr val="FFFFFF"/>
                </a:solidFill>
              </a:rPr>
              <a:pPr/>
              <a:t>‹#›</a:t>
            </a:fld>
            <a:endParaRPr lang="en-US" dirty="0">
              <a:solidFill>
                <a:srgbClr val="FFFFFF"/>
              </a:solidFill>
            </a:endParaRPr>
          </a:p>
        </p:txBody>
      </p:sp>
      <p:sp>
        <p:nvSpPr>
          <p:cNvPr id="10" name="Rectangle 9"/>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cxnSp>
        <p:nvCxnSpPr>
          <p:cNvPr id="11" name="Straight Connector 10"/>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Content Placeholder 2"/>
          <p:cNvSpPr>
            <a:spLocks noGrp="1"/>
          </p:cNvSpPr>
          <p:nvPr>
            <p:ph idx="13"/>
          </p:nvPr>
        </p:nvSpPr>
        <p:spPr>
          <a:xfrm>
            <a:off x="4636008" y="1695200"/>
            <a:ext cx="4206240" cy="4232773"/>
          </a:xfrm>
          <a:prstGeom prst="rect">
            <a:avLst/>
          </a:prstGeom>
        </p:spPr>
        <p:txBody>
          <a:bodyPr/>
          <a:lstStyle>
            <a:lvl1pPr>
              <a:defRPr sz="1800" baseline="0">
                <a:solidFill>
                  <a:schemeClr val="tx2"/>
                </a:solidFill>
              </a:defRPr>
            </a:lvl1pPr>
            <a:lvl2pPr>
              <a:defRPr sz="1800" baseline="0">
                <a:solidFill>
                  <a:schemeClr val="tx2"/>
                </a:solidFill>
              </a:defRPr>
            </a:lvl2pPr>
            <a:lvl3pPr>
              <a:defRPr sz="1600" baseline="0">
                <a:solidFill>
                  <a:schemeClr val="tx2"/>
                </a:solidFill>
              </a:defRPr>
            </a:lvl3pPr>
            <a:lvl4pPr>
              <a:defRPr sz="1600" baseline="0">
                <a:solidFill>
                  <a:schemeClr val="tx2"/>
                </a:solidFill>
              </a:defRPr>
            </a:lvl4pPr>
            <a:lvl5pPr>
              <a:defRPr sz="1400" baseline="0">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Content Placeholder 2"/>
          <p:cNvSpPr>
            <a:spLocks noGrp="1"/>
          </p:cNvSpPr>
          <p:nvPr>
            <p:ph idx="14"/>
          </p:nvPr>
        </p:nvSpPr>
        <p:spPr>
          <a:xfrm>
            <a:off x="304800" y="1695200"/>
            <a:ext cx="4206240" cy="4224833"/>
          </a:xfrm>
          <a:prstGeom prst="rect">
            <a:avLst/>
          </a:prstGeom>
        </p:spPr>
        <p:txBody>
          <a:bodyPr/>
          <a:lstStyle>
            <a:lvl1pPr>
              <a:defRPr sz="1800" baseline="0">
                <a:solidFill>
                  <a:schemeClr val="tx2"/>
                </a:solidFill>
              </a:defRPr>
            </a:lvl1pPr>
            <a:lvl2pPr>
              <a:defRPr sz="1800" baseline="0">
                <a:solidFill>
                  <a:schemeClr val="tx2"/>
                </a:solidFill>
              </a:defRPr>
            </a:lvl2pPr>
            <a:lvl3pPr>
              <a:defRPr sz="1600" baseline="0">
                <a:solidFill>
                  <a:schemeClr val="tx2"/>
                </a:solidFill>
              </a:defRPr>
            </a:lvl3pPr>
            <a:lvl4pPr>
              <a:defRPr sz="1600" baseline="0">
                <a:solidFill>
                  <a:schemeClr val="tx2"/>
                </a:solidFill>
              </a:defRPr>
            </a:lvl4pPr>
            <a:lvl5pPr>
              <a:defRPr sz="1400" baseline="0">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5"/>
          </p:nvPr>
        </p:nvSpPr>
        <p:spPr>
          <a:xfrm>
            <a:off x="4636008" y="863347"/>
            <a:ext cx="4206240" cy="730506"/>
          </a:xfrm>
          <a:prstGeom prst="rect">
            <a:avLst/>
          </a:prstGeom>
        </p:spPr>
        <p:txBody>
          <a:bodyPr/>
          <a:lstStyle>
            <a:lvl1pPr marL="0" marR="0" indent="0" algn="l" defTabSz="685800" rtl="0" eaLnBrk="1" fontAlgn="auto" latinLnBrk="0" hangingPunct="1">
              <a:lnSpc>
                <a:spcPct val="100000"/>
              </a:lnSpc>
              <a:spcBef>
                <a:spcPct val="20000"/>
              </a:spcBef>
              <a:spcAft>
                <a:spcPts val="0"/>
              </a:spcAft>
              <a:buClrTx/>
              <a:buSzTx/>
              <a:buFont typeface="Arial" panose="020B0604020202020204" pitchFamily="34" charset="0"/>
              <a:buNone/>
              <a:tabLst/>
              <a:defRPr sz="1800" b="1" baseline="0">
                <a:solidFill>
                  <a:schemeClr val="tx2"/>
                </a:solidFill>
              </a:defRPr>
            </a:lvl1pPr>
            <a:lvl2pPr>
              <a:defRPr sz="1800" baseline="0">
                <a:solidFill>
                  <a:schemeClr val="tx2"/>
                </a:solidFill>
              </a:defRPr>
            </a:lvl2pPr>
            <a:lvl3pPr>
              <a:defRPr sz="1600" baseline="0">
                <a:solidFill>
                  <a:schemeClr val="tx2"/>
                </a:solidFill>
              </a:defRPr>
            </a:lvl3pPr>
            <a:lvl4pPr>
              <a:defRPr sz="1600" baseline="0">
                <a:solidFill>
                  <a:schemeClr val="tx2"/>
                </a:solidFill>
              </a:defRPr>
            </a:lvl4pPr>
            <a:lvl5pPr>
              <a:defRPr sz="1400" baseline="0">
                <a:solidFill>
                  <a:schemeClr val="tx2"/>
                </a:solidFill>
              </a:defRPr>
            </a:lvl5pPr>
          </a:lstStyle>
          <a:p>
            <a:pPr marL="0" marR="0" lvl="0" indent="0" algn="l" defTabSz="6858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smtClean="0"/>
              <a:t>Click to edit Master text styles</a:t>
            </a:r>
          </a:p>
        </p:txBody>
      </p:sp>
      <p:sp>
        <p:nvSpPr>
          <p:cNvPr id="16" name="Content Placeholder 2"/>
          <p:cNvSpPr>
            <a:spLocks noGrp="1"/>
          </p:cNvSpPr>
          <p:nvPr>
            <p:ph idx="16"/>
          </p:nvPr>
        </p:nvSpPr>
        <p:spPr>
          <a:xfrm>
            <a:off x="304800" y="855407"/>
            <a:ext cx="4206240" cy="730506"/>
          </a:xfrm>
          <a:prstGeom prst="rect">
            <a:avLst/>
          </a:prstGeom>
        </p:spPr>
        <p:txBody>
          <a:bodyPr/>
          <a:lstStyle>
            <a:lvl1pPr marL="0" indent="0">
              <a:buNone/>
              <a:defRPr sz="1800" b="1" baseline="0">
                <a:solidFill>
                  <a:schemeClr val="tx2"/>
                </a:solidFill>
              </a:defRPr>
            </a:lvl1pPr>
            <a:lvl2pPr>
              <a:defRPr sz="1800" baseline="0">
                <a:solidFill>
                  <a:schemeClr val="tx2"/>
                </a:solidFill>
              </a:defRPr>
            </a:lvl2pPr>
            <a:lvl3pPr>
              <a:defRPr sz="1600" baseline="0">
                <a:solidFill>
                  <a:schemeClr val="tx2"/>
                </a:solidFill>
              </a:defRPr>
            </a:lvl3pPr>
            <a:lvl4pPr>
              <a:defRPr sz="1600" baseline="0">
                <a:solidFill>
                  <a:schemeClr val="tx2"/>
                </a:solidFill>
              </a:defRPr>
            </a:lvl4pPr>
            <a:lvl5pPr>
              <a:defRPr sz="1400" baseline="0">
                <a:solidFill>
                  <a:schemeClr val="tx2"/>
                </a:solidFill>
              </a:defRPr>
            </a:lvl5pPr>
          </a:lstStyle>
          <a:p>
            <a:pPr lvl="0"/>
            <a:r>
              <a:rPr lang="en-US" dirty="0" smtClean="0"/>
              <a:t>Click to edit Master text styles</a:t>
            </a:r>
          </a:p>
        </p:txBody>
      </p:sp>
      <p:sp>
        <p:nvSpPr>
          <p:cNvPr id="17" name="Footer Placeholder 4"/>
          <p:cNvSpPr>
            <a:spLocks noGrp="1"/>
          </p:cNvSpPr>
          <p:nvPr>
            <p:ph type="ftr" sz="quarter" idx="11"/>
          </p:nvPr>
        </p:nvSpPr>
        <p:spPr>
          <a:xfrm>
            <a:off x="2743200" y="6553200"/>
            <a:ext cx="4038600" cy="228600"/>
          </a:xfrm>
        </p:spPr>
        <p:txBody>
          <a:bodyPr/>
          <a:lstStyle/>
          <a:p>
            <a:r>
              <a:rPr lang="en-US" dirty="0" smtClean="0">
                <a:solidFill>
                  <a:prstClr val="black">
                    <a:tint val="75000"/>
                  </a:prstClr>
                </a:solidFill>
              </a:rPr>
              <a:t>Footer text goes here.</a:t>
            </a:r>
            <a:endParaRPr lang="en-US" dirty="0">
              <a:solidFill>
                <a:prstClr val="black">
                  <a:tint val="75000"/>
                </a:prstClr>
              </a:solidFill>
            </a:endParaRPr>
          </a:p>
        </p:txBody>
      </p:sp>
      <p:sp>
        <p:nvSpPr>
          <p:cNvPr id="18" name="Title 1"/>
          <p:cNvSpPr>
            <a:spLocks noGrp="1"/>
          </p:cNvSpPr>
          <p:nvPr>
            <p:ph type="title"/>
          </p:nvPr>
        </p:nvSpPr>
        <p:spPr>
          <a:xfrm>
            <a:off x="381000" y="243682"/>
            <a:ext cx="8458200" cy="518318"/>
          </a:xfrm>
          <a:prstGeom prst="rect">
            <a:avLst/>
          </a:prstGeom>
        </p:spPr>
        <p:txBody>
          <a:bodyPr/>
          <a:lstStyle>
            <a:lvl1pPr algn="l">
              <a:defRPr sz="3200" b="1">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13028887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3.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3505200" y="0"/>
            <a:ext cx="5638800" cy="6858000"/>
          </a:xfrm>
          <a:prstGeom prst="rect">
            <a:avLst/>
          </a:prstGeom>
          <a:solidFill>
            <a:srgbClr val="D7D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2814" y="2876277"/>
            <a:ext cx="2857586" cy="1105445"/>
          </a:xfrm>
          <a:prstGeom prst="rect">
            <a:avLst/>
          </a:prstGeom>
        </p:spPr>
      </p:pic>
    </p:spTree>
    <p:extLst>
      <p:ext uri="{BB962C8B-B14F-4D97-AF65-F5344CB8AC3E}">
        <p14:creationId xmlns:p14="http://schemas.microsoft.com/office/powerpoint/2010/main" val="4283897219"/>
      </p:ext>
    </p:extLst>
  </p:cSld>
  <p:clrMap bg1="lt1" tx1="dk1" bg2="lt2" tx2="dk2" accent1="accent1" accent2="accent2" accent3="accent3" accent4="accent4" accent5="accent5" accent6="accent6" hlink="hlink" folHlink="folHlink"/>
  <p:sldLayoutIdLst>
    <p:sldLayoutId id="2147483660"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Footer text goes here.</a:t>
            </a:r>
            <a:endParaRPr lang="en-US" dirty="0"/>
          </a:p>
        </p:txBody>
      </p:sp>
      <p:cxnSp>
        <p:nvCxnSpPr>
          <p:cNvPr id="7" name="Straight Connector 6"/>
          <p:cNvCxnSpPr/>
          <p:nvPr userDrawn="1"/>
        </p:nvCxnSpPr>
        <p:spPr>
          <a:xfrm>
            <a:off x="76200" y="64770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477000"/>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38200" y="6248400"/>
            <a:ext cx="1181868" cy="457200"/>
          </a:xfrm>
          <a:prstGeom prst="rect">
            <a:avLst/>
          </a:prstGeom>
        </p:spPr>
      </p:pic>
      <p:sp>
        <p:nvSpPr>
          <p:cNvPr id="9" name="TextBox 8"/>
          <p:cNvSpPr txBox="1"/>
          <p:nvPr userDrawn="1"/>
        </p:nvSpPr>
        <p:spPr>
          <a:xfrm>
            <a:off x="54675" y="6553200"/>
            <a:ext cx="707325" cy="253916"/>
          </a:xfrm>
          <a:prstGeom prst="rect">
            <a:avLst/>
          </a:prstGeom>
          <a:noFill/>
        </p:spPr>
        <p:txBody>
          <a:bodyPr wrap="square" rtlCol="0">
            <a:spAutoFit/>
          </a:bodyPr>
          <a:lstStyle/>
          <a:p>
            <a:pPr algn="l"/>
            <a:r>
              <a:rPr lang="en-US" sz="1000" b="1" baseline="0" dirty="0" smtClean="0">
                <a:solidFill>
                  <a:schemeClr val="tx2"/>
                </a:solidFill>
              </a:rPr>
              <a:t>PUBLIC</a:t>
            </a:r>
            <a:endParaRPr lang="en-US" sz="1000" b="1" dirty="0">
              <a:solidFill>
                <a:schemeClr val="tx2"/>
              </a:solidFill>
            </a:endParaRPr>
          </a:p>
        </p:txBody>
      </p:sp>
      <p:sp>
        <p:nvSpPr>
          <p:cNvPr id="13"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30589758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8" r:id="rId4"/>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smtClean="0">
                <a:solidFill>
                  <a:prstClr val="black">
                    <a:tint val="75000"/>
                  </a:prstClr>
                </a:solidFill>
              </a:rPr>
              <a:t>Footer text goes here.</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8207477" y="6561137"/>
            <a:ext cx="457200" cy="220663"/>
          </a:xfrm>
          <a:prstGeom prst="rect">
            <a:avLst/>
          </a:prstGeom>
        </p:spPr>
        <p:txBody>
          <a:bodyPr vert="horz" lIns="91440" tIns="45720" rIns="91440" bIns="45720" rtlCol="0" anchor="ctr"/>
          <a:lstStyle>
            <a:lvl1pPr algn="ctr">
              <a:defRPr sz="900">
                <a:solidFill>
                  <a:schemeClr val="tx1">
                    <a:tint val="75000"/>
                  </a:schemeClr>
                </a:solidFill>
              </a:defRPr>
            </a:lvl1pPr>
          </a:lstStyle>
          <a:p>
            <a:fld id="{1D93BD3E-1E9A-4970-A6F7-E7AC52762E0C}" type="slidenum">
              <a:rPr lang="en-US" smtClean="0">
                <a:solidFill>
                  <a:prstClr val="black">
                    <a:tint val="75000"/>
                  </a:prstClr>
                </a:solidFill>
              </a:rPr>
              <a:pPr/>
              <a:t>‹#›</a:t>
            </a:fld>
            <a:endParaRPr lang="en-US" dirty="0">
              <a:solidFill>
                <a:prstClr val="black">
                  <a:tint val="75000"/>
                </a:prstClr>
              </a:solidFill>
            </a:endParaRPr>
          </a:p>
        </p:txBody>
      </p:sp>
      <p:cxnSp>
        <p:nvCxnSpPr>
          <p:cNvPr id="7" name="Straight Connector 6"/>
          <p:cNvCxnSpPr/>
          <p:nvPr userDrawn="1"/>
        </p:nvCxnSpPr>
        <p:spPr>
          <a:xfrm>
            <a:off x="76200" y="64770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477002"/>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38200" y="6248400"/>
            <a:ext cx="1181868" cy="457200"/>
          </a:xfrm>
          <a:prstGeom prst="rect">
            <a:avLst/>
          </a:prstGeom>
        </p:spPr>
      </p:pic>
      <p:sp>
        <p:nvSpPr>
          <p:cNvPr id="9" name="TextBox 8"/>
          <p:cNvSpPr txBox="1"/>
          <p:nvPr userDrawn="1"/>
        </p:nvSpPr>
        <p:spPr>
          <a:xfrm>
            <a:off x="54676" y="6553201"/>
            <a:ext cx="707325" cy="207749"/>
          </a:xfrm>
          <a:prstGeom prst="rect">
            <a:avLst/>
          </a:prstGeom>
          <a:noFill/>
        </p:spPr>
        <p:txBody>
          <a:bodyPr wrap="square" rtlCol="0">
            <a:spAutoFit/>
          </a:bodyPr>
          <a:lstStyle/>
          <a:p>
            <a:r>
              <a:rPr lang="en-US" sz="750" b="1" dirty="0">
                <a:solidFill>
                  <a:srgbClr val="5B6770"/>
                </a:solidFill>
              </a:rPr>
              <a:t>PUBLIC</a:t>
            </a:r>
          </a:p>
        </p:txBody>
      </p:sp>
      <p:sp>
        <p:nvSpPr>
          <p:cNvPr id="11" name="Slide Number Placeholder 8"/>
          <p:cNvSpPr txBox="1">
            <a:spLocks/>
          </p:cNvSpPr>
          <p:nvPr userDrawn="1"/>
        </p:nvSpPr>
        <p:spPr>
          <a:xfrm>
            <a:off x="8664677" y="6561137"/>
            <a:ext cx="387883" cy="2127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E7085C4-D6A8-46D9-A1BA-F87C2DEFFCDB}" type="slidenum">
              <a:rPr lang="en-US" sz="900" smtClean="0">
                <a:solidFill>
                  <a:srgbClr val="FFFFFF">
                    <a:lumMod val="75000"/>
                  </a:srgbClr>
                </a:solidFill>
              </a:rPr>
              <a:pPr/>
              <a:t>‹#›</a:t>
            </a:fld>
            <a:endParaRPr lang="en-US" sz="900" dirty="0">
              <a:solidFill>
                <a:srgbClr val="FFFFFF">
                  <a:lumMod val="75000"/>
                </a:srgbClr>
              </a:solidFill>
            </a:endParaRPr>
          </a:p>
        </p:txBody>
      </p:sp>
    </p:spTree>
    <p:extLst>
      <p:ext uri="{BB962C8B-B14F-4D97-AF65-F5344CB8AC3E}">
        <p14:creationId xmlns:p14="http://schemas.microsoft.com/office/powerpoint/2010/main" val="153366324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Lst>
  <p:timing>
    <p:tnLst>
      <p:par>
        <p:cTn id="1" dur="indefinite" restart="never" nodeType="tmRoot"/>
      </p:par>
    </p:tnLst>
  </p:timing>
  <p:hf hdr="0" ft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hyperlink" Target="mailto:david.maggio@ercot.com" TargetMode="Externa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10000" y="2105561"/>
            <a:ext cx="5257800" cy="2585323"/>
          </a:xfrm>
          <a:prstGeom prst="rect">
            <a:avLst/>
          </a:prstGeom>
          <a:noFill/>
        </p:spPr>
        <p:txBody>
          <a:bodyPr wrap="square" rtlCol="0">
            <a:spAutoFit/>
          </a:bodyPr>
          <a:lstStyle/>
          <a:p>
            <a:r>
              <a:rPr lang="en-US" sz="2400" b="1" dirty="0" smtClean="0">
                <a:solidFill>
                  <a:schemeClr val="tx2"/>
                </a:solidFill>
              </a:rPr>
              <a:t>Special RTCTF Meeting on Ancillary Service Deployment and Recall</a:t>
            </a:r>
          </a:p>
          <a:p>
            <a:endParaRPr lang="en-US" dirty="0" smtClean="0">
              <a:solidFill>
                <a:schemeClr val="tx2"/>
              </a:solidFill>
            </a:endParaRPr>
          </a:p>
          <a:p>
            <a:endParaRPr lang="en-US" dirty="0">
              <a:solidFill>
                <a:schemeClr val="tx2"/>
              </a:solidFill>
            </a:endParaRPr>
          </a:p>
          <a:p>
            <a:r>
              <a:rPr lang="en-US" dirty="0" smtClean="0">
                <a:solidFill>
                  <a:schemeClr val="tx2"/>
                </a:solidFill>
              </a:rPr>
              <a:t>ERCOT</a:t>
            </a:r>
          </a:p>
          <a:p>
            <a:endParaRPr lang="en-US" dirty="0" smtClean="0">
              <a:solidFill>
                <a:schemeClr val="tx2"/>
              </a:solidFill>
            </a:endParaRPr>
          </a:p>
          <a:p>
            <a:r>
              <a:rPr lang="en-US" dirty="0" smtClean="0">
                <a:solidFill>
                  <a:schemeClr val="tx2"/>
                </a:solidFill>
              </a:rPr>
              <a:t>June 22, 2020</a:t>
            </a:r>
            <a:endParaRPr lang="en-US" dirty="0">
              <a:solidFill>
                <a:schemeClr val="tx2"/>
              </a:solidFill>
            </a:endParaRPr>
          </a:p>
        </p:txBody>
      </p:sp>
    </p:spTree>
    <p:extLst>
      <p:ext uri="{BB962C8B-B14F-4D97-AF65-F5344CB8AC3E}">
        <p14:creationId xmlns:p14="http://schemas.microsoft.com/office/powerpoint/2010/main" val="7306037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Manual Deployment During EEA</a:t>
            </a:r>
            <a:endParaRPr lang="en-US" dirty="0"/>
          </a:p>
        </p:txBody>
      </p:sp>
      <p:sp>
        <p:nvSpPr>
          <p:cNvPr id="3" name="Content Placeholder 2"/>
          <p:cNvSpPr>
            <a:spLocks noGrp="1"/>
          </p:cNvSpPr>
          <p:nvPr>
            <p:ph idx="1"/>
          </p:nvPr>
        </p:nvSpPr>
        <p:spPr/>
        <p:txBody>
          <a:bodyPr/>
          <a:lstStyle/>
          <a:p>
            <a:pPr lvl="0"/>
            <a:r>
              <a:rPr lang="en-US" dirty="0"/>
              <a:t>Generally, manual deployment of </a:t>
            </a:r>
            <a:r>
              <a:rPr lang="en-US" dirty="0" smtClean="0"/>
              <a:t>ONSC Resources will be initiated following </a:t>
            </a:r>
            <a:r>
              <a:rPr lang="en-US" dirty="0"/>
              <a:t>declaration of an </a:t>
            </a:r>
            <a:r>
              <a:rPr lang="en-US" dirty="0" smtClean="0"/>
              <a:t>EEA-1 </a:t>
            </a:r>
            <a:r>
              <a:rPr lang="en-US" dirty="0"/>
              <a:t>but before ERCOT enters into </a:t>
            </a:r>
            <a:r>
              <a:rPr lang="en-US" dirty="0" smtClean="0"/>
              <a:t>EEA-2</a:t>
            </a:r>
            <a:r>
              <a:rPr lang="en-US" dirty="0"/>
              <a:t>. </a:t>
            </a:r>
          </a:p>
          <a:p>
            <a:pPr lvl="1"/>
            <a:r>
              <a:rPr lang="en-US" dirty="0" smtClean="0"/>
              <a:t>When </a:t>
            </a:r>
            <a:r>
              <a:rPr lang="en-US" dirty="0"/>
              <a:t>ERCOT declares </a:t>
            </a:r>
            <a:r>
              <a:rPr lang="en-US" dirty="0" smtClean="0"/>
              <a:t>EEA-2 </a:t>
            </a:r>
            <a:r>
              <a:rPr lang="en-US" dirty="0"/>
              <a:t>or </a:t>
            </a:r>
            <a:r>
              <a:rPr lang="en-US" dirty="0" smtClean="0"/>
              <a:t>EEA-3 </a:t>
            </a:r>
            <a:r>
              <a:rPr lang="en-US" dirty="0"/>
              <a:t>without declaring </a:t>
            </a:r>
            <a:r>
              <a:rPr lang="en-US" dirty="0" smtClean="0"/>
              <a:t>EEA-1</a:t>
            </a:r>
            <a:r>
              <a:rPr lang="en-US" dirty="0"/>
              <a:t>, ERCOT may immediately deploy ONSC Resources.  </a:t>
            </a:r>
          </a:p>
          <a:p>
            <a:pPr marL="0" indent="0">
              <a:buNone/>
            </a:pPr>
            <a:r>
              <a:rPr lang="en-US" dirty="0"/>
              <a:t> </a:t>
            </a:r>
            <a:endParaRPr lang="en-US" dirty="0" smtClean="0"/>
          </a:p>
          <a:p>
            <a:r>
              <a:rPr lang="en-US" dirty="0" smtClean="0"/>
              <a:t>Manual </a:t>
            </a:r>
            <a:r>
              <a:rPr lang="en-US" dirty="0"/>
              <a:t>deployment instructions </a:t>
            </a:r>
            <a:r>
              <a:rPr lang="en-US" dirty="0" smtClean="0"/>
              <a:t>will </a:t>
            </a:r>
            <a:r>
              <a:rPr lang="en-US" dirty="0"/>
              <a:t>be sent </a:t>
            </a:r>
            <a:r>
              <a:rPr lang="en-US" dirty="0" smtClean="0"/>
              <a:t>via ICCP (same ICCP as automatic deployment) </a:t>
            </a:r>
            <a:r>
              <a:rPr lang="en-US" dirty="0"/>
              <a:t>to deploy </a:t>
            </a:r>
            <a:r>
              <a:rPr lang="en-US" dirty="0" smtClean="0"/>
              <a:t>all awarded ONSC RRS and/or </a:t>
            </a:r>
            <a:r>
              <a:rPr lang="en-US" dirty="0"/>
              <a:t>ECRS MW </a:t>
            </a:r>
            <a:r>
              <a:rPr lang="en-US" dirty="0" smtClean="0"/>
              <a:t>capacity. </a:t>
            </a:r>
            <a:endParaRPr lang="en-US" dirty="0"/>
          </a:p>
          <a:p>
            <a:pPr lvl="1"/>
            <a:r>
              <a:rPr lang="en-US" dirty="0"/>
              <a:t> </a:t>
            </a:r>
            <a:r>
              <a:rPr lang="en-US" dirty="0" smtClean="0"/>
              <a:t>QSEs </a:t>
            </a:r>
            <a:r>
              <a:rPr lang="en-US" dirty="0"/>
              <a:t>will have 10 minutes following the receipt of ERCOT deployment </a:t>
            </a:r>
            <a:r>
              <a:rPr lang="en-US" dirty="0" smtClean="0"/>
              <a:t>instruction </a:t>
            </a:r>
            <a:r>
              <a:rPr lang="en-US" dirty="0"/>
              <a:t>to provide energy </a:t>
            </a:r>
            <a:r>
              <a:rPr lang="en-US" dirty="0" smtClean="0"/>
              <a:t>from the ONSC Resources </a:t>
            </a:r>
            <a:r>
              <a:rPr lang="en-US" dirty="0"/>
              <a:t>providing RRS </a:t>
            </a:r>
            <a:r>
              <a:rPr lang="en-US" dirty="0" smtClean="0"/>
              <a:t>and/or ECRS.</a:t>
            </a:r>
            <a:endParaRPr lang="en-US" dirty="0"/>
          </a:p>
          <a:p>
            <a:pPr marL="0" indent="0">
              <a:buNone/>
            </a:pPr>
            <a:r>
              <a:rPr lang="en-US" dirty="0"/>
              <a:t> </a:t>
            </a:r>
            <a:endParaRPr lang="en-US" dirty="0" smtClean="0"/>
          </a:p>
          <a:p>
            <a:r>
              <a:rPr lang="en-US" dirty="0" smtClean="0"/>
              <a:t>Following </a:t>
            </a:r>
            <a:r>
              <a:rPr lang="en-US" dirty="0"/>
              <a:t>the recovery of PRC above 2500 MW and stable system frequency, ERCOT will reset the </a:t>
            </a:r>
            <a:r>
              <a:rPr lang="en-US" dirty="0" smtClean="0"/>
              <a:t>ONSC RRS and/or ECRS ICCP </a:t>
            </a:r>
            <a:r>
              <a:rPr lang="en-US" dirty="0"/>
              <a:t>Deployment </a:t>
            </a:r>
            <a:r>
              <a:rPr lang="en-US" dirty="0" smtClean="0"/>
              <a:t>signals </a:t>
            </a:r>
            <a:r>
              <a:rPr lang="en-US" dirty="0"/>
              <a:t>to reflect zero MW deployment. </a:t>
            </a:r>
            <a:endParaRPr lang="en-US" dirty="0" smtClean="0"/>
          </a:p>
          <a:p>
            <a:pPr lvl="1"/>
            <a:r>
              <a:rPr lang="en-US" dirty="0" smtClean="0"/>
              <a:t>QSEs </a:t>
            </a:r>
            <a:r>
              <a:rPr lang="en-US" dirty="0"/>
              <a:t>can then </a:t>
            </a:r>
            <a:r>
              <a:rPr lang="en-US" dirty="0" smtClean="0"/>
              <a:t>stop </a:t>
            </a:r>
            <a:r>
              <a:rPr lang="en-US" dirty="0"/>
              <a:t>generating MW from ONSC </a:t>
            </a:r>
            <a:r>
              <a:rPr lang="en-US" dirty="0" smtClean="0"/>
              <a:t>Resources and restore </a:t>
            </a:r>
            <a:r>
              <a:rPr lang="en-US" dirty="0"/>
              <a:t>ONSC capability</a:t>
            </a:r>
            <a:r>
              <a:rPr lang="en-US" dirty="0" smtClean="0"/>
              <a:t>.  </a:t>
            </a:r>
            <a:endParaRPr lang="en-US" dirty="0"/>
          </a:p>
          <a:p>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FFFFFF"/>
                </a:solidFill>
              </a:rPr>
              <a:pPr/>
              <a:t>10</a:t>
            </a:fld>
            <a:endParaRPr lang="en-US" dirty="0">
              <a:solidFill>
                <a:srgbClr val="FFFFFF"/>
              </a:solidFill>
            </a:endParaRPr>
          </a:p>
        </p:txBody>
      </p:sp>
    </p:spTree>
    <p:extLst>
      <p:ext uri="{BB962C8B-B14F-4D97-AF65-F5344CB8AC3E}">
        <p14:creationId xmlns:p14="http://schemas.microsoft.com/office/powerpoint/2010/main" val="29231790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Manual Deployment Non-EEA Conditions</a:t>
            </a:r>
            <a:endParaRPr lang="en-US" dirty="0"/>
          </a:p>
        </p:txBody>
      </p:sp>
      <p:sp>
        <p:nvSpPr>
          <p:cNvPr id="3" name="Content Placeholder 2"/>
          <p:cNvSpPr>
            <a:spLocks noGrp="1"/>
          </p:cNvSpPr>
          <p:nvPr>
            <p:ph idx="1"/>
          </p:nvPr>
        </p:nvSpPr>
        <p:spPr/>
        <p:txBody>
          <a:bodyPr/>
          <a:lstStyle/>
          <a:p>
            <a:r>
              <a:rPr lang="en-US" dirty="0"/>
              <a:t>Manual deployment instructions will be sent via ICCP (same ICCP as automatic deployment) to deploy all awarded ONSC RRS and/or ECRS MW capacity. </a:t>
            </a:r>
          </a:p>
          <a:p>
            <a:pPr lvl="1"/>
            <a:r>
              <a:rPr lang="en-US" dirty="0" smtClean="0"/>
              <a:t>QSEs </a:t>
            </a:r>
            <a:r>
              <a:rPr lang="en-US" dirty="0"/>
              <a:t>will have 10 minutes following the receipt of ERCOT deployment instruction to provide energy from the ONSC Resources providing RRS and/or ECRS.</a:t>
            </a:r>
          </a:p>
          <a:p>
            <a:pPr marL="0" indent="0">
              <a:buNone/>
            </a:pPr>
            <a:r>
              <a:rPr lang="en-US" dirty="0"/>
              <a:t> </a:t>
            </a:r>
          </a:p>
          <a:p>
            <a:pPr lvl="0"/>
            <a:r>
              <a:rPr lang="en-US" dirty="0"/>
              <a:t>Following the recovery of system frequency (currently 59.98 Hz), and </a:t>
            </a:r>
            <a:r>
              <a:rPr lang="en-US" dirty="0" smtClean="0"/>
              <a:t>if ERCOT is not </a:t>
            </a:r>
            <a:r>
              <a:rPr lang="en-US" dirty="0"/>
              <a:t>under an </a:t>
            </a:r>
            <a:r>
              <a:rPr lang="en-US" dirty="0" smtClean="0"/>
              <a:t>EEA condition, </a:t>
            </a:r>
            <a:r>
              <a:rPr lang="en-US" dirty="0"/>
              <a:t>ERCOT will reset the </a:t>
            </a:r>
            <a:r>
              <a:rPr lang="en-US" dirty="0" smtClean="0"/>
              <a:t>ONSC RRS and/or ECRS ICCP </a:t>
            </a:r>
            <a:r>
              <a:rPr lang="en-US" dirty="0"/>
              <a:t>Deployment </a:t>
            </a:r>
            <a:r>
              <a:rPr lang="en-US" dirty="0" smtClean="0"/>
              <a:t>signals </a:t>
            </a:r>
            <a:r>
              <a:rPr lang="en-US" dirty="0"/>
              <a:t>to reflect zero MW deployment.  </a:t>
            </a:r>
            <a:endParaRPr lang="en-US" dirty="0" smtClean="0"/>
          </a:p>
          <a:p>
            <a:pPr lvl="1"/>
            <a:r>
              <a:rPr lang="en-US" dirty="0"/>
              <a:t>QSEs can then stop generating MW from ONSC Resources and restore ONSC capability.</a:t>
            </a:r>
          </a:p>
          <a:p>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FFFFFF"/>
                </a:solidFill>
              </a:rPr>
              <a:pPr/>
              <a:t>11</a:t>
            </a:fld>
            <a:endParaRPr lang="en-US" dirty="0">
              <a:solidFill>
                <a:srgbClr val="FFFFFF"/>
              </a:solidFill>
            </a:endParaRPr>
          </a:p>
        </p:txBody>
      </p:sp>
    </p:spTree>
    <p:extLst>
      <p:ext uri="{BB962C8B-B14F-4D97-AF65-F5344CB8AC3E}">
        <p14:creationId xmlns:p14="http://schemas.microsoft.com/office/powerpoint/2010/main" val="17008816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6"/>
          </p:nvPr>
        </p:nvSpPr>
        <p:spPr/>
        <p:txBody>
          <a:bodyPr/>
          <a:lstStyle/>
          <a:p>
            <a:r>
              <a:rPr lang="en-US" dirty="0" smtClean="0"/>
              <a:t>Resources providing FFR</a:t>
            </a:r>
            <a:endParaRPr lang="en-US" dirty="0"/>
          </a:p>
        </p:txBody>
      </p:sp>
    </p:spTree>
    <p:extLst>
      <p:ext uri="{BB962C8B-B14F-4D97-AF65-F5344CB8AC3E}">
        <p14:creationId xmlns:p14="http://schemas.microsoft.com/office/powerpoint/2010/main" val="17746116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823118"/>
          </a:xfrm>
        </p:spPr>
        <p:txBody>
          <a:bodyPr/>
          <a:lstStyle/>
          <a:p>
            <a:r>
              <a:rPr lang="en-US" dirty="0" smtClean="0"/>
              <a:t>Fast Frequency Response   </a:t>
            </a:r>
            <a:endParaRPr lang="en-US" dirty="0"/>
          </a:p>
        </p:txBody>
      </p:sp>
      <p:sp>
        <p:nvSpPr>
          <p:cNvPr id="3" name="Content Placeholder 2"/>
          <p:cNvSpPr>
            <a:spLocks noGrp="1"/>
          </p:cNvSpPr>
          <p:nvPr>
            <p:ph idx="1"/>
          </p:nvPr>
        </p:nvSpPr>
        <p:spPr>
          <a:xfrm>
            <a:off x="381000" y="1066800"/>
            <a:ext cx="8305800" cy="5181600"/>
          </a:xfrm>
        </p:spPr>
        <p:txBody>
          <a:bodyPr/>
          <a:lstStyle/>
          <a:p>
            <a:pPr marL="0" indent="0" algn="just">
              <a:buNone/>
            </a:pPr>
            <a:r>
              <a:rPr lang="en-US" sz="2400" b="1" dirty="0">
                <a:solidFill>
                  <a:srgbClr val="00B0F0"/>
                </a:solidFill>
              </a:rPr>
              <a:t>Level setting </a:t>
            </a:r>
            <a:endParaRPr lang="en-US" sz="2400" b="1" dirty="0" smtClean="0">
              <a:solidFill>
                <a:srgbClr val="00B0F0"/>
              </a:solidFill>
            </a:endParaRPr>
          </a:p>
          <a:p>
            <a:pPr marL="0" indent="0" algn="just">
              <a:buNone/>
            </a:pPr>
            <a:endParaRPr lang="en-US" sz="800" b="1" dirty="0">
              <a:solidFill>
                <a:srgbClr val="00B0F0"/>
              </a:solidFill>
            </a:endParaRPr>
          </a:p>
          <a:p>
            <a:pPr algn="just">
              <a:spcBef>
                <a:spcPts val="0"/>
              </a:spcBef>
              <a:spcAft>
                <a:spcPts val="1200"/>
              </a:spcAft>
            </a:pPr>
            <a:r>
              <a:rPr lang="en-US" sz="1800" dirty="0"/>
              <a:t>Triggered when system frequency falls below 59.85 </a:t>
            </a:r>
            <a:r>
              <a:rPr lang="en-US" sz="1800" dirty="0" smtClean="0"/>
              <a:t>Hz (NP Section 3.18)</a:t>
            </a:r>
            <a:endParaRPr lang="en-US" sz="1800" dirty="0"/>
          </a:p>
          <a:p>
            <a:pPr algn="just">
              <a:spcBef>
                <a:spcPts val="0"/>
              </a:spcBef>
              <a:spcAft>
                <a:spcPts val="1200"/>
              </a:spcAft>
            </a:pPr>
            <a:r>
              <a:rPr lang="en-US" sz="1800" dirty="0"/>
              <a:t>Full </a:t>
            </a:r>
            <a:r>
              <a:rPr lang="en-US" sz="1800" dirty="0" smtClean="0"/>
              <a:t>response </a:t>
            </a:r>
            <a:r>
              <a:rPr lang="en-US" sz="1800" dirty="0"/>
              <a:t>within 15 cycles </a:t>
            </a:r>
            <a:r>
              <a:rPr lang="en-US" sz="1800" dirty="0" smtClean="0"/>
              <a:t>(NP Section </a:t>
            </a:r>
            <a:r>
              <a:rPr lang="en-US" sz="1800" dirty="0"/>
              <a:t>3.18</a:t>
            </a:r>
            <a:r>
              <a:rPr lang="en-US" sz="1800" dirty="0" smtClean="0"/>
              <a:t>)</a:t>
            </a:r>
            <a:endParaRPr lang="en-US" sz="1800" dirty="0"/>
          </a:p>
          <a:p>
            <a:pPr algn="just">
              <a:spcBef>
                <a:spcPts val="0"/>
              </a:spcBef>
              <a:spcAft>
                <a:spcPts val="1200"/>
              </a:spcAft>
            </a:pPr>
            <a:r>
              <a:rPr lang="en-US" sz="1800" dirty="0"/>
              <a:t>MW qualified to provide FFR must be able to sustain its output for full 15 minutes </a:t>
            </a:r>
            <a:r>
              <a:rPr lang="en-US" sz="1800" dirty="0" smtClean="0"/>
              <a:t>(NP Section </a:t>
            </a:r>
            <a:r>
              <a:rPr lang="en-US" sz="1800" dirty="0"/>
              <a:t>3.18</a:t>
            </a:r>
            <a:r>
              <a:rPr lang="en-US" sz="1800" dirty="0" smtClean="0"/>
              <a:t>)</a:t>
            </a:r>
            <a:endParaRPr lang="en-US" sz="1800" dirty="0"/>
          </a:p>
          <a:p>
            <a:pPr algn="just">
              <a:spcBef>
                <a:spcPts val="0"/>
              </a:spcBef>
              <a:spcAft>
                <a:spcPts val="1200"/>
              </a:spcAft>
            </a:pPr>
            <a:r>
              <a:rPr lang="en-US" sz="1800" dirty="0"/>
              <a:t>FFR capacity provides blocky response in the beginning but dispatchable by SCED after </a:t>
            </a:r>
            <a:r>
              <a:rPr lang="en-US" sz="1800" dirty="0" smtClean="0"/>
              <a:t>initial 15 cycles full-response </a:t>
            </a:r>
            <a:r>
              <a:rPr lang="en-US" sz="1800" dirty="0"/>
              <a:t>is </a:t>
            </a:r>
            <a:r>
              <a:rPr lang="en-US" sz="1800" dirty="0" smtClean="0"/>
              <a:t>delivered</a:t>
            </a:r>
          </a:p>
          <a:p>
            <a:pPr algn="just">
              <a:spcBef>
                <a:spcPts val="0"/>
              </a:spcBef>
              <a:spcAft>
                <a:spcPts val="1200"/>
              </a:spcAft>
            </a:pPr>
            <a:r>
              <a:rPr lang="en-US" sz="1800" dirty="0" smtClean="0"/>
              <a:t>Load Resources providing FFR will be deployed using AS Manager</a:t>
            </a:r>
          </a:p>
          <a:p>
            <a:pPr marL="0" indent="0" algn="just">
              <a:spcBef>
                <a:spcPts val="0"/>
              </a:spcBef>
              <a:spcAft>
                <a:spcPts val="1200"/>
              </a:spcAft>
              <a:buNone/>
            </a:pPr>
            <a:r>
              <a:rPr lang="en-US" sz="1800" i="1" dirty="0" smtClean="0"/>
              <a:t>“ERCOT </a:t>
            </a:r>
            <a:r>
              <a:rPr lang="en-US" sz="1800" i="1" dirty="0"/>
              <a:t>shall issue RRS deployment Dispatch Instructions, specifying the required MW output, through Extensible Markup Language (XML) for non-Controllable Load Resources.” </a:t>
            </a:r>
            <a:endParaRPr lang="en-US" sz="1800" i="1" dirty="0" smtClean="0"/>
          </a:p>
          <a:p>
            <a:pPr marL="0" indent="0" algn="just">
              <a:spcBef>
                <a:spcPts val="0"/>
              </a:spcBef>
              <a:spcAft>
                <a:spcPts val="1200"/>
              </a:spcAft>
              <a:buNone/>
            </a:pPr>
            <a:r>
              <a:rPr lang="en-US" sz="2000" dirty="0" smtClean="0"/>
              <a:t>RTC </a:t>
            </a:r>
            <a:r>
              <a:rPr lang="en-US" sz="2000" dirty="0"/>
              <a:t>NPRR-1010, Section 6.5.7.6.2.2 (11). </a:t>
            </a:r>
          </a:p>
          <a:p>
            <a:pPr algn="just">
              <a:spcBef>
                <a:spcPts val="0"/>
              </a:spcBef>
              <a:spcAft>
                <a:spcPts val="1200"/>
              </a:spcAft>
            </a:pPr>
            <a:endParaRPr lang="en-US" sz="1800" dirty="0" smtClean="0"/>
          </a:p>
          <a:p>
            <a:pPr algn="just">
              <a:spcBef>
                <a:spcPts val="0"/>
              </a:spcBef>
              <a:spcAft>
                <a:spcPts val="1200"/>
              </a:spcAft>
            </a:pPr>
            <a:endParaRPr lang="en-US" sz="18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13</a:t>
            </a:fld>
            <a:endParaRPr lang="en-US" dirty="0"/>
          </a:p>
        </p:txBody>
      </p:sp>
    </p:spTree>
    <p:extLst>
      <p:ext uri="{BB962C8B-B14F-4D97-AF65-F5344CB8AC3E}">
        <p14:creationId xmlns:p14="http://schemas.microsoft.com/office/powerpoint/2010/main" val="10330094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823118"/>
          </a:xfrm>
        </p:spPr>
        <p:txBody>
          <a:bodyPr/>
          <a:lstStyle/>
          <a:p>
            <a:r>
              <a:rPr lang="en-US" dirty="0" smtClean="0"/>
              <a:t>Fast Frequency Response   </a:t>
            </a:r>
            <a:endParaRPr lang="en-US" dirty="0"/>
          </a:p>
        </p:txBody>
      </p:sp>
      <p:sp>
        <p:nvSpPr>
          <p:cNvPr id="3" name="Content Placeholder 2"/>
          <p:cNvSpPr>
            <a:spLocks noGrp="1"/>
          </p:cNvSpPr>
          <p:nvPr>
            <p:ph idx="1"/>
          </p:nvPr>
        </p:nvSpPr>
        <p:spPr>
          <a:xfrm>
            <a:off x="342900" y="1066800"/>
            <a:ext cx="8496300" cy="5181600"/>
          </a:xfrm>
        </p:spPr>
        <p:txBody>
          <a:bodyPr/>
          <a:lstStyle/>
          <a:p>
            <a:pPr marL="0" indent="0" algn="just">
              <a:buNone/>
            </a:pPr>
            <a:r>
              <a:rPr lang="en-US" sz="2400" b="1" dirty="0">
                <a:solidFill>
                  <a:srgbClr val="00B0F0"/>
                </a:solidFill>
              </a:rPr>
              <a:t>Level setting </a:t>
            </a:r>
            <a:endParaRPr lang="en-US" sz="2400" b="1" dirty="0" smtClean="0">
              <a:solidFill>
                <a:srgbClr val="00B0F0"/>
              </a:solidFill>
            </a:endParaRPr>
          </a:p>
          <a:p>
            <a:pPr marL="0" indent="0" algn="just">
              <a:buNone/>
            </a:pPr>
            <a:endParaRPr lang="en-US" sz="800" b="1" dirty="0">
              <a:solidFill>
                <a:srgbClr val="00B0F0"/>
              </a:solidFill>
            </a:endParaRPr>
          </a:p>
          <a:p>
            <a:pPr algn="just">
              <a:spcBef>
                <a:spcPts val="0"/>
              </a:spcBef>
              <a:spcAft>
                <a:spcPts val="1200"/>
              </a:spcAft>
            </a:pPr>
            <a:r>
              <a:rPr lang="en-US" sz="1800" dirty="0" smtClean="0"/>
              <a:t>ERCOT </a:t>
            </a:r>
            <a:r>
              <a:rPr lang="en-US" sz="1800" dirty="0"/>
              <a:t>to send </a:t>
            </a:r>
            <a:r>
              <a:rPr lang="en-US" sz="1800" dirty="0" smtClean="0"/>
              <a:t>ICCP-based FFR </a:t>
            </a:r>
            <a:r>
              <a:rPr lang="en-US" sz="1800" dirty="0"/>
              <a:t>deployment </a:t>
            </a:r>
            <a:r>
              <a:rPr lang="en-US" sz="1800" dirty="0" smtClean="0"/>
              <a:t>instructions (equal to FFR award) </a:t>
            </a:r>
            <a:r>
              <a:rPr lang="en-US" sz="1800" dirty="0"/>
              <a:t>to SCED dispatchable Resources providing FFR:</a:t>
            </a:r>
          </a:p>
          <a:p>
            <a:pPr lvl="1" algn="just">
              <a:spcBef>
                <a:spcPts val="0"/>
              </a:spcBef>
              <a:spcAft>
                <a:spcPts val="1200"/>
              </a:spcAft>
            </a:pPr>
            <a:r>
              <a:rPr lang="en-US" sz="1600" dirty="0"/>
              <a:t>For automatic deployment ICCP deployment signal remain active until Frequency recovers above 59.95 Hz and helps guide recall</a:t>
            </a:r>
          </a:p>
          <a:p>
            <a:pPr lvl="1" algn="just">
              <a:spcBef>
                <a:spcPts val="0"/>
              </a:spcBef>
              <a:spcAft>
                <a:spcPts val="1200"/>
              </a:spcAft>
            </a:pPr>
            <a:r>
              <a:rPr lang="en-US" sz="1600" dirty="0"/>
              <a:t>Following the receipt of manual </a:t>
            </a:r>
            <a:r>
              <a:rPr lang="en-US" sz="1600" dirty="0" smtClean="0"/>
              <a:t>deployment instruction, </a:t>
            </a:r>
            <a:r>
              <a:rPr lang="en-US" sz="1600" dirty="0"/>
              <a:t>provide full response immediately, and Manual ICCP deployment signal will remain active until Frequency recovers above 59.95 Hz </a:t>
            </a:r>
            <a:endParaRPr lang="en-US" sz="1600" dirty="0" smtClean="0"/>
          </a:p>
          <a:p>
            <a:pPr>
              <a:spcBef>
                <a:spcPts val="0"/>
              </a:spcBef>
              <a:spcAft>
                <a:spcPts val="600"/>
              </a:spcAft>
            </a:pPr>
            <a:r>
              <a:rPr lang="en-US" sz="1800" i="1" dirty="0"/>
              <a:t>“For Resources providing RRS with FFR, ERCOT may manually deploy the FFR RRS in an attempt to recover frequency to meet NERC Performance Control Standards after utilizing Reg-Up and the SCED process which includes an off-cycle SCED run.” </a:t>
            </a:r>
            <a:r>
              <a:rPr lang="en-US" sz="1800" dirty="0"/>
              <a:t>Per RTC NPRR-1010, Section 6.5.7.6.2.2 (6)</a:t>
            </a:r>
          </a:p>
          <a:p>
            <a:pPr lvl="1" algn="just">
              <a:spcBef>
                <a:spcPts val="0"/>
              </a:spcBef>
              <a:spcAft>
                <a:spcPts val="1200"/>
              </a:spcAft>
            </a:pPr>
            <a:endParaRPr lang="en-US" sz="1600" dirty="0"/>
          </a:p>
          <a:p>
            <a:pPr algn="just">
              <a:spcBef>
                <a:spcPts val="0"/>
              </a:spcBef>
              <a:spcAft>
                <a:spcPts val="1200"/>
              </a:spcAft>
            </a:pPr>
            <a:endParaRPr lang="en-US" sz="18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14</a:t>
            </a:fld>
            <a:endParaRPr lang="en-US" dirty="0"/>
          </a:p>
        </p:txBody>
      </p:sp>
    </p:spTree>
    <p:extLst>
      <p:ext uri="{BB962C8B-B14F-4D97-AF65-F5344CB8AC3E}">
        <p14:creationId xmlns:p14="http://schemas.microsoft.com/office/powerpoint/2010/main" val="22675558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Fast Frequency Response </a:t>
            </a:r>
            <a:endParaRPr lang="en-US" dirty="0"/>
          </a:p>
        </p:txBody>
      </p:sp>
      <p:sp>
        <p:nvSpPr>
          <p:cNvPr id="3" name="Content Placeholder 2"/>
          <p:cNvSpPr>
            <a:spLocks noGrp="1"/>
          </p:cNvSpPr>
          <p:nvPr>
            <p:ph idx="1"/>
          </p:nvPr>
        </p:nvSpPr>
        <p:spPr>
          <a:xfrm>
            <a:off x="342900" y="1143000"/>
            <a:ext cx="8458200" cy="4800599"/>
          </a:xfrm>
        </p:spPr>
        <p:txBody>
          <a:bodyPr/>
          <a:lstStyle/>
          <a:p>
            <a:pPr>
              <a:spcBef>
                <a:spcPts val="0"/>
              </a:spcBef>
              <a:spcAft>
                <a:spcPts val="600"/>
              </a:spcAft>
            </a:pPr>
            <a:r>
              <a:rPr lang="en-US" sz="2000" dirty="0" smtClean="0"/>
              <a:t>Resources </a:t>
            </a:r>
            <a:r>
              <a:rPr lang="en-US" sz="2000" dirty="0"/>
              <a:t>must activate their controls to respond when they offer capacity to SCED to provide FFR</a:t>
            </a:r>
          </a:p>
          <a:p>
            <a:pPr lvl="1">
              <a:spcBef>
                <a:spcPts val="0"/>
              </a:spcBef>
              <a:spcAft>
                <a:spcPts val="600"/>
              </a:spcAft>
              <a:buFont typeface="Courier New" panose="02070309020205020404" pitchFamily="49" charset="0"/>
              <a:buChar char="o"/>
            </a:pPr>
            <a:r>
              <a:rPr lang="en-US" sz="1800" dirty="0"/>
              <a:t>Resources can adjust the actual MW capacity after they receive awards</a:t>
            </a:r>
          </a:p>
          <a:p>
            <a:pPr lvl="1">
              <a:spcBef>
                <a:spcPts val="0"/>
              </a:spcBef>
              <a:spcAft>
                <a:spcPts val="600"/>
              </a:spcAft>
              <a:buFont typeface="Courier New" panose="02070309020205020404" pitchFamily="49" charset="0"/>
              <a:buChar char="o"/>
            </a:pPr>
            <a:r>
              <a:rPr lang="en-US" sz="1800" dirty="0"/>
              <a:t>Resources can deactivate their controls to provide FFR, following notification from ERCOT if Resource’s FFR offer did not </a:t>
            </a:r>
            <a:r>
              <a:rPr lang="en-US" sz="1800" dirty="0" smtClean="0"/>
              <a:t>clear</a:t>
            </a:r>
            <a:endParaRPr lang="en-US" sz="1800" dirty="0"/>
          </a:p>
          <a:p>
            <a:pPr marL="342900" lvl="1" indent="0">
              <a:spcBef>
                <a:spcPts val="0"/>
              </a:spcBef>
              <a:spcAft>
                <a:spcPts val="600"/>
              </a:spcAft>
              <a:buNone/>
            </a:pPr>
            <a:endParaRPr lang="en-US" sz="1100" dirty="0"/>
          </a:p>
          <a:p>
            <a:pPr>
              <a:spcBef>
                <a:spcPts val="0"/>
              </a:spcBef>
              <a:spcAft>
                <a:spcPts val="600"/>
              </a:spcAft>
            </a:pPr>
            <a:r>
              <a:rPr lang="en-US" sz="2000" dirty="0"/>
              <a:t>Awards from previous RTC-SCED run are effective until QSEs receive new RTC-SCED FFR award and implement new awards in their control systems. </a:t>
            </a:r>
          </a:p>
          <a:p>
            <a:pPr>
              <a:spcBef>
                <a:spcPts val="0"/>
              </a:spcBef>
              <a:spcAft>
                <a:spcPts val="600"/>
              </a:spcAft>
            </a:pPr>
            <a:r>
              <a:rPr lang="en-US" sz="2000" dirty="0" smtClean="0"/>
              <a:t>If Resources responded to provide FFR based on Frequency triggers but did not receive subsequent ICCP deployment from ERCOT then ERCOT and QSEs will work to ensure FFR was not activated due to control issues. </a:t>
            </a:r>
          </a:p>
          <a:p>
            <a:pPr marL="342900" lvl="1" indent="0">
              <a:buNone/>
            </a:pPr>
            <a:endParaRPr lang="en-US" sz="2000" dirty="0"/>
          </a:p>
          <a:p>
            <a:pPr marL="342900" lvl="1" indent="0">
              <a:buNone/>
            </a:pPr>
            <a:endParaRPr lang="en-US" sz="1100" dirty="0"/>
          </a:p>
          <a:p>
            <a:pPr lvl="1"/>
            <a:endParaRPr lang="en-US" sz="1100" dirty="0"/>
          </a:p>
          <a:p>
            <a:pPr lvl="1"/>
            <a:endParaRPr lang="en-US" sz="11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15</a:t>
            </a:fld>
            <a:endParaRPr lang="en-US" dirty="0"/>
          </a:p>
        </p:txBody>
      </p:sp>
    </p:spTree>
    <p:extLst>
      <p:ext uri="{BB962C8B-B14F-4D97-AF65-F5344CB8AC3E}">
        <p14:creationId xmlns:p14="http://schemas.microsoft.com/office/powerpoint/2010/main" val="28259871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0"/>
            <a:ext cx="8153400" cy="1905000"/>
          </a:xfrm>
        </p:spPr>
        <p:txBody>
          <a:bodyPr/>
          <a:lstStyle/>
          <a:p>
            <a:pPr algn="ctr"/>
            <a:r>
              <a:rPr lang="en-US" sz="3600" dirty="0" smtClean="0"/>
              <a:t>Automatic Deployment of FFR</a:t>
            </a:r>
            <a:endParaRPr lang="en-US" sz="36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16</a:t>
            </a:fld>
            <a:endParaRPr lang="en-US" dirty="0"/>
          </a:p>
        </p:txBody>
      </p:sp>
    </p:spTree>
    <p:extLst>
      <p:ext uri="{BB962C8B-B14F-4D97-AF65-F5344CB8AC3E}">
        <p14:creationId xmlns:p14="http://schemas.microsoft.com/office/powerpoint/2010/main" val="31809809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FFR – Automatic Deployment </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17</a:t>
            </a:fld>
            <a:endParaRPr lang="en-US" dirty="0"/>
          </a:p>
        </p:txBody>
      </p:sp>
      <p:pic>
        <p:nvPicPr>
          <p:cNvPr id="3" name="Picture 2"/>
          <p:cNvPicPr>
            <a:picLocks noChangeAspect="1"/>
          </p:cNvPicPr>
          <p:nvPr/>
        </p:nvPicPr>
        <p:blipFill>
          <a:blip r:embed="rId2"/>
          <a:stretch>
            <a:fillRect/>
          </a:stretch>
        </p:blipFill>
        <p:spPr>
          <a:xfrm>
            <a:off x="219078" y="758720"/>
            <a:ext cx="8705843" cy="5340559"/>
          </a:xfrm>
          <a:prstGeom prst="rect">
            <a:avLst/>
          </a:prstGeom>
        </p:spPr>
      </p:pic>
    </p:spTree>
    <p:extLst>
      <p:ext uri="{BB962C8B-B14F-4D97-AF65-F5344CB8AC3E}">
        <p14:creationId xmlns:p14="http://schemas.microsoft.com/office/powerpoint/2010/main" val="4806742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FFR – Automatic Deployment </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18</a:t>
            </a:fld>
            <a:endParaRPr lang="en-US" dirty="0"/>
          </a:p>
        </p:txBody>
      </p:sp>
      <p:pic>
        <p:nvPicPr>
          <p:cNvPr id="3" name="Picture 2"/>
          <p:cNvPicPr>
            <a:picLocks noChangeAspect="1"/>
          </p:cNvPicPr>
          <p:nvPr/>
        </p:nvPicPr>
        <p:blipFill>
          <a:blip r:embed="rId2"/>
          <a:stretch>
            <a:fillRect/>
          </a:stretch>
        </p:blipFill>
        <p:spPr>
          <a:xfrm>
            <a:off x="219078" y="914400"/>
            <a:ext cx="8705843" cy="5184879"/>
          </a:xfrm>
          <a:prstGeom prst="rect">
            <a:avLst/>
          </a:prstGeom>
        </p:spPr>
      </p:pic>
      <p:sp>
        <p:nvSpPr>
          <p:cNvPr id="6" name="Rectangle 5"/>
          <p:cNvSpPr/>
          <p:nvPr/>
        </p:nvSpPr>
        <p:spPr>
          <a:xfrm>
            <a:off x="3810000" y="838200"/>
            <a:ext cx="4495800" cy="4527030"/>
          </a:xfrm>
          <a:prstGeom prst="rect">
            <a:avLst/>
          </a:prstGeom>
          <a:solidFill>
            <a:schemeClr val="bg2">
              <a:alpha val="9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719478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FFR – Automatic Deployment </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19</a:t>
            </a:fld>
            <a:endParaRPr lang="en-US" dirty="0"/>
          </a:p>
        </p:txBody>
      </p:sp>
      <p:pic>
        <p:nvPicPr>
          <p:cNvPr id="3" name="Picture 2"/>
          <p:cNvPicPr>
            <a:picLocks noChangeAspect="1"/>
          </p:cNvPicPr>
          <p:nvPr/>
        </p:nvPicPr>
        <p:blipFill>
          <a:blip r:embed="rId2"/>
          <a:stretch>
            <a:fillRect/>
          </a:stretch>
        </p:blipFill>
        <p:spPr>
          <a:xfrm>
            <a:off x="219078" y="758720"/>
            <a:ext cx="8705843" cy="5340559"/>
          </a:xfrm>
          <a:prstGeom prst="rect">
            <a:avLst/>
          </a:prstGeom>
        </p:spPr>
      </p:pic>
      <p:sp>
        <p:nvSpPr>
          <p:cNvPr id="6" name="Rectangle 5"/>
          <p:cNvSpPr/>
          <p:nvPr/>
        </p:nvSpPr>
        <p:spPr>
          <a:xfrm>
            <a:off x="3810000" y="914400"/>
            <a:ext cx="4495800" cy="4419600"/>
          </a:xfrm>
          <a:prstGeom prst="rect">
            <a:avLst/>
          </a:prstGeom>
          <a:solidFill>
            <a:schemeClr val="bg2">
              <a:alpha val="9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844619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Areas of focus for today’s special meeting</a:t>
            </a:r>
            <a:endParaRPr lang="en-US" dirty="0"/>
          </a:p>
        </p:txBody>
      </p:sp>
      <p:sp>
        <p:nvSpPr>
          <p:cNvPr id="3" name="Content Placeholder 2"/>
          <p:cNvSpPr>
            <a:spLocks noGrp="1"/>
          </p:cNvSpPr>
          <p:nvPr>
            <p:ph idx="1"/>
          </p:nvPr>
        </p:nvSpPr>
        <p:spPr>
          <a:xfrm>
            <a:off x="304800" y="1524000"/>
            <a:ext cx="8534400" cy="4366421"/>
          </a:xfrm>
        </p:spPr>
        <p:txBody>
          <a:bodyPr/>
          <a:lstStyle/>
          <a:p>
            <a:r>
              <a:rPr lang="en-US" sz="2400" dirty="0" smtClean="0"/>
              <a:t>The primary focus for today’s discussion is Ancillary Services where there is some potential need for ERCOT operator interaction.  Specifically, deployment and recall of:</a:t>
            </a:r>
          </a:p>
          <a:p>
            <a:pPr lvl="1"/>
            <a:r>
              <a:rPr lang="en-US" sz="2000" dirty="0" smtClean="0"/>
              <a:t>Resources with a Resource Status of “ONSC” (</a:t>
            </a:r>
            <a:r>
              <a:rPr lang="en-US" sz="2000" dirty="0"/>
              <a:t>s</a:t>
            </a:r>
            <a:r>
              <a:rPr lang="en-US" sz="2000" dirty="0" smtClean="0"/>
              <a:t>ynchronous </a:t>
            </a:r>
            <a:r>
              <a:rPr lang="en-US" sz="2000" dirty="0"/>
              <a:t>c</a:t>
            </a:r>
            <a:r>
              <a:rPr lang="en-US" sz="2000" dirty="0" smtClean="0"/>
              <a:t>ondenser fast response mode operation for Responsive Reserve Service (RRS) and ERCOT Contingency Reserve Service (ECRS))</a:t>
            </a:r>
          </a:p>
          <a:p>
            <a:pPr lvl="1"/>
            <a:r>
              <a:rPr lang="en-US" sz="2000" dirty="0" smtClean="0"/>
              <a:t>Resources providing Fast Frequency Response (FFR)</a:t>
            </a:r>
          </a:p>
          <a:p>
            <a:pPr lvl="1"/>
            <a:r>
              <a:rPr lang="en-US" sz="2000" dirty="0" smtClean="0"/>
              <a:t>Resources </a:t>
            </a:r>
            <a:r>
              <a:rPr lang="en-US" sz="2000" dirty="0"/>
              <a:t>providing Ancillary Services via an </a:t>
            </a:r>
            <a:r>
              <a:rPr lang="en-US" sz="2000" dirty="0" smtClean="0"/>
              <a:t>Under-Frequency Relay (UFR) (RRS and ECRS)</a:t>
            </a:r>
          </a:p>
          <a:p>
            <a:pPr lvl="1"/>
            <a:r>
              <a:rPr lang="en-US" sz="2000" dirty="0" smtClean="0"/>
              <a:t>“Off-line” Non-Spinning </a:t>
            </a:r>
            <a:r>
              <a:rPr lang="en-US" sz="2000" dirty="0"/>
              <a:t>Reserve Service (Non-Spin)</a:t>
            </a:r>
          </a:p>
          <a:p>
            <a:pPr lvl="1"/>
            <a:endParaRPr lang="en-US" dirty="0" smtClean="0"/>
          </a:p>
          <a:p>
            <a:pPr lvl="1"/>
            <a:endParaRPr lang="en-US" dirty="0"/>
          </a:p>
          <a:p>
            <a:pPr lvl="2"/>
            <a:endParaRPr lang="en-US" sz="2000" dirty="0" smtClean="0"/>
          </a:p>
          <a:p>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2</a:t>
            </a:fld>
            <a:endParaRPr lang="en-US"/>
          </a:p>
        </p:txBody>
      </p:sp>
    </p:spTree>
    <p:extLst>
      <p:ext uri="{BB962C8B-B14F-4D97-AF65-F5344CB8AC3E}">
        <p14:creationId xmlns:p14="http://schemas.microsoft.com/office/powerpoint/2010/main" val="36524158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FFR – Automatic Deployment </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20</a:t>
            </a:fld>
            <a:endParaRPr lang="en-US" dirty="0"/>
          </a:p>
        </p:txBody>
      </p:sp>
      <p:pic>
        <p:nvPicPr>
          <p:cNvPr id="3" name="Picture 2"/>
          <p:cNvPicPr>
            <a:picLocks noChangeAspect="1"/>
          </p:cNvPicPr>
          <p:nvPr/>
        </p:nvPicPr>
        <p:blipFill>
          <a:blip r:embed="rId2"/>
          <a:stretch>
            <a:fillRect/>
          </a:stretch>
        </p:blipFill>
        <p:spPr>
          <a:xfrm>
            <a:off x="219078" y="758720"/>
            <a:ext cx="8705843" cy="5340559"/>
          </a:xfrm>
          <a:prstGeom prst="rect">
            <a:avLst/>
          </a:prstGeom>
        </p:spPr>
      </p:pic>
      <p:sp>
        <p:nvSpPr>
          <p:cNvPr id="7" name="Rectangle 6"/>
          <p:cNvSpPr/>
          <p:nvPr/>
        </p:nvSpPr>
        <p:spPr>
          <a:xfrm>
            <a:off x="3810000" y="914400"/>
            <a:ext cx="4495800" cy="4419600"/>
          </a:xfrm>
          <a:prstGeom prst="rect">
            <a:avLst/>
          </a:prstGeom>
          <a:solidFill>
            <a:schemeClr val="bg2">
              <a:alpha val="9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581513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FFR – Automatic Deployment </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21</a:t>
            </a:fld>
            <a:endParaRPr lang="en-US" dirty="0"/>
          </a:p>
        </p:txBody>
      </p:sp>
      <p:pic>
        <p:nvPicPr>
          <p:cNvPr id="3" name="Picture 2"/>
          <p:cNvPicPr>
            <a:picLocks noChangeAspect="1"/>
          </p:cNvPicPr>
          <p:nvPr/>
        </p:nvPicPr>
        <p:blipFill>
          <a:blip r:embed="rId2"/>
          <a:stretch>
            <a:fillRect/>
          </a:stretch>
        </p:blipFill>
        <p:spPr>
          <a:xfrm>
            <a:off x="219078" y="758720"/>
            <a:ext cx="8705843" cy="5340559"/>
          </a:xfrm>
          <a:prstGeom prst="rect">
            <a:avLst/>
          </a:prstGeom>
        </p:spPr>
      </p:pic>
      <p:sp>
        <p:nvSpPr>
          <p:cNvPr id="7" name="Rectangle 6"/>
          <p:cNvSpPr/>
          <p:nvPr/>
        </p:nvSpPr>
        <p:spPr>
          <a:xfrm>
            <a:off x="4648200" y="914400"/>
            <a:ext cx="3657600" cy="4419600"/>
          </a:xfrm>
          <a:prstGeom prst="rect">
            <a:avLst/>
          </a:prstGeom>
          <a:solidFill>
            <a:schemeClr val="bg2">
              <a:alpha val="9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637119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FFR – Automatic Deployment </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22</a:t>
            </a:fld>
            <a:endParaRPr lang="en-US" dirty="0"/>
          </a:p>
        </p:txBody>
      </p:sp>
      <p:pic>
        <p:nvPicPr>
          <p:cNvPr id="3" name="Picture 2"/>
          <p:cNvPicPr>
            <a:picLocks noChangeAspect="1"/>
          </p:cNvPicPr>
          <p:nvPr/>
        </p:nvPicPr>
        <p:blipFill>
          <a:blip r:embed="rId2"/>
          <a:stretch>
            <a:fillRect/>
          </a:stretch>
        </p:blipFill>
        <p:spPr>
          <a:xfrm>
            <a:off x="219078" y="762000"/>
            <a:ext cx="8705843" cy="5465306"/>
          </a:xfrm>
          <a:prstGeom prst="rect">
            <a:avLst/>
          </a:prstGeom>
        </p:spPr>
      </p:pic>
      <p:sp>
        <p:nvSpPr>
          <p:cNvPr id="8" name="Rectangle 7"/>
          <p:cNvSpPr/>
          <p:nvPr/>
        </p:nvSpPr>
        <p:spPr>
          <a:xfrm>
            <a:off x="4800600" y="1066800"/>
            <a:ext cx="3505200" cy="4419600"/>
          </a:xfrm>
          <a:prstGeom prst="rect">
            <a:avLst/>
          </a:prstGeom>
          <a:solidFill>
            <a:schemeClr val="bg2">
              <a:alpha val="9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631516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FFR – Automatic Deployment </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23</a:t>
            </a:fld>
            <a:endParaRPr lang="en-US" dirty="0"/>
          </a:p>
        </p:txBody>
      </p:sp>
      <p:pic>
        <p:nvPicPr>
          <p:cNvPr id="3" name="Picture 2"/>
          <p:cNvPicPr>
            <a:picLocks noChangeAspect="1"/>
          </p:cNvPicPr>
          <p:nvPr/>
        </p:nvPicPr>
        <p:blipFill>
          <a:blip r:embed="rId2"/>
          <a:stretch>
            <a:fillRect/>
          </a:stretch>
        </p:blipFill>
        <p:spPr>
          <a:xfrm>
            <a:off x="219078" y="762000"/>
            <a:ext cx="8705843" cy="5465306"/>
          </a:xfrm>
          <a:prstGeom prst="rect">
            <a:avLst/>
          </a:prstGeom>
        </p:spPr>
      </p:pic>
    </p:spTree>
    <p:extLst>
      <p:ext uri="{BB962C8B-B14F-4D97-AF65-F5344CB8AC3E}">
        <p14:creationId xmlns:p14="http://schemas.microsoft.com/office/powerpoint/2010/main" val="34539139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0"/>
            <a:ext cx="8229600" cy="1905000"/>
          </a:xfrm>
        </p:spPr>
        <p:txBody>
          <a:bodyPr/>
          <a:lstStyle/>
          <a:p>
            <a:pPr algn="ctr"/>
            <a:r>
              <a:rPr lang="en-US" sz="3600" dirty="0" smtClean="0"/>
              <a:t>Manual Deployment of FFR</a:t>
            </a:r>
            <a:endParaRPr lang="en-US" sz="36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24</a:t>
            </a:fld>
            <a:endParaRPr lang="en-US" dirty="0"/>
          </a:p>
        </p:txBody>
      </p:sp>
    </p:spTree>
    <p:extLst>
      <p:ext uri="{BB962C8B-B14F-4D97-AF65-F5344CB8AC3E}">
        <p14:creationId xmlns:p14="http://schemas.microsoft.com/office/powerpoint/2010/main" val="29355340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FFR – Manual Deployment </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25</a:t>
            </a:fld>
            <a:endParaRPr lang="en-US" dirty="0"/>
          </a:p>
        </p:txBody>
      </p:sp>
      <p:pic>
        <p:nvPicPr>
          <p:cNvPr id="3" name="Picture 2"/>
          <p:cNvPicPr>
            <a:picLocks noChangeAspect="1"/>
          </p:cNvPicPr>
          <p:nvPr/>
        </p:nvPicPr>
        <p:blipFill>
          <a:blip r:embed="rId2"/>
          <a:stretch>
            <a:fillRect/>
          </a:stretch>
        </p:blipFill>
        <p:spPr>
          <a:xfrm>
            <a:off x="219078" y="834927"/>
            <a:ext cx="8705843" cy="5188146"/>
          </a:xfrm>
          <a:prstGeom prst="rect">
            <a:avLst/>
          </a:prstGeom>
        </p:spPr>
      </p:pic>
      <p:sp>
        <p:nvSpPr>
          <p:cNvPr id="7" name="Rectangle 6"/>
          <p:cNvSpPr/>
          <p:nvPr/>
        </p:nvSpPr>
        <p:spPr>
          <a:xfrm>
            <a:off x="4038600" y="914400"/>
            <a:ext cx="4267200" cy="4419600"/>
          </a:xfrm>
          <a:prstGeom prst="rect">
            <a:avLst/>
          </a:prstGeom>
          <a:solidFill>
            <a:schemeClr val="bg2">
              <a:alpha val="9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946761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FFR – Manual Deployment </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26</a:t>
            </a:fld>
            <a:endParaRPr lang="en-US" dirty="0"/>
          </a:p>
        </p:txBody>
      </p:sp>
      <p:pic>
        <p:nvPicPr>
          <p:cNvPr id="3" name="Picture 2"/>
          <p:cNvPicPr>
            <a:picLocks noChangeAspect="1"/>
          </p:cNvPicPr>
          <p:nvPr/>
        </p:nvPicPr>
        <p:blipFill>
          <a:blip r:embed="rId2"/>
          <a:stretch>
            <a:fillRect/>
          </a:stretch>
        </p:blipFill>
        <p:spPr>
          <a:xfrm>
            <a:off x="219078" y="722141"/>
            <a:ext cx="8705843" cy="5413717"/>
          </a:xfrm>
          <a:prstGeom prst="rect">
            <a:avLst/>
          </a:prstGeom>
        </p:spPr>
      </p:pic>
      <p:sp>
        <p:nvSpPr>
          <p:cNvPr id="8" name="Rectangle 7"/>
          <p:cNvSpPr/>
          <p:nvPr/>
        </p:nvSpPr>
        <p:spPr>
          <a:xfrm>
            <a:off x="4800600" y="914400"/>
            <a:ext cx="3581400" cy="4419600"/>
          </a:xfrm>
          <a:prstGeom prst="rect">
            <a:avLst/>
          </a:prstGeom>
          <a:solidFill>
            <a:schemeClr val="bg2">
              <a:alpha val="9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747558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FFR – Manual Deployment </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27</a:t>
            </a:fld>
            <a:endParaRPr lang="en-US" dirty="0"/>
          </a:p>
        </p:txBody>
      </p:sp>
      <p:pic>
        <p:nvPicPr>
          <p:cNvPr id="10" name="Picture 9"/>
          <p:cNvPicPr>
            <a:picLocks noChangeAspect="1"/>
          </p:cNvPicPr>
          <p:nvPr/>
        </p:nvPicPr>
        <p:blipFill>
          <a:blip r:embed="rId2"/>
          <a:stretch>
            <a:fillRect/>
          </a:stretch>
        </p:blipFill>
        <p:spPr>
          <a:xfrm>
            <a:off x="219078" y="1060254"/>
            <a:ext cx="8705843" cy="5188146"/>
          </a:xfrm>
          <a:prstGeom prst="rect">
            <a:avLst/>
          </a:prstGeom>
        </p:spPr>
      </p:pic>
      <p:pic>
        <p:nvPicPr>
          <p:cNvPr id="3" name="Picture 2"/>
          <p:cNvPicPr>
            <a:picLocks noChangeAspect="1"/>
          </p:cNvPicPr>
          <p:nvPr/>
        </p:nvPicPr>
        <p:blipFill>
          <a:blip r:embed="rId3"/>
          <a:stretch>
            <a:fillRect/>
          </a:stretch>
        </p:blipFill>
        <p:spPr>
          <a:xfrm>
            <a:off x="859926" y="5791200"/>
            <a:ext cx="7147920" cy="457199"/>
          </a:xfrm>
          <a:prstGeom prst="rect">
            <a:avLst/>
          </a:prstGeom>
        </p:spPr>
      </p:pic>
    </p:spTree>
    <p:extLst>
      <p:ext uri="{BB962C8B-B14F-4D97-AF65-F5344CB8AC3E}">
        <p14:creationId xmlns:p14="http://schemas.microsoft.com/office/powerpoint/2010/main" val="37132687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t>
            </a:r>
            <a:endParaRPr lang="en-US" dirty="0"/>
          </a:p>
        </p:txBody>
      </p:sp>
      <p:sp>
        <p:nvSpPr>
          <p:cNvPr id="3" name="Content Placeholder 2"/>
          <p:cNvSpPr>
            <a:spLocks noGrp="1"/>
          </p:cNvSpPr>
          <p:nvPr>
            <p:ph idx="1"/>
          </p:nvPr>
        </p:nvSpPr>
        <p:spPr>
          <a:xfrm>
            <a:off x="342900" y="990600"/>
            <a:ext cx="8458200" cy="4952999"/>
          </a:xfrm>
        </p:spPr>
        <p:txBody>
          <a:bodyPr/>
          <a:lstStyle/>
          <a:p>
            <a:pPr>
              <a:spcBef>
                <a:spcPts val="0"/>
              </a:spcBef>
              <a:spcAft>
                <a:spcPts val="600"/>
              </a:spcAft>
            </a:pPr>
            <a:r>
              <a:rPr lang="en-US" sz="1800" dirty="0" smtClean="0"/>
              <a:t>ERCOT will send ICCP deployment instructions to SCED dispatchable Resources providing FFR for both automatic and manual deployments</a:t>
            </a:r>
          </a:p>
          <a:p>
            <a:pPr lvl="1">
              <a:spcBef>
                <a:spcPts val="0"/>
              </a:spcBef>
              <a:spcAft>
                <a:spcPts val="600"/>
              </a:spcAft>
            </a:pPr>
            <a:r>
              <a:rPr lang="en-US" sz="1600" dirty="0" smtClean="0"/>
              <a:t>ICCP Deployment Instructions will be included in the Resource’s UDSP</a:t>
            </a:r>
          </a:p>
          <a:p>
            <a:pPr lvl="1">
              <a:spcBef>
                <a:spcPts val="0"/>
              </a:spcBef>
              <a:spcAft>
                <a:spcPts val="600"/>
              </a:spcAft>
            </a:pPr>
            <a:r>
              <a:rPr lang="en-US" sz="1600" dirty="0" smtClean="0"/>
              <a:t>FFR deployments will reset to zero once ERCOT Frequency recovers above 59.95 HZ. </a:t>
            </a:r>
            <a:endParaRPr lang="en-US" sz="1600" dirty="0"/>
          </a:p>
          <a:p>
            <a:pPr>
              <a:spcBef>
                <a:spcPts val="0"/>
              </a:spcBef>
              <a:spcAft>
                <a:spcPts val="600"/>
              </a:spcAft>
            </a:pPr>
            <a:r>
              <a:rPr lang="en-US" sz="1800" dirty="0" smtClean="0"/>
              <a:t>For Load Resources controlled by UFR and awarded FFR, ERCOT will send manual deployment instructions and recall </a:t>
            </a:r>
            <a:r>
              <a:rPr lang="en-US" sz="1800" dirty="0"/>
              <a:t>instruction through </a:t>
            </a:r>
            <a:r>
              <a:rPr lang="en-US" sz="1800" dirty="0" smtClean="0"/>
              <a:t>AS Manager (XML). </a:t>
            </a:r>
          </a:p>
          <a:p>
            <a:pPr>
              <a:spcBef>
                <a:spcPts val="0"/>
              </a:spcBef>
              <a:spcAft>
                <a:spcPts val="600"/>
              </a:spcAft>
            </a:pPr>
            <a:r>
              <a:rPr lang="en-US" sz="1800" dirty="0" smtClean="0"/>
              <a:t>Awards </a:t>
            </a:r>
            <a:r>
              <a:rPr lang="en-US" sz="1800" dirty="0"/>
              <a:t>from previous RTC-SCED run are effective until QSEs receive new RTC-SCED FFR award and implement new awards in their control </a:t>
            </a:r>
            <a:r>
              <a:rPr lang="en-US" sz="1800" dirty="0" smtClean="0"/>
              <a:t>systems</a:t>
            </a:r>
            <a:endParaRPr lang="en-US" sz="1800" dirty="0"/>
          </a:p>
          <a:p>
            <a:pPr marL="342900" lvl="1" indent="0">
              <a:buNone/>
            </a:pPr>
            <a:endParaRPr lang="en-US" sz="2000" dirty="0"/>
          </a:p>
          <a:p>
            <a:pPr marL="342900" lvl="1" indent="0">
              <a:buNone/>
            </a:pPr>
            <a:endParaRPr lang="en-US" sz="1100" dirty="0"/>
          </a:p>
          <a:p>
            <a:pPr lvl="1"/>
            <a:endParaRPr lang="en-US" sz="1100" dirty="0"/>
          </a:p>
          <a:p>
            <a:pPr lvl="1"/>
            <a:endParaRPr lang="en-US" sz="11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28</a:t>
            </a:fld>
            <a:endParaRPr lang="en-US" dirty="0"/>
          </a:p>
        </p:txBody>
      </p:sp>
    </p:spTree>
    <p:extLst>
      <p:ext uri="{BB962C8B-B14F-4D97-AF65-F5344CB8AC3E}">
        <p14:creationId xmlns:p14="http://schemas.microsoft.com/office/powerpoint/2010/main" val="224446076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6"/>
          </p:nvPr>
        </p:nvSpPr>
        <p:spPr>
          <a:xfrm>
            <a:off x="533400" y="2895600"/>
            <a:ext cx="8001000" cy="990600"/>
          </a:xfrm>
        </p:spPr>
        <p:txBody>
          <a:bodyPr/>
          <a:lstStyle/>
          <a:p>
            <a:r>
              <a:rPr lang="en-US" dirty="0"/>
              <a:t>Resources providing Ancillary Services via </a:t>
            </a:r>
            <a:r>
              <a:rPr lang="en-US" dirty="0" smtClean="0"/>
              <a:t>a UFR</a:t>
            </a:r>
            <a:endParaRPr lang="en-US" dirty="0"/>
          </a:p>
        </p:txBody>
      </p:sp>
    </p:spTree>
    <p:extLst>
      <p:ext uri="{BB962C8B-B14F-4D97-AF65-F5344CB8AC3E}">
        <p14:creationId xmlns:p14="http://schemas.microsoft.com/office/powerpoint/2010/main" val="16654328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Areas of focus for today’s special meeting cont.</a:t>
            </a:r>
            <a:endParaRPr lang="en-US" dirty="0"/>
          </a:p>
        </p:txBody>
      </p:sp>
      <p:sp>
        <p:nvSpPr>
          <p:cNvPr id="3" name="Content Placeholder 2"/>
          <p:cNvSpPr>
            <a:spLocks noGrp="1"/>
          </p:cNvSpPr>
          <p:nvPr>
            <p:ph idx="1"/>
          </p:nvPr>
        </p:nvSpPr>
        <p:spPr>
          <a:xfrm>
            <a:off x="304800" y="990600"/>
            <a:ext cx="8534400" cy="4899821"/>
          </a:xfrm>
        </p:spPr>
        <p:txBody>
          <a:bodyPr/>
          <a:lstStyle/>
          <a:p>
            <a:r>
              <a:rPr lang="en-US" sz="2400" dirty="0" smtClean="0"/>
              <a:t>The material today will cover</a:t>
            </a:r>
            <a:r>
              <a:rPr lang="en-US" sz="2400" dirty="0"/>
              <a:t> </a:t>
            </a:r>
            <a:r>
              <a:rPr lang="en-US" sz="2400" dirty="0" smtClean="0"/>
              <a:t>manual ERCOT operator deployments and automatic deployments of those same services, where applicable.</a:t>
            </a:r>
          </a:p>
          <a:p>
            <a:endParaRPr lang="en-US" sz="1800" dirty="0"/>
          </a:p>
          <a:p>
            <a:r>
              <a:rPr lang="en-US" sz="2400" dirty="0" smtClean="0"/>
              <a:t>The following Ancillary Services deployments are generally understood and will not be covered by a special RTCTF meeting:</a:t>
            </a:r>
          </a:p>
          <a:p>
            <a:pPr lvl="1"/>
            <a:r>
              <a:rPr lang="en-US" sz="2000" dirty="0" smtClean="0"/>
              <a:t>Regulation Up and Down Reserve Service (</a:t>
            </a:r>
            <a:r>
              <a:rPr lang="en-US" sz="2000" dirty="0" err="1" smtClean="0"/>
              <a:t>Reg</a:t>
            </a:r>
            <a:r>
              <a:rPr lang="en-US" sz="2000" dirty="0" smtClean="0"/>
              <a:t>-Up and </a:t>
            </a:r>
            <a:r>
              <a:rPr lang="en-US" sz="2000" dirty="0" err="1" smtClean="0"/>
              <a:t>Reg</a:t>
            </a:r>
            <a:r>
              <a:rPr lang="en-US" sz="2000" dirty="0" smtClean="0"/>
              <a:t>-Down)</a:t>
            </a:r>
          </a:p>
          <a:p>
            <a:pPr lvl="1"/>
            <a:r>
              <a:rPr lang="en-US" sz="2000" dirty="0" smtClean="0"/>
              <a:t>RRS provided via Primary Frequency Response (PFR)</a:t>
            </a:r>
          </a:p>
          <a:p>
            <a:pPr lvl="1"/>
            <a:r>
              <a:rPr lang="en-US" sz="2000" dirty="0" smtClean="0"/>
              <a:t>“Online” ECRS and Non-Spin </a:t>
            </a:r>
          </a:p>
          <a:p>
            <a:pPr lvl="1"/>
            <a:endParaRPr lang="en-US" sz="1800" dirty="0" smtClean="0"/>
          </a:p>
          <a:p>
            <a:r>
              <a:rPr lang="en-US" sz="2400" dirty="0" smtClean="0"/>
              <a:t>Participants are welcome to reach out to </a:t>
            </a:r>
            <a:r>
              <a:rPr lang="en-US" sz="2400" dirty="0" smtClean="0">
                <a:hlinkClick r:id="rId2"/>
              </a:rPr>
              <a:t>david.maggio@ercot.com</a:t>
            </a:r>
            <a:r>
              <a:rPr lang="en-US" sz="2400" dirty="0" smtClean="0"/>
              <a:t> for questions on these areas</a:t>
            </a:r>
            <a:endParaRPr lang="en-US" sz="2400" dirty="0"/>
          </a:p>
          <a:p>
            <a:pPr lvl="1"/>
            <a:endParaRPr lang="en-US" dirty="0" smtClean="0"/>
          </a:p>
          <a:p>
            <a:pPr lvl="1"/>
            <a:endParaRPr lang="en-US" dirty="0"/>
          </a:p>
          <a:p>
            <a:pPr lvl="2"/>
            <a:endParaRPr lang="en-US" sz="2000" dirty="0" smtClean="0"/>
          </a:p>
          <a:p>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3</a:t>
            </a:fld>
            <a:endParaRPr lang="en-US"/>
          </a:p>
        </p:txBody>
      </p:sp>
    </p:spTree>
    <p:extLst>
      <p:ext uri="{BB962C8B-B14F-4D97-AF65-F5344CB8AC3E}">
        <p14:creationId xmlns:p14="http://schemas.microsoft.com/office/powerpoint/2010/main" val="24908684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21022"/>
          </a:xfrm>
        </p:spPr>
        <p:txBody>
          <a:bodyPr/>
          <a:lstStyle/>
          <a:p>
            <a:r>
              <a:rPr lang="en-US" dirty="0" smtClean="0"/>
              <a:t>Load Resources and AS Deployment and Recall</a:t>
            </a:r>
            <a:endParaRPr lang="en-US" dirty="0"/>
          </a:p>
        </p:txBody>
      </p:sp>
      <p:sp>
        <p:nvSpPr>
          <p:cNvPr id="3" name="Content Placeholder 2"/>
          <p:cNvSpPr>
            <a:spLocks noGrp="1"/>
          </p:cNvSpPr>
          <p:nvPr>
            <p:ph idx="1"/>
          </p:nvPr>
        </p:nvSpPr>
        <p:spPr>
          <a:xfrm>
            <a:off x="381000" y="914400"/>
            <a:ext cx="8534400" cy="5220580"/>
          </a:xfrm>
        </p:spPr>
        <p:txBody>
          <a:bodyPr/>
          <a:lstStyle/>
          <a:p>
            <a:r>
              <a:rPr lang="en-US" sz="1800" dirty="0" smtClean="0">
                <a:solidFill>
                  <a:schemeClr val="tx2"/>
                </a:solidFill>
                <a:latin typeface="+mn-lt"/>
              </a:rPr>
              <a:t>Controllable Load Resource (CLR):</a:t>
            </a:r>
          </a:p>
          <a:p>
            <a:pPr lvl="1"/>
            <a:r>
              <a:rPr lang="en-US" sz="1400" dirty="0" smtClean="0">
                <a:solidFill>
                  <a:schemeClr val="tx2"/>
                </a:solidFill>
                <a:latin typeface="+mn-lt"/>
              </a:rPr>
              <a:t>Awarded AS only when they are On-Line</a:t>
            </a:r>
          </a:p>
          <a:p>
            <a:pPr lvl="1"/>
            <a:r>
              <a:rPr lang="en-US" sz="1400" dirty="0" smtClean="0">
                <a:solidFill>
                  <a:schemeClr val="tx2"/>
                </a:solidFill>
                <a:latin typeface="+mn-lt"/>
              </a:rPr>
              <a:t>No need for Manual Deployment of AS. CLRs are treated the same as On-Line Generation Resources (GRs)</a:t>
            </a:r>
          </a:p>
          <a:p>
            <a:pPr lvl="1"/>
            <a:endParaRPr lang="en-US" sz="1800" dirty="0" smtClean="0"/>
          </a:p>
          <a:p>
            <a:r>
              <a:rPr lang="en-US" sz="1800" dirty="0" smtClean="0"/>
              <a:t>Load </a:t>
            </a:r>
            <a:r>
              <a:rPr lang="en-US" sz="1800" dirty="0"/>
              <a:t>Resource (LR) with </a:t>
            </a:r>
            <a:r>
              <a:rPr lang="en-US" sz="1800" dirty="0" smtClean="0"/>
              <a:t>UFR </a:t>
            </a:r>
            <a:r>
              <a:rPr lang="en-US" sz="1800" dirty="0"/>
              <a:t>armed with frequency setting of 59.7 Hz.:</a:t>
            </a:r>
          </a:p>
          <a:p>
            <a:pPr lvl="1"/>
            <a:r>
              <a:rPr lang="en-US" sz="1400" dirty="0" smtClean="0">
                <a:solidFill>
                  <a:schemeClr val="tx2"/>
                </a:solidFill>
                <a:latin typeface="+mn-lt"/>
              </a:rPr>
              <a:t>Eligible for RRS and ECRS awards if qualified</a:t>
            </a:r>
          </a:p>
          <a:p>
            <a:pPr lvl="1"/>
            <a:r>
              <a:rPr lang="en-US" sz="1400" dirty="0" smtClean="0">
                <a:solidFill>
                  <a:schemeClr val="tx2"/>
                </a:solidFill>
                <a:latin typeface="+mn-lt"/>
              </a:rPr>
              <a:t>When deployed, if LR awarded both RRS and ECRS, then deployed MW will be, at a minimum,  the sum of the RRS and ECRS awards.</a:t>
            </a:r>
          </a:p>
          <a:p>
            <a:pPr lvl="1"/>
            <a:r>
              <a:rPr lang="en-US" sz="1400" dirty="0" smtClean="0">
                <a:solidFill>
                  <a:schemeClr val="tx2"/>
                </a:solidFill>
                <a:latin typeface="+mn-lt"/>
              </a:rPr>
              <a:t>Automatic deployment based on Frequency Threshold (59.7 Hz.) as defined in Nodal Protocol Section 3.18 (3)(b)</a:t>
            </a:r>
          </a:p>
          <a:p>
            <a:pPr lvl="1"/>
            <a:r>
              <a:rPr lang="en-US" sz="1400" dirty="0" smtClean="0">
                <a:solidFill>
                  <a:schemeClr val="tx2"/>
                </a:solidFill>
                <a:latin typeface="+mn-lt"/>
              </a:rPr>
              <a:t>Manual Deployment of AS is based on Nodal Protocol Section 6.5.7.6.2.2 (RRS) and 6.5.7.6.2.4 (ECRS) and Nodal Operating Guide</a:t>
            </a:r>
          </a:p>
          <a:p>
            <a:endParaRPr lang="en-US" sz="1800" dirty="0" smtClean="0"/>
          </a:p>
          <a:p>
            <a:r>
              <a:rPr lang="en-US" sz="1800" dirty="0" smtClean="0"/>
              <a:t>LR </a:t>
            </a:r>
            <a:r>
              <a:rPr lang="en-US" sz="1800" dirty="0"/>
              <a:t>without </a:t>
            </a:r>
            <a:r>
              <a:rPr lang="en-US" sz="1800" dirty="0" smtClean="0"/>
              <a:t>UFR </a:t>
            </a:r>
            <a:r>
              <a:rPr lang="en-US" sz="1800" dirty="0"/>
              <a:t>(disarmed or not installed):</a:t>
            </a:r>
          </a:p>
          <a:p>
            <a:pPr lvl="1"/>
            <a:r>
              <a:rPr lang="en-US" sz="1400" dirty="0">
                <a:solidFill>
                  <a:schemeClr val="tx2"/>
                </a:solidFill>
              </a:rPr>
              <a:t>Eligible for </a:t>
            </a:r>
            <a:r>
              <a:rPr lang="en-US" sz="1400" dirty="0" smtClean="0">
                <a:solidFill>
                  <a:schemeClr val="tx2"/>
                </a:solidFill>
              </a:rPr>
              <a:t>ECRS </a:t>
            </a:r>
            <a:r>
              <a:rPr lang="en-US" sz="1400" dirty="0"/>
              <a:t>a</a:t>
            </a:r>
            <a:r>
              <a:rPr lang="en-US" sz="1400" dirty="0" smtClean="0">
                <a:solidFill>
                  <a:schemeClr val="tx2"/>
                </a:solidFill>
              </a:rPr>
              <a:t>wards </a:t>
            </a:r>
            <a:r>
              <a:rPr lang="en-US" sz="1400" dirty="0">
                <a:solidFill>
                  <a:schemeClr val="tx2"/>
                </a:solidFill>
              </a:rPr>
              <a:t>if qualified</a:t>
            </a:r>
          </a:p>
          <a:p>
            <a:pPr lvl="1"/>
            <a:r>
              <a:rPr lang="en-US" sz="1400" dirty="0" smtClean="0">
                <a:solidFill>
                  <a:schemeClr val="tx2"/>
                </a:solidFill>
              </a:rPr>
              <a:t>Manual </a:t>
            </a:r>
            <a:r>
              <a:rPr lang="en-US" sz="1400" dirty="0">
                <a:solidFill>
                  <a:schemeClr val="tx2"/>
                </a:solidFill>
              </a:rPr>
              <a:t>Deployment of AS is based on Nodal Protocol Section </a:t>
            </a:r>
            <a:r>
              <a:rPr lang="en-US" sz="1400" dirty="0" smtClean="0">
                <a:solidFill>
                  <a:schemeClr val="tx2"/>
                </a:solidFill>
              </a:rPr>
              <a:t>6.5.7.6.2.4 </a:t>
            </a:r>
            <a:r>
              <a:rPr lang="en-US" sz="1400" dirty="0">
                <a:solidFill>
                  <a:schemeClr val="tx2"/>
                </a:solidFill>
              </a:rPr>
              <a:t>(ECRS</a:t>
            </a:r>
            <a:r>
              <a:rPr lang="en-US" sz="1400" dirty="0" smtClean="0">
                <a:solidFill>
                  <a:schemeClr val="tx2"/>
                </a:solidFill>
              </a:rPr>
              <a:t>) and Nodal Operating Guide</a:t>
            </a:r>
            <a:endParaRPr lang="en-US" sz="1400" dirty="0">
              <a:solidFill>
                <a:schemeClr val="tx2"/>
              </a:solidFill>
            </a:endParaRPr>
          </a:p>
          <a:p>
            <a:endParaRPr lang="en-US" sz="2000" dirty="0" smtClean="0">
              <a:solidFill>
                <a:schemeClr val="tx2"/>
              </a:solidFill>
              <a:latin typeface="+mn-lt"/>
            </a:endParaRPr>
          </a:p>
          <a:p>
            <a:pPr lvl="1"/>
            <a:endParaRPr lang="en-US" sz="16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30</a:t>
            </a:fld>
            <a:endParaRPr lang="en-US" dirty="0"/>
          </a:p>
        </p:txBody>
      </p:sp>
    </p:spTree>
    <p:extLst>
      <p:ext uri="{BB962C8B-B14F-4D97-AF65-F5344CB8AC3E}">
        <p14:creationId xmlns:p14="http://schemas.microsoft.com/office/powerpoint/2010/main" val="199195334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LR with UFR: Automatic Deployment of RRS</a:t>
            </a:r>
            <a:endParaRPr lang="en-US" dirty="0"/>
          </a:p>
        </p:txBody>
      </p:sp>
      <p:sp>
        <p:nvSpPr>
          <p:cNvPr id="3" name="Content Placeholder 2"/>
          <p:cNvSpPr>
            <a:spLocks noGrp="1"/>
          </p:cNvSpPr>
          <p:nvPr>
            <p:ph idx="1"/>
          </p:nvPr>
        </p:nvSpPr>
        <p:spPr/>
        <p:txBody>
          <a:bodyPr/>
          <a:lstStyle/>
          <a:p>
            <a:pPr lvl="1"/>
            <a:r>
              <a:rPr lang="en-US" sz="2000" u="sng" dirty="0" smtClean="0"/>
              <a:t>Automatic </a:t>
            </a:r>
            <a:r>
              <a:rPr lang="en-US" sz="2000" u="sng" dirty="0"/>
              <a:t>deployment </a:t>
            </a:r>
            <a:r>
              <a:rPr lang="en-US" sz="2000" dirty="0"/>
              <a:t>based on Frequency threshold (</a:t>
            </a:r>
            <a:r>
              <a:rPr lang="en-US" sz="2000" dirty="0" smtClean="0"/>
              <a:t>59.70 </a:t>
            </a:r>
            <a:r>
              <a:rPr lang="en-US" sz="2000" dirty="0"/>
              <a:t>Hz) as defined in Nodal Protocol Section 3.18 (3)(b</a:t>
            </a:r>
            <a:r>
              <a:rPr lang="en-US" sz="2000" dirty="0" smtClean="0"/>
              <a:t>)</a:t>
            </a:r>
          </a:p>
          <a:p>
            <a:pPr marL="914400" lvl="1" indent="-457200">
              <a:buAutoNum type="arabicPeriod"/>
            </a:pPr>
            <a:endParaRPr lang="en-US" sz="2000" dirty="0"/>
          </a:p>
          <a:p>
            <a:pPr lvl="1"/>
            <a:r>
              <a:rPr lang="en-US" sz="2000" dirty="0" smtClean="0"/>
              <a:t>Full </a:t>
            </a:r>
            <a:r>
              <a:rPr lang="en-US" sz="2000" dirty="0"/>
              <a:t>response must be provided in </a:t>
            </a:r>
            <a:r>
              <a:rPr lang="en-US" sz="2000" dirty="0" smtClean="0"/>
              <a:t>0.5 seconds</a:t>
            </a:r>
          </a:p>
          <a:p>
            <a:pPr marL="457200" lvl="1" indent="0">
              <a:buNone/>
            </a:pPr>
            <a:endParaRPr lang="en-US" sz="2000" dirty="0" smtClean="0"/>
          </a:p>
          <a:p>
            <a:pPr lvl="1"/>
            <a:r>
              <a:rPr lang="en-US" sz="2000" dirty="0"/>
              <a:t>The </a:t>
            </a:r>
            <a:r>
              <a:rPr lang="en-US" sz="2000" dirty="0" smtClean="0"/>
              <a:t>LR must remain deployed until recall by ERCOT. </a:t>
            </a:r>
            <a:endParaRPr lang="en-US" sz="20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31</a:t>
            </a:fld>
            <a:endParaRPr lang="en-US"/>
          </a:p>
        </p:txBody>
      </p:sp>
    </p:spTree>
    <p:extLst>
      <p:ext uri="{BB962C8B-B14F-4D97-AF65-F5344CB8AC3E}">
        <p14:creationId xmlns:p14="http://schemas.microsoft.com/office/powerpoint/2010/main" val="413706175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LR with UFR: </a:t>
            </a:r>
            <a:r>
              <a:rPr lang="en-US" dirty="0" smtClean="0"/>
              <a:t>Manual Deployment of RRS</a:t>
            </a:r>
            <a:endParaRPr lang="en-US" dirty="0"/>
          </a:p>
        </p:txBody>
      </p:sp>
      <p:sp>
        <p:nvSpPr>
          <p:cNvPr id="3" name="Content Placeholder 2"/>
          <p:cNvSpPr>
            <a:spLocks noGrp="1"/>
          </p:cNvSpPr>
          <p:nvPr>
            <p:ph idx="1"/>
          </p:nvPr>
        </p:nvSpPr>
        <p:spPr>
          <a:xfrm>
            <a:off x="304800" y="1219200"/>
            <a:ext cx="8534400" cy="5280821"/>
          </a:xfrm>
        </p:spPr>
        <p:txBody>
          <a:bodyPr/>
          <a:lstStyle/>
          <a:p>
            <a:pPr lvl="1"/>
            <a:r>
              <a:rPr lang="en-US" sz="2000" dirty="0" smtClean="0"/>
              <a:t>ERCOT Instructed Deployment of RRS from LRs with UFR will occur under conditions described in Nodal Protocol Section 6.5.7.6.2.2 and Nodal Operating Guide</a:t>
            </a:r>
          </a:p>
          <a:p>
            <a:pPr lvl="2"/>
            <a:r>
              <a:rPr lang="en-US" sz="1800" dirty="0" smtClean="0"/>
              <a:t>Under EEA2 and to meet NERC Standards</a:t>
            </a:r>
          </a:p>
          <a:p>
            <a:pPr lvl="1"/>
            <a:endParaRPr lang="en-US" sz="2000" dirty="0"/>
          </a:p>
          <a:p>
            <a:pPr lvl="1"/>
            <a:r>
              <a:rPr lang="en-US" sz="2000" dirty="0" smtClean="0"/>
              <a:t>ERCOT </a:t>
            </a:r>
            <a:r>
              <a:rPr lang="en-US" sz="2000" dirty="0"/>
              <a:t>will develop a procedure based on NPRR939 </a:t>
            </a:r>
            <a:r>
              <a:rPr lang="en-US" sz="2000" dirty="0" smtClean="0"/>
              <a:t>to assign each LR into a deployment group (mainly used in EEA2 deployments)</a:t>
            </a:r>
            <a:endParaRPr lang="en-US" sz="2000" dirty="0"/>
          </a:p>
          <a:p>
            <a:pPr lvl="1"/>
            <a:endParaRPr lang="en-US" sz="2000" dirty="0" smtClean="0"/>
          </a:p>
          <a:p>
            <a:pPr lvl="1"/>
            <a:r>
              <a:rPr lang="en-US" sz="2000" dirty="0" smtClean="0"/>
              <a:t>LRs providing </a:t>
            </a:r>
            <a:r>
              <a:rPr lang="en-US" sz="2000" dirty="0"/>
              <a:t>ECRS that are not controlled by </a:t>
            </a:r>
            <a:r>
              <a:rPr lang="en-US" sz="2000" dirty="0" smtClean="0"/>
              <a:t>high-set UFRs shall </a:t>
            </a:r>
            <a:r>
              <a:rPr lang="en-US" sz="2000" dirty="0"/>
              <a:t>be deployed prior to Group 1 deployment.  ERCOT shall deploy ECRS and RRS capacity supplied by </a:t>
            </a:r>
            <a:r>
              <a:rPr lang="en-US" sz="2000" dirty="0" smtClean="0"/>
              <a:t>LRs (controlled </a:t>
            </a:r>
            <a:r>
              <a:rPr lang="en-US" sz="2000" dirty="0"/>
              <a:t>by </a:t>
            </a:r>
            <a:r>
              <a:rPr lang="en-US" sz="2000" dirty="0" smtClean="0"/>
              <a:t>high-set UFRs) </a:t>
            </a:r>
            <a:r>
              <a:rPr lang="en-US" sz="2000" dirty="0"/>
              <a:t>in </a:t>
            </a:r>
            <a:r>
              <a:rPr lang="en-US" sz="2000" dirty="0" smtClean="0"/>
              <a:t>groups, starting with group 1.</a:t>
            </a:r>
          </a:p>
        </p:txBody>
      </p:sp>
      <p:sp>
        <p:nvSpPr>
          <p:cNvPr id="4" name="Slide Number Placeholder 3"/>
          <p:cNvSpPr>
            <a:spLocks noGrp="1"/>
          </p:cNvSpPr>
          <p:nvPr>
            <p:ph type="sldNum" sz="quarter" idx="4"/>
          </p:nvPr>
        </p:nvSpPr>
        <p:spPr/>
        <p:txBody>
          <a:bodyPr/>
          <a:lstStyle/>
          <a:p>
            <a:fld id="{1D93BD3E-1E9A-4970-A6F7-E7AC52762E0C}" type="slidenum">
              <a:rPr lang="en-US" smtClean="0"/>
              <a:pPr/>
              <a:t>32</a:t>
            </a:fld>
            <a:endParaRPr lang="en-US"/>
          </a:p>
        </p:txBody>
      </p:sp>
    </p:spTree>
    <p:extLst>
      <p:ext uri="{BB962C8B-B14F-4D97-AF65-F5344CB8AC3E}">
        <p14:creationId xmlns:p14="http://schemas.microsoft.com/office/powerpoint/2010/main" val="373277769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LR with UFR: </a:t>
            </a:r>
            <a:r>
              <a:rPr lang="en-US" dirty="0" smtClean="0"/>
              <a:t>Manual Deployment of RRS (continued)</a:t>
            </a:r>
            <a:endParaRPr lang="en-US" dirty="0"/>
          </a:p>
        </p:txBody>
      </p:sp>
      <p:sp>
        <p:nvSpPr>
          <p:cNvPr id="3" name="Content Placeholder 2"/>
          <p:cNvSpPr>
            <a:spLocks noGrp="1"/>
          </p:cNvSpPr>
          <p:nvPr>
            <p:ph idx="1"/>
          </p:nvPr>
        </p:nvSpPr>
        <p:spPr>
          <a:xfrm>
            <a:off x="295855" y="1295400"/>
            <a:ext cx="8534400" cy="5052221"/>
          </a:xfrm>
        </p:spPr>
        <p:txBody>
          <a:bodyPr/>
          <a:lstStyle/>
          <a:p>
            <a:pPr lvl="1"/>
            <a:r>
              <a:rPr lang="en-US" sz="2000" dirty="0" smtClean="0"/>
              <a:t>ERCOT </a:t>
            </a:r>
            <a:r>
              <a:rPr lang="en-US" sz="2000" dirty="0"/>
              <a:t>shall issue notification of the deployment via XML message.  ERCOT shall follow this XML notification with a Hotline VDI, which shall initiate the ten-minute deployment </a:t>
            </a:r>
            <a:r>
              <a:rPr lang="en-US" sz="2000" dirty="0" smtClean="0"/>
              <a:t>period</a:t>
            </a:r>
          </a:p>
          <a:p>
            <a:pPr lvl="1"/>
            <a:endParaRPr lang="en-US" sz="2000" dirty="0" smtClean="0"/>
          </a:p>
          <a:p>
            <a:pPr lvl="1"/>
            <a:r>
              <a:rPr lang="en-US" sz="2000" dirty="0" smtClean="0"/>
              <a:t>Resource shall remain deployed until recalled </a:t>
            </a:r>
            <a:r>
              <a:rPr lang="en-US" sz="2000" dirty="0"/>
              <a:t>by ERCOT </a:t>
            </a:r>
            <a:r>
              <a:rPr lang="en-US" sz="2000" dirty="0" smtClean="0"/>
              <a:t>via XML.</a:t>
            </a:r>
            <a:endParaRPr lang="en-US" sz="20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33</a:t>
            </a:fld>
            <a:endParaRPr lang="en-US"/>
          </a:p>
        </p:txBody>
      </p:sp>
    </p:spTree>
    <p:extLst>
      <p:ext uri="{BB962C8B-B14F-4D97-AF65-F5344CB8AC3E}">
        <p14:creationId xmlns:p14="http://schemas.microsoft.com/office/powerpoint/2010/main" val="202603270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LR </a:t>
            </a:r>
            <a:r>
              <a:rPr lang="en-US" dirty="0" smtClean="0"/>
              <a:t>ECRS: Manual Deployment</a:t>
            </a:r>
            <a:endParaRPr lang="en-US" dirty="0"/>
          </a:p>
        </p:txBody>
      </p:sp>
      <p:sp>
        <p:nvSpPr>
          <p:cNvPr id="3" name="Content Placeholder 2"/>
          <p:cNvSpPr>
            <a:spLocks noGrp="1"/>
          </p:cNvSpPr>
          <p:nvPr>
            <p:ph idx="1"/>
          </p:nvPr>
        </p:nvSpPr>
        <p:spPr>
          <a:xfrm>
            <a:off x="381000" y="838200"/>
            <a:ext cx="8534400" cy="5052221"/>
          </a:xfrm>
        </p:spPr>
        <p:txBody>
          <a:bodyPr/>
          <a:lstStyle/>
          <a:p>
            <a:pPr lvl="1"/>
            <a:r>
              <a:rPr lang="en-US" sz="2000" dirty="0" smtClean="0"/>
              <a:t>To the extent that a Resource is awarded both ECRS and RRS, those MW will be deployed together as a block for either ECRS or RRS deployment (Manual or Automatic)</a:t>
            </a:r>
          </a:p>
          <a:p>
            <a:pPr lvl="1"/>
            <a:endParaRPr lang="en-US" sz="2000" dirty="0"/>
          </a:p>
          <a:p>
            <a:pPr lvl="1"/>
            <a:r>
              <a:rPr lang="en-US" sz="2000" dirty="0"/>
              <a:t>Energy from Resources providing ECRS may also be manually deployed by ERCOT pursuant to Section 6.5.9, Emergency Operations. </a:t>
            </a:r>
          </a:p>
          <a:p>
            <a:pPr lvl="1"/>
            <a:endParaRPr lang="en-US" sz="2000" dirty="0" smtClean="0"/>
          </a:p>
          <a:p>
            <a:pPr lvl="1"/>
            <a:r>
              <a:rPr lang="en-US" sz="2000" dirty="0" smtClean="0"/>
              <a:t>ERCOT </a:t>
            </a:r>
            <a:r>
              <a:rPr lang="en-US" sz="2000" dirty="0"/>
              <a:t>shall deploy ECRS to meet NERC Standards </a:t>
            </a:r>
            <a:r>
              <a:rPr lang="en-US" sz="2000" dirty="0" smtClean="0"/>
              <a:t>by Dispatch </a:t>
            </a:r>
            <a:r>
              <a:rPr lang="en-US" sz="2000" dirty="0"/>
              <a:t>Instruction for deployment of Load Resources energy via electronic Messaging </a:t>
            </a:r>
            <a:r>
              <a:rPr lang="en-US" sz="2000" dirty="0" smtClean="0"/>
              <a:t>System (XML).</a:t>
            </a:r>
            <a:endParaRPr lang="en-US" sz="2000" dirty="0"/>
          </a:p>
          <a:p>
            <a:pPr lvl="1"/>
            <a:endParaRPr lang="en-US" sz="2000" dirty="0" smtClean="0"/>
          </a:p>
          <a:p>
            <a:pPr lvl="1"/>
            <a:r>
              <a:rPr lang="en-US" sz="2000" dirty="0"/>
              <a:t>Following an manual ECRS deployment to Load Resources, the </a:t>
            </a:r>
            <a:r>
              <a:rPr lang="en-US" sz="2000" dirty="0" smtClean="0"/>
              <a:t>LR shall </a:t>
            </a:r>
            <a:r>
              <a:rPr lang="en-US" sz="2000" dirty="0"/>
              <a:t>remain deployed until ERCOT issues a recall instruction (XML</a:t>
            </a:r>
            <a:r>
              <a:rPr lang="en-US" sz="2000" dirty="0" smtClean="0"/>
              <a:t>)</a:t>
            </a:r>
            <a:endParaRPr lang="en-US" sz="20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34</a:t>
            </a:fld>
            <a:endParaRPr lang="en-US"/>
          </a:p>
        </p:txBody>
      </p:sp>
    </p:spTree>
    <p:extLst>
      <p:ext uri="{BB962C8B-B14F-4D97-AF65-F5344CB8AC3E}">
        <p14:creationId xmlns:p14="http://schemas.microsoft.com/office/powerpoint/2010/main" val="9485506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6"/>
          </p:nvPr>
        </p:nvSpPr>
        <p:spPr>
          <a:xfrm>
            <a:off x="914400" y="2667000"/>
            <a:ext cx="7315200" cy="1752600"/>
          </a:xfrm>
        </p:spPr>
        <p:txBody>
          <a:bodyPr/>
          <a:lstStyle/>
          <a:p>
            <a:r>
              <a:rPr lang="en-US" dirty="0"/>
              <a:t>Coordination between AS products that have automatic deployments based on a frequency trigger</a:t>
            </a:r>
          </a:p>
          <a:p>
            <a:endParaRPr lang="en-US" dirty="0"/>
          </a:p>
        </p:txBody>
      </p:sp>
    </p:spTree>
    <p:extLst>
      <p:ext uri="{BB962C8B-B14F-4D97-AF65-F5344CB8AC3E}">
        <p14:creationId xmlns:p14="http://schemas.microsoft.com/office/powerpoint/2010/main" val="24338529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 Deployment Coordination</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FFFFFF"/>
                </a:solidFill>
              </a:rPr>
              <a:pPr/>
              <a:t>36</a:t>
            </a:fld>
            <a:endParaRPr lang="en-US" dirty="0">
              <a:solidFill>
                <a:srgbClr val="FFFFFF"/>
              </a:solidFill>
            </a:endParaRPr>
          </a:p>
        </p:txBody>
      </p:sp>
      <p:sp>
        <p:nvSpPr>
          <p:cNvPr id="6" name="Content Placeholder 5"/>
          <p:cNvSpPr>
            <a:spLocks noGrp="1"/>
          </p:cNvSpPr>
          <p:nvPr>
            <p:ph idx="1"/>
          </p:nvPr>
        </p:nvSpPr>
        <p:spPr/>
        <p:txBody>
          <a:bodyPr/>
          <a:lstStyle/>
          <a:p>
            <a:endParaRPr lang="en-US" dirty="0"/>
          </a:p>
        </p:txBody>
      </p:sp>
      <p:pic>
        <p:nvPicPr>
          <p:cNvPr id="8" name="Picture 7"/>
          <p:cNvPicPr>
            <a:picLocks noChangeAspect="1"/>
          </p:cNvPicPr>
          <p:nvPr/>
        </p:nvPicPr>
        <p:blipFill>
          <a:blip r:embed="rId2"/>
          <a:stretch>
            <a:fillRect/>
          </a:stretch>
        </p:blipFill>
        <p:spPr>
          <a:xfrm>
            <a:off x="280044" y="795299"/>
            <a:ext cx="8583912" cy="5267401"/>
          </a:xfrm>
          <a:prstGeom prst="rect">
            <a:avLst/>
          </a:prstGeom>
        </p:spPr>
      </p:pic>
    </p:spTree>
    <p:extLst>
      <p:ext uri="{BB962C8B-B14F-4D97-AF65-F5344CB8AC3E}">
        <p14:creationId xmlns:p14="http://schemas.microsoft.com/office/powerpoint/2010/main" val="103948437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6"/>
          </p:nvPr>
        </p:nvSpPr>
        <p:spPr/>
        <p:txBody>
          <a:bodyPr/>
          <a:lstStyle/>
          <a:p>
            <a:r>
              <a:rPr lang="en-US" dirty="0" smtClean="0"/>
              <a:t>Resources providing “Off-Line” Non-Spin</a:t>
            </a:r>
            <a:endParaRPr lang="en-US" dirty="0"/>
          </a:p>
        </p:txBody>
      </p:sp>
    </p:spTree>
    <p:extLst>
      <p:ext uri="{BB962C8B-B14F-4D97-AF65-F5344CB8AC3E}">
        <p14:creationId xmlns:p14="http://schemas.microsoft.com/office/powerpoint/2010/main" val="26139019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Manual Deployment of Off-Line Non-Spin</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38</a:t>
            </a:fld>
            <a:endParaRPr lang="en-US" dirty="0"/>
          </a:p>
        </p:txBody>
      </p:sp>
      <p:sp>
        <p:nvSpPr>
          <p:cNvPr id="5" name="Content Placeholder 4"/>
          <p:cNvSpPr>
            <a:spLocks noGrp="1"/>
          </p:cNvSpPr>
          <p:nvPr>
            <p:ph idx="1"/>
          </p:nvPr>
        </p:nvSpPr>
        <p:spPr>
          <a:xfrm>
            <a:off x="304800" y="1304764"/>
            <a:ext cx="8534400" cy="4536504"/>
          </a:xfrm>
        </p:spPr>
        <p:txBody>
          <a:bodyPr/>
          <a:lstStyle/>
          <a:p>
            <a:r>
              <a:rPr lang="en-US" sz="2000" dirty="0" smtClean="0">
                <a:solidFill>
                  <a:schemeClr val="tx2"/>
                </a:solidFill>
              </a:rPr>
              <a:t>Manual Deployment of Off-Line Non-Spin will occur under conditions described in Nodal Protocol Section 6.5.7.6.2.3 and Nodal Operating Guide</a:t>
            </a:r>
          </a:p>
          <a:p>
            <a:endParaRPr lang="en-US" sz="2000" dirty="0" smtClean="0">
              <a:solidFill>
                <a:schemeClr val="tx2"/>
              </a:solidFill>
            </a:endParaRPr>
          </a:p>
          <a:p>
            <a:r>
              <a:rPr lang="en-US" sz="2000" dirty="0" smtClean="0">
                <a:solidFill>
                  <a:schemeClr val="tx2"/>
                </a:solidFill>
              </a:rPr>
              <a:t>What qualifies as Off-Line Non-Spin?</a:t>
            </a:r>
          </a:p>
          <a:p>
            <a:pPr lvl="1"/>
            <a:r>
              <a:rPr lang="en-US" sz="1800" dirty="0" smtClean="0">
                <a:solidFill>
                  <a:schemeClr val="tx2"/>
                </a:solidFill>
              </a:rPr>
              <a:t>Non-Spin awards to Off-Line Resources (Resource telemetering a status of OFF) qualified to provide Non-Spin</a:t>
            </a:r>
          </a:p>
          <a:p>
            <a:pPr lvl="1"/>
            <a:r>
              <a:rPr lang="en-US" sz="1800" dirty="0" smtClean="0">
                <a:solidFill>
                  <a:schemeClr val="tx2"/>
                </a:solidFill>
              </a:rPr>
              <a:t>For On-Line </a:t>
            </a:r>
            <a:r>
              <a:rPr lang="en-US" sz="1800" dirty="0" err="1" smtClean="0">
                <a:solidFill>
                  <a:schemeClr val="tx2"/>
                </a:solidFill>
              </a:rPr>
              <a:t>dispatchable</a:t>
            </a:r>
            <a:r>
              <a:rPr lang="en-US" sz="1800" dirty="0" smtClean="0">
                <a:solidFill>
                  <a:schemeClr val="tx2"/>
                </a:solidFill>
              </a:rPr>
              <a:t> Resources with power augmentation that is not active, the portion of the Non-Spin award provided from this Resource’s power augmentation capacity.</a:t>
            </a:r>
          </a:p>
          <a:p>
            <a:pPr lvl="2"/>
            <a:r>
              <a:rPr lang="en-US" sz="1800" dirty="0" smtClean="0">
                <a:solidFill>
                  <a:schemeClr val="tx2"/>
                </a:solidFill>
              </a:rPr>
              <a:t>Note that the power augmentation capacity must be qualified to provide Non-Spin service</a:t>
            </a:r>
          </a:p>
          <a:p>
            <a:pPr lvl="1"/>
            <a:endParaRPr lang="en-US" sz="1800" dirty="0">
              <a:solidFill>
                <a:schemeClr val="tx2"/>
              </a:solidFill>
            </a:endParaRPr>
          </a:p>
        </p:txBody>
      </p:sp>
    </p:spTree>
    <p:extLst>
      <p:ext uri="{BB962C8B-B14F-4D97-AF65-F5344CB8AC3E}">
        <p14:creationId xmlns:p14="http://schemas.microsoft.com/office/powerpoint/2010/main" val="26730728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Manual </a:t>
            </a:r>
            <a:r>
              <a:rPr lang="en-US" dirty="0"/>
              <a:t>Deployment of Off-Line Non-Spin</a:t>
            </a:r>
          </a:p>
        </p:txBody>
      </p:sp>
      <p:sp>
        <p:nvSpPr>
          <p:cNvPr id="4" name="Slide Number Placeholder 3"/>
          <p:cNvSpPr>
            <a:spLocks noGrp="1"/>
          </p:cNvSpPr>
          <p:nvPr>
            <p:ph type="sldNum" sz="quarter" idx="4"/>
          </p:nvPr>
        </p:nvSpPr>
        <p:spPr/>
        <p:txBody>
          <a:bodyPr/>
          <a:lstStyle/>
          <a:p>
            <a:fld id="{1D93BD3E-1E9A-4970-A6F7-E7AC52762E0C}" type="slidenum">
              <a:rPr lang="en-US" smtClean="0"/>
              <a:pPr/>
              <a:t>39</a:t>
            </a:fld>
            <a:endParaRPr lang="en-US" dirty="0"/>
          </a:p>
        </p:txBody>
      </p:sp>
      <p:sp>
        <p:nvSpPr>
          <p:cNvPr id="5" name="Content Placeholder 4"/>
          <p:cNvSpPr>
            <a:spLocks noGrp="1"/>
          </p:cNvSpPr>
          <p:nvPr>
            <p:ph idx="1"/>
          </p:nvPr>
        </p:nvSpPr>
        <p:spPr>
          <a:xfrm>
            <a:off x="342900" y="1340768"/>
            <a:ext cx="8534400" cy="4319832"/>
          </a:xfrm>
        </p:spPr>
        <p:txBody>
          <a:bodyPr/>
          <a:lstStyle/>
          <a:p>
            <a:r>
              <a:rPr lang="en-US" sz="2000" dirty="0" smtClean="0">
                <a:solidFill>
                  <a:schemeClr val="tx2"/>
                </a:solidFill>
              </a:rPr>
              <a:t>Resource with status = OFF</a:t>
            </a:r>
          </a:p>
          <a:p>
            <a:pPr lvl="1"/>
            <a:r>
              <a:rPr lang="en-US" sz="1800" dirty="0" smtClean="0">
                <a:solidFill>
                  <a:schemeClr val="tx2"/>
                </a:solidFill>
              </a:rPr>
              <a:t>Upon ERCOT Instruction to deploy Off-Line Non-Spin:</a:t>
            </a:r>
          </a:p>
          <a:p>
            <a:pPr lvl="2"/>
            <a:r>
              <a:rPr lang="en-US" sz="1800" dirty="0" smtClean="0">
                <a:solidFill>
                  <a:schemeClr val="tx2"/>
                </a:solidFill>
              </a:rPr>
              <a:t>Resource must be </a:t>
            </a:r>
            <a:r>
              <a:rPr lang="en-US" sz="1800" dirty="0" err="1" smtClean="0">
                <a:solidFill>
                  <a:schemeClr val="tx2"/>
                </a:solidFill>
              </a:rPr>
              <a:t>On-Line@LSL</a:t>
            </a:r>
            <a:r>
              <a:rPr lang="en-US" sz="1800" dirty="0" smtClean="0">
                <a:solidFill>
                  <a:schemeClr val="tx2"/>
                </a:solidFill>
              </a:rPr>
              <a:t> within 25 minutes of ERCOT XML instruction</a:t>
            </a:r>
          </a:p>
          <a:p>
            <a:pPr lvl="2"/>
            <a:r>
              <a:rPr lang="en-US" sz="1800" dirty="0">
                <a:solidFill>
                  <a:schemeClr val="tx2"/>
                </a:solidFill>
              </a:rPr>
              <a:t>Resource will be </a:t>
            </a:r>
            <a:r>
              <a:rPr lang="en-US" sz="1800" dirty="0" smtClean="0">
                <a:solidFill>
                  <a:schemeClr val="tx2"/>
                </a:solidFill>
              </a:rPr>
              <a:t>in </a:t>
            </a:r>
            <a:r>
              <a:rPr lang="en-US" sz="1800" dirty="0">
                <a:solidFill>
                  <a:schemeClr val="tx2"/>
                </a:solidFill>
              </a:rPr>
              <a:t>On-Line status until ERCOT XML Recall</a:t>
            </a:r>
          </a:p>
          <a:p>
            <a:pPr lvl="2"/>
            <a:r>
              <a:rPr lang="en-US" sz="1800" dirty="0" smtClean="0">
                <a:solidFill>
                  <a:schemeClr val="tx2"/>
                </a:solidFill>
              </a:rPr>
              <a:t>During STARTUP Resource Status, Resource is eligible to be awarded Non-Spin.</a:t>
            </a:r>
          </a:p>
          <a:p>
            <a:pPr lvl="3"/>
            <a:r>
              <a:rPr lang="en-US" sz="1600" dirty="0">
                <a:solidFill>
                  <a:schemeClr val="tx2"/>
                </a:solidFill>
              </a:rPr>
              <a:t>This eligibility lasts for 25 minutes from time of </a:t>
            </a:r>
            <a:r>
              <a:rPr lang="en-US" sz="1600" dirty="0" smtClean="0">
                <a:solidFill>
                  <a:schemeClr val="tx2"/>
                </a:solidFill>
              </a:rPr>
              <a:t>ERCOT instruction to deploy Non-Spin from Off-Line Generation Resource</a:t>
            </a:r>
            <a:endParaRPr lang="en-US" sz="1600" dirty="0">
              <a:solidFill>
                <a:schemeClr val="tx2"/>
              </a:solidFill>
            </a:endParaRPr>
          </a:p>
          <a:p>
            <a:pPr lvl="3"/>
            <a:r>
              <a:rPr lang="en-US" sz="1600" dirty="0" smtClean="0">
                <a:solidFill>
                  <a:schemeClr val="tx2"/>
                </a:solidFill>
              </a:rPr>
              <a:t>During STARTUP, RTC will determine Non-Spin Award based on Non-Spin Offer Price from the Resource On-Line AS Offer. i.e. will NOT use Off-Line AS Offer</a:t>
            </a:r>
            <a:endParaRPr lang="en-US" sz="1600" dirty="0">
              <a:solidFill>
                <a:schemeClr val="tx2"/>
              </a:solidFill>
            </a:endParaRPr>
          </a:p>
        </p:txBody>
      </p:sp>
    </p:spTree>
    <p:extLst>
      <p:ext uri="{BB962C8B-B14F-4D97-AF65-F5344CB8AC3E}">
        <p14:creationId xmlns:p14="http://schemas.microsoft.com/office/powerpoint/2010/main" val="26326616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of the Meeting</a:t>
            </a:r>
            <a:endParaRPr lang="en-US" dirty="0"/>
          </a:p>
        </p:txBody>
      </p:sp>
      <p:sp>
        <p:nvSpPr>
          <p:cNvPr id="3" name="Content Placeholder 2"/>
          <p:cNvSpPr>
            <a:spLocks noGrp="1"/>
          </p:cNvSpPr>
          <p:nvPr>
            <p:ph idx="1"/>
          </p:nvPr>
        </p:nvSpPr>
        <p:spPr/>
        <p:txBody>
          <a:bodyPr/>
          <a:lstStyle/>
          <a:p>
            <a:r>
              <a:rPr lang="en-US" sz="2400" dirty="0" smtClean="0"/>
              <a:t>The topic of  Ancillary Service deployment and recall is better suited for presentation form and this meeting provides an opportunity for us to walk through our view and understanding with the task force.</a:t>
            </a:r>
          </a:p>
          <a:p>
            <a:pPr marL="0" indent="0">
              <a:buNone/>
            </a:pPr>
            <a:endParaRPr lang="en-US" sz="1800" dirty="0"/>
          </a:p>
          <a:p>
            <a:r>
              <a:rPr lang="en-US" sz="2400" dirty="0" smtClean="0"/>
              <a:t>This discussion may identify technical or process issues that require language changes.  If improvements are identified, ERCOT will submit comments for review at the regular task </a:t>
            </a:r>
            <a:r>
              <a:rPr lang="en-US" sz="2400" dirty="0"/>
              <a:t>force meetings following the conceptual </a:t>
            </a:r>
            <a:r>
              <a:rPr lang="en-US" sz="2400" dirty="0" smtClean="0"/>
              <a:t>discussion</a:t>
            </a:r>
          </a:p>
          <a:p>
            <a:pPr lvl="1"/>
            <a:r>
              <a:rPr lang="en-US" sz="2000" dirty="0" smtClean="0"/>
              <a:t>Other task force participants may also be interested in submitting comments to the RTC Revision Requests for discussion</a:t>
            </a:r>
            <a:r>
              <a:rPr lang="en-US" sz="2200" dirty="0" smtClean="0"/>
              <a:t> </a:t>
            </a:r>
          </a:p>
          <a:p>
            <a:pPr lvl="1"/>
            <a:endParaRPr lang="en-US" sz="16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4</a:t>
            </a:fld>
            <a:endParaRPr lang="en-US"/>
          </a:p>
        </p:txBody>
      </p:sp>
    </p:spTree>
    <p:extLst>
      <p:ext uri="{BB962C8B-B14F-4D97-AF65-F5344CB8AC3E}">
        <p14:creationId xmlns:p14="http://schemas.microsoft.com/office/powerpoint/2010/main" val="238859125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Manual </a:t>
            </a:r>
            <a:r>
              <a:rPr lang="en-US" dirty="0"/>
              <a:t>Deployment of Off-Line Non-Spin</a:t>
            </a:r>
          </a:p>
        </p:txBody>
      </p:sp>
      <p:sp>
        <p:nvSpPr>
          <p:cNvPr id="4" name="Slide Number Placeholder 3"/>
          <p:cNvSpPr>
            <a:spLocks noGrp="1"/>
          </p:cNvSpPr>
          <p:nvPr>
            <p:ph type="sldNum" sz="quarter" idx="4"/>
          </p:nvPr>
        </p:nvSpPr>
        <p:spPr/>
        <p:txBody>
          <a:bodyPr/>
          <a:lstStyle/>
          <a:p>
            <a:fld id="{1D93BD3E-1E9A-4970-A6F7-E7AC52762E0C}" type="slidenum">
              <a:rPr lang="en-US" smtClean="0"/>
              <a:pPr/>
              <a:t>40</a:t>
            </a:fld>
            <a:endParaRPr lang="en-US" dirty="0"/>
          </a:p>
        </p:txBody>
      </p:sp>
      <p:sp>
        <p:nvSpPr>
          <p:cNvPr id="5" name="Content Placeholder 4"/>
          <p:cNvSpPr>
            <a:spLocks noGrp="1"/>
          </p:cNvSpPr>
          <p:nvPr>
            <p:ph idx="1"/>
          </p:nvPr>
        </p:nvSpPr>
        <p:spPr>
          <a:xfrm>
            <a:off x="309632" y="914400"/>
            <a:ext cx="8534400" cy="4536504"/>
          </a:xfrm>
        </p:spPr>
        <p:txBody>
          <a:bodyPr/>
          <a:lstStyle/>
          <a:p>
            <a:r>
              <a:rPr lang="en-US" sz="2000" dirty="0">
                <a:solidFill>
                  <a:schemeClr val="tx2"/>
                </a:solidFill>
              </a:rPr>
              <a:t>For On-Line </a:t>
            </a:r>
            <a:r>
              <a:rPr lang="en-US" sz="2000" dirty="0" err="1">
                <a:solidFill>
                  <a:schemeClr val="tx2"/>
                </a:solidFill>
              </a:rPr>
              <a:t>dispatchable</a:t>
            </a:r>
            <a:r>
              <a:rPr lang="en-US" sz="2000" dirty="0">
                <a:solidFill>
                  <a:schemeClr val="tx2"/>
                </a:solidFill>
              </a:rPr>
              <a:t> Resources with power </a:t>
            </a:r>
            <a:r>
              <a:rPr lang="en-US" sz="2000" dirty="0" smtClean="0">
                <a:solidFill>
                  <a:schemeClr val="tx2"/>
                </a:solidFill>
              </a:rPr>
              <a:t>augmentation,</a:t>
            </a:r>
          </a:p>
          <a:p>
            <a:pPr lvl="1"/>
            <a:r>
              <a:rPr lang="en-US" sz="1800" dirty="0">
                <a:solidFill>
                  <a:schemeClr val="tx2"/>
                </a:solidFill>
              </a:rPr>
              <a:t>Propose new Resource telemetry of Inactive power augmentation MW </a:t>
            </a:r>
            <a:r>
              <a:rPr lang="en-US" sz="1800" dirty="0" smtClean="0">
                <a:solidFill>
                  <a:schemeClr val="tx2"/>
                </a:solidFill>
              </a:rPr>
              <a:t>capacity (e.g. unfired duct burner capacity)</a:t>
            </a:r>
          </a:p>
          <a:p>
            <a:pPr lvl="1"/>
            <a:r>
              <a:rPr lang="en-US" sz="1800" dirty="0" smtClean="0">
                <a:solidFill>
                  <a:schemeClr val="tx2"/>
                </a:solidFill>
              </a:rPr>
              <a:t>This telemetry is not used in the RTC optimization that determines energy and AS Awards</a:t>
            </a:r>
          </a:p>
          <a:p>
            <a:pPr lvl="1"/>
            <a:r>
              <a:rPr lang="en-US" sz="1800" dirty="0" smtClean="0">
                <a:solidFill>
                  <a:schemeClr val="tx2"/>
                </a:solidFill>
              </a:rPr>
              <a:t>In the post processing of RTC awards, this telemetry MW value is used to determine the amount of Non-Spin carried on the power augmentation capacity that is to be treated  as Off-Line Non-Spin</a:t>
            </a:r>
            <a:endParaRPr lang="en-US" sz="1800" dirty="0">
              <a:solidFill>
                <a:schemeClr val="tx2"/>
              </a:solidFill>
            </a:endParaRPr>
          </a:p>
          <a:p>
            <a:r>
              <a:rPr lang="en-US" sz="2000" dirty="0" smtClean="0">
                <a:solidFill>
                  <a:schemeClr val="tx2"/>
                </a:solidFill>
              </a:rPr>
              <a:t>Example: On-Line 2x1 Combined Cycle Configuration with Duct Burner (power augmentation) included in HSL=350MW</a:t>
            </a:r>
          </a:p>
          <a:p>
            <a:pPr lvl="1"/>
            <a:r>
              <a:rPr lang="en-US" sz="1800" dirty="0" smtClean="0">
                <a:solidFill>
                  <a:schemeClr val="tx2"/>
                </a:solidFill>
              </a:rPr>
              <a:t>2 GTs each with 100 MW capacity</a:t>
            </a:r>
          </a:p>
          <a:p>
            <a:pPr lvl="1"/>
            <a:r>
              <a:rPr lang="en-US" sz="1800" dirty="0">
                <a:solidFill>
                  <a:schemeClr val="tx2"/>
                </a:solidFill>
              </a:rPr>
              <a:t>1</a:t>
            </a:r>
            <a:r>
              <a:rPr lang="en-US" sz="1800" dirty="0" smtClean="0">
                <a:solidFill>
                  <a:schemeClr val="tx2"/>
                </a:solidFill>
              </a:rPr>
              <a:t> Steamer with 120 MW capacity without duct burner fired, with duct burner fired, Steamer capacity increased by 30 MW</a:t>
            </a:r>
          </a:p>
          <a:p>
            <a:pPr lvl="1"/>
            <a:r>
              <a:rPr lang="en-US" sz="1800" dirty="0" smtClean="0">
                <a:solidFill>
                  <a:schemeClr val="tx2"/>
                </a:solidFill>
              </a:rPr>
              <a:t>New proposed telemetry value = </a:t>
            </a:r>
          </a:p>
          <a:p>
            <a:pPr lvl="2"/>
            <a:r>
              <a:rPr lang="en-US" sz="1800" dirty="0" smtClean="0">
                <a:solidFill>
                  <a:schemeClr val="tx2"/>
                </a:solidFill>
              </a:rPr>
              <a:t>30 MW when Duct Burner NOT fired</a:t>
            </a:r>
          </a:p>
          <a:p>
            <a:pPr lvl="2"/>
            <a:r>
              <a:rPr lang="en-US" sz="1800" dirty="0" smtClean="0">
                <a:solidFill>
                  <a:schemeClr val="tx2"/>
                </a:solidFill>
              </a:rPr>
              <a:t>0 MW when Duct Burner fired</a:t>
            </a:r>
          </a:p>
          <a:p>
            <a:pPr lvl="1"/>
            <a:endParaRPr lang="en-US" sz="1800" dirty="0">
              <a:solidFill>
                <a:schemeClr val="tx2"/>
              </a:solidFill>
            </a:endParaRPr>
          </a:p>
        </p:txBody>
      </p:sp>
    </p:spTree>
    <p:extLst>
      <p:ext uri="{BB962C8B-B14F-4D97-AF65-F5344CB8AC3E}">
        <p14:creationId xmlns:p14="http://schemas.microsoft.com/office/powerpoint/2010/main" val="329046435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Manual </a:t>
            </a:r>
            <a:r>
              <a:rPr lang="en-US" dirty="0"/>
              <a:t>Deployment of Off-Line Non-Spin</a:t>
            </a:r>
          </a:p>
        </p:txBody>
      </p:sp>
      <p:sp>
        <p:nvSpPr>
          <p:cNvPr id="4" name="Slide Number Placeholder 3"/>
          <p:cNvSpPr>
            <a:spLocks noGrp="1"/>
          </p:cNvSpPr>
          <p:nvPr>
            <p:ph type="sldNum" sz="quarter" idx="4"/>
          </p:nvPr>
        </p:nvSpPr>
        <p:spPr/>
        <p:txBody>
          <a:bodyPr/>
          <a:lstStyle/>
          <a:p>
            <a:fld id="{1D93BD3E-1E9A-4970-A6F7-E7AC52762E0C}" type="slidenum">
              <a:rPr lang="en-US" smtClean="0"/>
              <a:pPr/>
              <a:t>41</a:t>
            </a:fld>
            <a:endParaRPr lang="en-US" dirty="0"/>
          </a:p>
        </p:txBody>
      </p:sp>
      <p:sp>
        <p:nvSpPr>
          <p:cNvPr id="5" name="Content Placeholder 4"/>
          <p:cNvSpPr>
            <a:spLocks noGrp="1"/>
          </p:cNvSpPr>
          <p:nvPr>
            <p:ph idx="1"/>
          </p:nvPr>
        </p:nvSpPr>
        <p:spPr>
          <a:xfrm>
            <a:off x="320700" y="1373568"/>
            <a:ext cx="8534400" cy="4319832"/>
          </a:xfrm>
        </p:spPr>
        <p:txBody>
          <a:bodyPr/>
          <a:lstStyle/>
          <a:p>
            <a:r>
              <a:rPr lang="en-US" sz="2000" dirty="0">
                <a:solidFill>
                  <a:schemeClr val="tx2"/>
                </a:solidFill>
              </a:rPr>
              <a:t>For On-Line </a:t>
            </a:r>
            <a:r>
              <a:rPr lang="en-US" sz="2000" dirty="0" err="1">
                <a:solidFill>
                  <a:schemeClr val="tx2"/>
                </a:solidFill>
              </a:rPr>
              <a:t>dispatchable</a:t>
            </a:r>
            <a:r>
              <a:rPr lang="en-US" sz="2000" dirty="0">
                <a:solidFill>
                  <a:schemeClr val="tx2"/>
                </a:solidFill>
              </a:rPr>
              <a:t> Resources with power </a:t>
            </a:r>
            <a:r>
              <a:rPr lang="en-US" sz="2000" dirty="0" smtClean="0">
                <a:solidFill>
                  <a:schemeClr val="tx2"/>
                </a:solidFill>
              </a:rPr>
              <a:t>augmentation</a:t>
            </a:r>
          </a:p>
          <a:p>
            <a:pPr lvl="1"/>
            <a:r>
              <a:rPr lang="en-US" sz="1800" dirty="0" smtClean="0">
                <a:solidFill>
                  <a:schemeClr val="tx2"/>
                </a:solidFill>
              </a:rPr>
              <a:t>Upon ERCOT Instruction to deploy Off-Line Non-Spin:</a:t>
            </a:r>
          </a:p>
          <a:p>
            <a:pPr lvl="2"/>
            <a:r>
              <a:rPr lang="en-US" sz="1800" dirty="0" smtClean="0">
                <a:solidFill>
                  <a:schemeClr val="tx2"/>
                </a:solidFill>
              </a:rPr>
              <a:t>Resource must activate power augmentation (e.g. fire duct burner) and have available to RTC, additional </a:t>
            </a:r>
            <a:r>
              <a:rPr lang="en-US" sz="1800" dirty="0" err="1" smtClean="0">
                <a:solidFill>
                  <a:schemeClr val="tx2"/>
                </a:solidFill>
              </a:rPr>
              <a:t>rampable</a:t>
            </a:r>
            <a:r>
              <a:rPr lang="en-US" sz="1800" dirty="0" smtClean="0">
                <a:solidFill>
                  <a:schemeClr val="tx2"/>
                </a:solidFill>
              </a:rPr>
              <a:t> capacity equal to the </a:t>
            </a:r>
            <a:r>
              <a:rPr lang="en-US" sz="1800" dirty="0" smtClean="0"/>
              <a:t>Off-Line </a:t>
            </a:r>
            <a:r>
              <a:rPr lang="en-US" sz="1800" dirty="0" smtClean="0">
                <a:solidFill>
                  <a:schemeClr val="tx2"/>
                </a:solidFill>
              </a:rPr>
              <a:t>Non-Spin award that can be converted to energy by RTC, within 30 minutes of ERCOT XML instruction</a:t>
            </a:r>
          </a:p>
          <a:p>
            <a:pPr lvl="2"/>
            <a:r>
              <a:rPr lang="en-US" sz="1800" dirty="0">
                <a:solidFill>
                  <a:schemeClr val="tx2"/>
                </a:solidFill>
              </a:rPr>
              <a:t>Resource </a:t>
            </a:r>
            <a:r>
              <a:rPr lang="en-US" sz="1800" dirty="0" smtClean="0">
                <a:solidFill>
                  <a:schemeClr val="tx2"/>
                </a:solidFill>
              </a:rPr>
              <a:t>power augmentation will be active until </a:t>
            </a:r>
            <a:r>
              <a:rPr lang="en-US" sz="1800" dirty="0">
                <a:solidFill>
                  <a:schemeClr val="tx2"/>
                </a:solidFill>
              </a:rPr>
              <a:t>ERCOT XML Recall</a:t>
            </a:r>
          </a:p>
          <a:p>
            <a:pPr marL="914400" lvl="2" indent="0">
              <a:buNone/>
            </a:pPr>
            <a:endParaRPr lang="en-US" sz="1800" dirty="0">
              <a:solidFill>
                <a:schemeClr val="tx2"/>
              </a:solidFill>
            </a:endParaRPr>
          </a:p>
        </p:txBody>
      </p:sp>
    </p:spTree>
    <p:extLst>
      <p:ext uri="{BB962C8B-B14F-4D97-AF65-F5344CB8AC3E}">
        <p14:creationId xmlns:p14="http://schemas.microsoft.com/office/powerpoint/2010/main" val="206454980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6"/>
          </p:nvPr>
        </p:nvSpPr>
        <p:spPr/>
        <p:txBody>
          <a:bodyPr/>
          <a:lstStyle/>
          <a:p>
            <a:r>
              <a:rPr lang="en-US" dirty="0" smtClean="0"/>
              <a:t>Discussion and wrap-up</a:t>
            </a:r>
            <a:endParaRPr lang="en-US" dirty="0"/>
          </a:p>
        </p:txBody>
      </p:sp>
    </p:spTree>
    <p:extLst>
      <p:ext uri="{BB962C8B-B14F-4D97-AF65-F5344CB8AC3E}">
        <p14:creationId xmlns:p14="http://schemas.microsoft.com/office/powerpoint/2010/main" val="26373862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6"/>
          </p:nvPr>
        </p:nvSpPr>
        <p:spPr/>
        <p:txBody>
          <a:bodyPr/>
          <a:lstStyle/>
          <a:p>
            <a:r>
              <a:rPr lang="en-US" dirty="0"/>
              <a:t>Resources with a Resource Status of “ONSC” </a:t>
            </a:r>
          </a:p>
        </p:txBody>
      </p:sp>
    </p:spTree>
    <p:extLst>
      <p:ext uri="{BB962C8B-B14F-4D97-AF65-F5344CB8AC3E}">
        <p14:creationId xmlns:p14="http://schemas.microsoft.com/office/powerpoint/2010/main" val="18986826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ONSC Resource – Baseline</a:t>
            </a:r>
            <a:endParaRPr lang="en-US" dirty="0"/>
          </a:p>
        </p:txBody>
      </p:sp>
      <p:sp>
        <p:nvSpPr>
          <p:cNvPr id="4" name="Content Placeholder 3"/>
          <p:cNvSpPr>
            <a:spLocks noGrp="1"/>
          </p:cNvSpPr>
          <p:nvPr>
            <p:ph idx="1"/>
          </p:nvPr>
        </p:nvSpPr>
        <p:spPr/>
        <p:txBody>
          <a:bodyPr/>
          <a:lstStyle/>
          <a:p>
            <a:endParaRPr lang="en-US" dirty="0" smtClean="0"/>
          </a:p>
          <a:p>
            <a:r>
              <a:rPr lang="en-US" dirty="0" smtClean="0"/>
              <a:t>ONSC Resources may be deployed for Ancillary Services by one of the following methods</a:t>
            </a:r>
          </a:p>
          <a:p>
            <a:pPr lvl="1"/>
            <a:r>
              <a:rPr lang="en-US" dirty="0" smtClean="0"/>
              <a:t>Automatic Deployment</a:t>
            </a:r>
          </a:p>
          <a:p>
            <a:pPr lvl="1"/>
            <a:r>
              <a:rPr lang="en-US" dirty="0" smtClean="0"/>
              <a:t>Manual Deployment</a:t>
            </a:r>
          </a:p>
          <a:p>
            <a:pPr lvl="2"/>
            <a:r>
              <a:rPr lang="en-US" dirty="0" smtClean="0"/>
              <a:t>To </a:t>
            </a:r>
            <a:r>
              <a:rPr lang="en-US" dirty="0"/>
              <a:t>meet NERC Standard </a:t>
            </a:r>
            <a:r>
              <a:rPr lang="en-US" dirty="0" smtClean="0"/>
              <a:t>defined in Nodal Protocol Section 6.5.7.6.2.2 </a:t>
            </a:r>
            <a:r>
              <a:rPr lang="en-US" dirty="0"/>
              <a:t>(2)(d) &amp; (6)</a:t>
            </a:r>
          </a:p>
          <a:p>
            <a:pPr lvl="2"/>
            <a:r>
              <a:rPr lang="en-US" dirty="0" smtClean="0"/>
              <a:t>During </a:t>
            </a:r>
            <a:r>
              <a:rPr lang="en-US" dirty="0"/>
              <a:t>scarcity conditions following declaration of an EEA. Nodal Protocol </a:t>
            </a:r>
            <a:r>
              <a:rPr lang="en-US" dirty="0" smtClean="0"/>
              <a:t>Section </a:t>
            </a:r>
            <a:r>
              <a:rPr lang="en-US" dirty="0"/>
              <a:t>6.5.7.6.2.2 (5) &amp; 6.5.9.4.2 (1)(a)(v). </a:t>
            </a:r>
          </a:p>
          <a:p>
            <a:endParaRPr lang="en-US" dirty="0" smtClean="0"/>
          </a:p>
          <a:p>
            <a:r>
              <a:rPr lang="en-US" dirty="0" smtClean="0"/>
              <a:t>MW qualified to provide ONSC is set equal to the Resource’s proven 20s response capability</a:t>
            </a:r>
          </a:p>
          <a:p>
            <a:r>
              <a:rPr lang="en-US" dirty="0" smtClean="0"/>
              <a:t>ONSC Resource is expected to provide full response when deployed</a:t>
            </a:r>
          </a:p>
          <a:p>
            <a:r>
              <a:rPr lang="en-US" dirty="0" smtClean="0"/>
              <a:t>RTC-SCED will set the BP for ONSC Resources to be equal to their MW output.</a:t>
            </a:r>
          </a:p>
          <a:p>
            <a:endParaRPr lang="en-US" dirty="0" smtClean="0"/>
          </a:p>
          <a:p>
            <a:endParaRPr lang="en-US" dirty="0" smtClean="0"/>
          </a:p>
        </p:txBody>
      </p:sp>
      <p:sp>
        <p:nvSpPr>
          <p:cNvPr id="2" name="Slide Number Placeholder 1"/>
          <p:cNvSpPr>
            <a:spLocks noGrp="1"/>
          </p:cNvSpPr>
          <p:nvPr>
            <p:ph type="sldNum" sz="quarter" idx="4"/>
          </p:nvPr>
        </p:nvSpPr>
        <p:spPr/>
        <p:txBody>
          <a:bodyPr/>
          <a:lstStyle/>
          <a:p>
            <a:fld id="{2066355A-084C-D24E-9AD2-7E4FC41EA627}" type="slidenum">
              <a:rPr lang="en-US" smtClean="0">
                <a:solidFill>
                  <a:srgbClr val="FFFFFF"/>
                </a:solidFill>
              </a:rPr>
              <a:pPr/>
              <a:t>6</a:t>
            </a:fld>
            <a:endParaRPr lang="en-US" dirty="0">
              <a:solidFill>
                <a:srgbClr val="FFFFFF"/>
              </a:solidFill>
            </a:endParaRPr>
          </a:p>
        </p:txBody>
      </p:sp>
    </p:spTree>
    <p:extLst>
      <p:ext uri="{BB962C8B-B14F-4D97-AF65-F5344CB8AC3E}">
        <p14:creationId xmlns:p14="http://schemas.microsoft.com/office/powerpoint/2010/main" val="29614981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Automatic Deployment – Slide 1</a:t>
            </a:r>
            <a:endParaRPr lang="en-US" dirty="0"/>
          </a:p>
        </p:txBody>
      </p:sp>
      <p:sp>
        <p:nvSpPr>
          <p:cNvPr id="3" name="Content Placeholder 2"/>
          <p:cNvSpPr>
            <a:spLocks noGrp="1"/>
          </p:cNvSpPr>
          <p:nvPr>
            <p:ph idx="1"/>
          </p:nvPr>
        </p:nvSpPr>
        <p:spPr>
          <a:xfrm>
            <a:off x="304800" y="990600"/>
            <a:ext cx="8534400" cy="4929433"/>
          </a:xfrm>
        </p:spPr>
        <p:txBody>
          <a:bodyPr/>
          <a:lstStyle/>
          <a:p>
            <a:r>
              <a:rPr lang="en-US" sz="1600" dirty="0" smtClean="0"/>
              <a:t>Triggered </a:t>
            </a:r>
            <a:r>
              <a:rPr lang="en-US" sz="1600" dirty="0"/>
              <a:t>when system frequency falls below 59.80 Hz. </a:t>
            </a:r>
            <a:endParaRPr lang="en-US" sz="1600" dirty="0" smtClean="0"/>
          </a:p>
          <a:p>
            <a:r>
              <a:rPr lang="en-US" sz="1600" dirty="0" smtClean="0"/>
              <a:t>Full </a:t>
            </a:r>
            <a:r>
              <a:rPr lang="en-US" sz="1600" dirty="0"/>
              <a:t>response is expected within 20 seconds.</a:t>
            </a:r>
          </a:p>
          <a:p>
            <a:r>
              <a:rPr lang="en-US" sz="1600" dirty="0" smtClean="0"/>
              <a:t>SCED will be triggered automatically after an ONSC event is detected (1 minute today).</a:t>
            </a:r>
            <a:endParaRPr lang="en-US" sz="1600" dirty="0"/>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FFFFFF"/>
                </a:solidFill>
              </a:rPr>
              <a:pPr/>
              <a:t>7</a:t>
            </a:fld>
            <a:endParaRPr lang="en-US" dirty="0">
              <a:solidFill>
                <a:srgbClr val="FFFFFF"/>
              </a:solidFill>
            </a:endParaRPr>
          </a:p>
        </p:txBody>
      </p:sp>
      <p:pic>
        <p:nvPicPr>
          <p:cNvPr id="25" name="Picture 24"/>
          <p:cNvPicPr>
            <a:picLocks noChangeAspect="1"/>
          </p:cNvPicPr>
          <p:nvPr/>
        </p:nvPicPr>
        <p:blipFill>
          <a:blip r:embed="rId2"/>
          <a:stretch>
            <a:fillRect/>
          </a:stretch>
        </p:blipFill>
        <p:spPr>
          <a:xfrm>
            <a:off x="381000" y="2149269"/>
            <a:ext cx="8547333" cy="4298053"/>
          </a:xfrm>
          <a:prstGeom prst="rect">
            <a:avLst/>
          </a:prstGeom>
        </p:spPr>
      </p:pic>
    </p:spTree>
    <p:extLst>
      <p:ext uri="{BB962C8B-B14F-4D97-AF65-F5344CB8AC3E}">
        <p14:creationId xmlns:p14="http://schemas.microsoft.com/office/powerpoint/2010/main" val="5906226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Automatic Deployment – Slide 2</a:t>
            </a:r>
            <a:endParaRPr lang="en-US" dirty="0"/>
          </a:p>
        </p:txBody>
      </p:sp>
      <p:sp>
        <p:nvSpPr>
          <p:cNvPr id="3" name="Content Placeholder 2"/>
          <p:cNvSpPr>
            <a:spLocks noGrp="1"/>
          </p:cNvSpPr>
          <p:nvPr>
            <p:ph idx="1"/>
          </p:nvPr>
        </p:nvSpPr>
        <p:spPr/>
        <p:txBody>
          <a:bodyPr/>
          <a:lstStyle/>
          <a:p>
            <a:r>
              <a:rPr lang="en-US" sz="1400" dirty="0" smtClean="0"/>
              <a:t>ERCOT </a:t>
            </a:r>
            <a:r>
              <a:rPr lang="en-US" sz="1400" dirty="0"/>
              <a:t>will send ICCP based deployment instructions to ONSC Resources providing RRS and ECRS (one per service). </a:t>
            </a:r>
            <a:endParaRPr lang="en-US" sz="1400" dirty="0" smtClean="0"/>
          </a:p>
          <a:p>
            <a:r>
              <a:rPr lang="en-US" sz="1400" dirty="0" smtClean="0"/>
              <a:t>ICCP </a:t>
            </a:r>
            <a:r>
              <a:rPr lang="en-US" sz="1400" dirty="0"/>
              <a:t>deployment </a:t>
            </a:r>
            <a:r>
              <a:rPr lang="en-US" sz="1400" dirty="0" smtClean="0"/>
              <a:t>signals </a:t>
            </a:r>
            <a:r>
              <a:rPr lang="en-US" sz="1400" dirty="0"/>
              <a:t>will remain non-zero MW until frequency has recovered above 59.98 Hz.</a:t>
            </a:r>
          </a:p>
          <a:p>
            <a:pPr lvl="1"/>
            <a:r>
              <a:rPr lang="en-US" sz="1400" dirty="0" smtClean="0"/>
              <a:t>Once </a:t>
            </a:r>
            <a:r>
              <a:rPr lang="en-US" sz="1400" dirty="0"/>
              <a:t>the ICCP Deployment signal reflects zero MW RRS or ECRS </a:t>
            </a:r>
            <a:r>
              <a:rPr lang="en-US" sz="1400" dirty="0" smtClean="0"/>
              <a:t>deployment, </a:t>
            </a:r>
            <a:r>
              <a:rPr lang="en-US" sz="1400" dirty="0"/>
              <a:t>QSEs can </a:t>
            </a:r>
            <a:r>
              <a:rPr lang="en-US" sz="1400" dirty="0" smtClean="0"/>
              <a:t>stop </a:t>
            </a:r>
            <a:r>
              <a:rPr lang="en-US" sz="1400" dirty="0"/>
              <a:t>generating MW from ONSC Resources </a:t>
            </a:r>
            <a:r>
              <a:rPr lang="en-US" sz="1400" dirty="0" smtClean="0"/>
              <a:t>and </a:t>
            </a:r>
            <a:r>
              <a:rPr lang="en-US" sz="1400" dirty="0"/>
              <a:t>restore ONSC </a:t>
            </a:r>
            <a:r>
              <a:rPr lang="en-US" sz="1400" dirty="0" smtClean="0"/>
              <a:t>capability.</a:t>
            </a:r>
            <a:endParaRPr lang="en-US" sz="1400" dirty="0"/>
          </a:p>
          <a:p>
            <a:endParaRPr lang="en-US" sz="14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8</a:t>
            </a:fld>
            <a:endParaRPr lang="en-US" dirty="0"/>
          </a:p>
        </p:txBody>
      </p:sp>
      <p:grpSp>
        <p:nvGrpSpPr>
          <p:cNvPr id="5" name="Group 4"/>
          <p:cNvGrpSpPr/>
          <p:nvPr/>
        </p:nvGrpSpPr>
        <p:grpSpPr>
          <a:xfrm>
            <a:off x="384048" y="2148840"/>
            <a:ext cx="8531352" cy="4310818"/>
            <a:chOff x="384048" y="2148840"/>
            <a:chExt cx="8531352" cy="4310818"/>
          </a:xfrm>
        </p:grpSpPr>
        <p:pic>
          <p:nvPicPr>
            <p:cNvPr id="8" name="Picture 7"/>
            <p:cNvPicPr>
              <a:picLocks noChangeAspect="1"/>
            </p:cNvPicPr>
            <p:nvPr/>
          </p:nvPicPr>
          <p:blipFill>
            <a:blip r:embed="rId2"/>
            <a:stretch>
              <a:fillRect/>
            </a:stretch>
          </p:blipFill>
          <p:spPr>
            <a:xfrm>
              <a:off x="384048" y="2148840"/>
              <a:ext cx="8531352" cy="4310818"/>
            </a:xfrm>
            <a:prstGeom prst="rect">
              <a:avLst/>
            </a:prstGeom>
          </p:spPr>
        </p:pic>
        <p:pic>
          <p:nvPicPr>
            <p:cNvPr id="6" name="Picture 5"/>
            <p:cNvPicPr>
              <a:picLocks noChangeAspect="1"/>
            </p:cNvPicPr>
            <p:nvPr/>
          </p:nvPicPr>
          <p:blipFill>
            <a:blip r:embed="rId3"/>
            <a:stretch>
              <a:fillRect/>
            </a:stretch>
          </p:blipFill>
          <p:spPr>
            <a:xfrm>
              <a:off x="6553200" y="2819401"/>
              <a:ext cx="2057400" cy="533400"/>
            </a:xfrm>
            <a:prstGeom prst="rect">
              <a:avLst/>
            </a:prstGeom>
          </p:spPr>
        </p:pic>
      </p:grpSp>
    </p:spTree>
    <p:extLst>
      <p:ext uri="{BB962C8B-B14F-4D97-AF65-F5344CB8AC3E}">
        <p14:creationId xmlns:p14="http://schemas.microsoft.com/office/powerpoint/2010/main" val="37793494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Automatic Deployment – Slide 3</a:t>
            </a:r>
            <a:endParaRPr lang="en-US" dirty="0"/>
          </a:p>
        </p:txBody>
      </p:sp>
      <p:sp>
        <p:nvSpPr>
          <p:cNvPr id="3" name="Content Placeholder 2"/>
          <p:cNvSpPr>
            <a:spLocks noGrp="1"/>
          </p:cNvSpPr>
          <p:nvPr>
            <p:ph idx="1"/>
          </p:nvPr>
        </p:nvSpPr>
        <p:spPr/>
        <p:txBody>
          <a:bodyPr/>
          <a:lstStyle/>
          <a:p>
            <a:r>
              <a:rPr lang="en-US" sz="1400" dirty="0" smtClean="0"/>
              <a:t>IF </a:t>
            </a:r>
          </a:p>
          <a:p>
            <a:pPr lvl="1"/>
            <a:r>
              <a:rPr lang="en-US" sz="1400" dirty="0" smtClean="0"/>
              <a:t>an </a:t>
            </a:r>
            <a:r>
              <a:rPr lang="en-US" sz="1400" dirty="0"/>
              <a:t>automatic deployment </a:t>
            </a:r>
            <a:r>
              <a:rPr lang="en-US" sz="1400" dirty="0" smtClean="0"/>
              <a:t>of ONSC Resources occurs and </a:t>
            </a:r>
            <a:r>
              <a:rPr lang="en-US" sz="1400" dirty="0"/>
              <a:t>the ONSC Resource subsequently does not receive non-zero MW ICCP Deployment signal from ERCOT </a:t>
            </a:r>
            <a:r>
              <a:rPr lang="en-US" sz="1400" dirty="0" smtClean="0"/>
              <a:t>OR</a:t>
            </a:r>
          </a:p>
          <a:p>
            <a:pPr lvl="1"/>
            <a:r>
              <a:rPr lang="en-US" sz="1400" dirty="0" smtClean="0"/>
              <a:t>an </a:t>
            </a:r>
            <a:r>
              <a:rPr lang="en-US" sz="1400" dirty="0"/>
              <a:t>ONSC Resource automatically responds and doesn’t have an RRS or ECRS award, </a:t>
            </a:r>
          </a:p>
          <a:p>
            <a:r>
              <a:rPr lang="en-US" sz="1400" dirty="0" smtClean="0"/>
              <a:t>THEN, QSE is expected to call ERCOT operators prior to restoring ONSC capability.</a:t>
            </a:r>
          </a:p>
          <a:p>
            <a:endParaRPr lang="en-US" sz="1400" dirty="0"/>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FFFFFF"/>
                </a:solidFill>
              </a:rPr>
              <a:pPr/>
              <a:t>9</a:t>
            </a:fld>
            <a:endParaRPr lang="en-US" dirty="0">
              <a:solidFill>
                <a:srgbClr val="FFFFFF"/>
              </a:solidFill>
            </a:endParaRPr>
          </a:p>
        </p:txBody>
      </p:sp>
      <p:pic>
        <p:nvPicPr>
          <p:cNvPr id="5" name="Picture 4"/>
          <p:cNvPicPr>
            <a:picLocks noChangeAspect="1"/>
          </p:cNvPicPr>
          <p:nvPr/>
        </p:nvPicPr>
        <p:blipFill>
          <a:blip r:embed="rId2"/>
          <a:stretch>
            <a:fillRect/>
          </a:stretch>
        </p:blipFill>
        <p:spPr>
          <a:xfrm>
            <a:off x="381000" y="2148840"/>
            <a:ext cx="8577815" cy="4346825"/>
          </a:xfrm>
          <a:prstGeom prst="rect">
            <a:avLst/>
          </a:prstGeom>
        </p:spPr>
      </p:pic>
    </p:spTree>
    <p:extLst>
      <p:ext uri="{BB962C8B-B14F-4D97-AF65-F5344CB8AC3E}">
        <p14:creationId xmlns:p14="http://schemas.microsoft.com/office/powerpoint/2010/main" val="768412246"/>
      </p:ext>
    </p:extLst>
  </p:cSld>
  <p:clrMapOvr>
    <a:masterClrMapping/>
  </p:clrMapOvr>
  <p:timing>
    <p:tnLst>
      <p:par>
        <p:cTn id="1" dur="indefinite" restart="never" nodeType="tmRoot"/>
      </p:par>
    </p:tnLst>
  </p:timing>
</p:sld>
</file>

<file path=ppt/theme/theme1.xml><?xml version="1.0" encoding="utf-8"?>
<a:theme xmlns:a="http://schemas.openxmlformats.org/drawingml/2006/main" name="1_Custom Design">
  <a:themeElements>
    <a:clrScheme name="ERCOT Identity v.2">
      <a:dk1>
        <a:sysClr val="windowText" lastClr="000000"/>
      </a:dk1>
      <a:lt1>
        <a:srgbClr val="FFFFFF"/>
      </a:lt1>
      <a:dk2>
        <a:srgbClr val="5B6770"/>
      </a:dk2>
      <a:lt2>
        <a:srgbClr val="FFFFFF"/>
      </a:lt2>
      <a:accent1>
        <a:srgbClr val="00AEC7"/>
      </a:accent1>
      <a:accent2>
        <a:srgbClr val="5B6770"/>
      </a:accent2>
      <a:accent3>
        <a:srgbClr val="26D07C"/>
      </a:accent3>
      <a:accent4>
        <a:srgbClr val="003865"/>
      </a:accent4>
      <a:accent5>
        <a:srgbClr val="685BC7"/>
      </a:accent5>
      <a:accent6>
        <a:srgbClr val="890C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ERCOT Identity v.2">
      <a:dk1>
        <a:sysClr val="windowText" lastClr="000000"/>
      </a:dk1>
      <a:lt1>
        <a:srgbClr val="FFFFFF"/>
      </a:lt1>
      <a:dk2>
        <a:srgbClr val="5B6770"/>
      </a:dk2>
      <a:lt2>
        <a:srgbClr val="FFFFFF"/>
      </a:lt2>
      <a:accent1>
        <a:srgbClr val="00AEC7"/>
      </a:accent1>
      <a:accent2>
        <a:srgbClr val="5B6770"/>
      </a:accent2>
      <a:accent3>
        <a:srgbClr val="26D07C"/>
      </a:accent3>
      <a:accent4>
        <a:srgbClr val="003865"/>
      </a:accent4>
      <a:accent5>
        <a:srgbClr val="685BC7"/>
      </a:accent5>
      <a:accent6>
        <a:srgbClr val="890C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63A2377AB110F42B7B372FB8EF4570B" ma:contentTypeVersion="0" ma:contentTypeDescription="Create a new document." ma:contentTypeScope="" ma:versionID="673c3b80bdd78f53d029ffa560b18dd8">
  <xsd:schema xmlns:xsd="http://www.w3.org/2001/XMLSchema" xmlns:xs="http://www.w3.org/2001/XMLSchema" xmlns:p="http://schemas.microsoft.com/office/2006/metadata/properties" xmlns:ns2="c34af464-7aa1-4edd-9be4-83dffc1cb926" targetNamespace="http://schemas.microsoft.com/office/2006/metadata/properties" ma:root="true" ma:fieldsID="3a653c66fd0ce9b40621f227f901e684" ns2:_="">
    <xsd:import namespace="c34af464-7aa1-4edd-9be4-83dffc1cb926"/>
    <xsd:element name="properties">
      <xsd:complexType>
        <xsd:sequence>
          <xsd:element name="documentManagement">
            <xsd:complexType>
              <xsd:all>
                <xsd:element ref="ns2:Information_x0020_Classification"/>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4af464-7aa1-4edd-9be4-83dffc1cb926" elementFormDefault="qualified">
    <xsd:import namespace="http://schemas.microsoft.com/office/2006/documentManagement/types"/>
    <xsd:import namespace="http://schemas.microsoft.com/office/infopath/2007/PartnerControls"/>
    <xsd:element name="Information_x0020_Classification" ma:index="8" ma:displayName="Information Classification" ma:default="ERCOT Limited" ma:description="ERCOT Information Classification" ma:format="Dropdown" ma:internalName="Information_x0020_Classification">
      <xsd:simpleType>
        <xsd:restriction base="dms:Choice">
          <xsd:enumeration value="Public"/>
          <xsd:enumeration value="ERCOT Limited"/>
          <xsd:enumeration value="ERCOT Confidential"/>
          <xsd:enumeration value="ERCOT Restricte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Information_x0020_Classification xmlns="c34af464-7aa1-4edd-9be4-83dffc1cb926">ERCOT Limited</Information_x0020_Classification>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5AA4E5E-DB2E-492C-B7A4-7EF6AFCA482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4af464-7aa1-4edd-9be4-83dffc1cb9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0E9AA12-8AF9-4AA6-90FE-24669859CDF3}">
  <ds:schemaRefs>
    <ds:schemaRef ds:uri="http://schemas.microsoft.com/office/2006/metadata/properties"/>
    <ds:schemaRef ds:uri="http://purl.org/dc/elements/1.1/"/>
    <ds:schemaRef ds:uri="http://schemas.openxmlformats.org/package/2006/metadata/core-properties"/>
    <ds:schemaRef ds:uri="http://purl.org/dc/terms/"/>
    <ds:schemaRef ds:uri="c34af464-7aa1-4edd-9be4-83dffc1cb926"/>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E4A68982-DD5D-44FD-B77F-4C531465FE5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16256</TotalTime>
  <Words>2094</Words>
  <Application>Microsoft Office PowerPoint</Application>
  <PresentationFormat>On-screen Show (4:3)</PresentationFormat>
  <Paragraphs>228</Paragraphs>
  <Slides>42</Slides>
  <Notes>1</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42</vt:i4>
      </vt:variant>
    </vt:vector>
  </HeadingPairs>
  <TitlesOfParts>
    <vt:vector size="49" baseType="lpstr">
      <vt:lpstr>Arial</vt:lpstr>
      <vt:lpstr>Calibri</vt:lpstr>
      <vt:lpstr>Courier New</vt:lpstr>
      <vt:lpstr>Wingdings</vt:lpstr>
      <vt:lpstr>1_Custom Design</vt:lpstr>
      <vt:lpstr>Office Theme</vt:lpstr>
      <vt:lpstr>1_Office Theme</vt:lpstr>
      <vt:lpstr>PowerPoint Presentation</vt:lpstr>
      <vt:lpstr>Areas of focus for today’s special meeting</vt:lpstr>
      <vt:lpstr>Areas of focus for today’s special meeting cont.</vt:lpstr>
      <vt:lpstr>Goals of the Meeting</vt:lpstr>
      <vt:lpstr>PowerPoint Presentation</vt:lpstr>
      <vt:lpstr>ONSC Resource – Baseline</vt:lpstr>
      <vt:lpstr>Automatic Deployment – Slide 1</vt:lpstr>
      <vt:lpstr>Automatic Deployment – Slide 2</vt:lpstr>
      <vt:lpstr>Automatic Deployment – Slide 3</vt:lpstr>
      <vt:lpstr>Manual Deployment During EEA</vt:lpstr>
      <vt:lpstr>Manual Deployment Non-EEA Conditions</vt:lpstr>
      <vt:lpstr>PowerPoint Presentation</vt:lpstr>
      <vt:lpstr>Fast Frequency Response   </vt:lpstr>
      <vt:lpstr>Fast Frequency Response   </vt:lpstr>
      <vt:lpstr>Fast Frequency Response </vt:lpstr>
      <vt:lpstr>Automatic Deployment of FFR</vt:lpstr>
      <vt:lpstr>FFR – Automatic Deployment </vt:lpstr>
      <vt:lpstr>FFR – Automatic Deployment </vt:lpstr>
      <vt:lpstr>FFR – Automatic Deployment </vt:lpstr>
      <vt:lpstr>FFR – Automatic Deployment </vt:lpstr>
      <vt:lpstr>FFR – Automatic Deployment </vt:lpstr>
      <vt:lpstr>FFR – Automatic Deployment </vt:lpstr>
      <vt:lpstr>FFR – Automatic Deployment </vt:lpstr>
      <vt:lpstr>Manual Deployment of FFR</vt:lpstr>
      <vt:lpstr>FFR – Manual Deployment </vt:lpstr>
      <vt:lpstr>FFR – Manual Deployment </vt:lpstr>
      <vt:lpstr>FFR – Manual Deployment </vt:lpstr>
      <vt:lpstr>Summary  </vt:lpstr>
      <vt:lpstr>PowerPoint Presentation</vt:lpstr>
      <vt:lpstr>Load Resources and AS Deployment and Recall</vt:lpstr>
      <vt:lpstr>LR with UFR: Automatic Deployment of RRS</vt:lpstr>
      <vt:lpstr>LR with UFR: Manual Deployment of RRS</vt:lpstr>
      <vt:lpstr>LR with UFR: Manual Deployment of RRS (continued)</vt:lpstr>
      <vt:lpstr>LR ECRS: Manual Deployment</vt:lpstr>
      <vt:lpstr>PowerPoint Presentation</vt:lpstr>
      <vt:lpstr>A/S Deployment Coordination</vt:lpstr>
      <vt:lpstr>PowerPoint Presentation</vt:lpstr>
      <vt:lpstr>Manual Deployment of Off-Line Non-Spin</vt:lpstr>
      <vt:lpstr>Manual Deployment of Off-Line Non-Spin</vt:lpstr>
      <vt:lpstr>Manual Deployment of Off-Line Non-Spin</vt:lpstr>
      <vt:lpstr>Manual Deployment of Off-Line Non-Spin</vt:lpstr>
      <vt:lpstr>PowerPoint Presentation</vt:lpstr>
    </vt:vector>
  </TitlesOfParts>
  <Company>The Electric Reliability Council of Texas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Pysh, Danya</dc:creator>
  <cp:lastModifiedBy>djm</cp:lastModifiedBy>
  <cp:revision>251</cp:revision>
  <cp:lastPrinted>2016-01-21T20:53:15Z</cp:lastPrinted>
  <dcterms:created xsi:type="dcterms:W3CDTF">2016-01-21T15:20:31Z</dcterms:created>
  <dcterms:modified xsi:type="dcterms:W3CDTF">2020-06-18T15:18:40Z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0x010100E63A2377AB110F42B7B372FB8EF4570B</vt:lpwstr>
  </property>
</Properties>
</file>