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8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9DD002-DE5C-4D35-9281-102819F60D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D3A24F-9D2E-42F7-BF79-08E2A35A0E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97B1A1-4B78-424B-B8EA-19447B3F0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7EBB26-7211-491F-A17D-924FFB832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02828-9A70-4B01-8081-477A35273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2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E0DF43-C6DB-48F2-B05C-C0CF5F8F6D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E9281F-C11F-4639-802E-9EDC54AEC8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D57BA2-3B12-4BF2-A3D4-2E485A2E5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C2A598-501A-41E0-BB62-A0CA799EE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DEE7A7-45D1-4DB9-B1E9-5D08D545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56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0E9BCB-3C6D-40B8-B857-AA63508840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C8A956-FB0C-45F7-9AD7-E40CEF626D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B5DCB-DAE0-410D-BFD0-99CF74034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DFB2F9-6BFF-470C-BC37-C25207EB3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947-386F-4DFC-9BD5-353807BA1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676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745A0-7B63-4D6C-8649-4EF66274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9C0BA-0C92-46F9-B048-2DD8FF142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DBA727-C00B-476F-9071-762299619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7C7699-4BCA-48BE-9CC8-A02A5030F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894A82-7871-49B8-A9B5-22DC36788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234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DC85E-9E3F-4EA8-8A5B-0621F7BA14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6A78B4-5A63-4EAD-8B56-DAB424F678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ED3C2E-F0BA-4352-8D6F-4156B4198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5194F-CC83-4D7E-A06A-E3F1D979E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E2230-8173-48A3-A27B-FD166BE9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44DD15-DA12-40F8-A302-902E959C4D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ED9E9-F700-4991-9070-E665FF1D47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95ABD2-BCF7-4B44-8C84-0560A0D519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BE1DE-90C6-4B93-858E-D1D173712B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77C791-4971-47A3-AFC8-B254D81E8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BFC5F-A892-4524-804D-8FC44E12A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381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BE01E1-3C2D-4E1C-837B-DE96093BA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1CD69-D871-4B0E-BB90-8ED683E3D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EF40FF-1975-43D8-9299-67004B6A27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9F9AE1-DA98-4782-B6A9-B41D741AB7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FC847C-A552-4DB0-9480-815EFBF2F6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E29561-81A1-4CBB-A826-C31E9EB0B6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0CFE544-9EA3-4DE9-98EF-C27CC5374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27236B-905F-46B2-9B91-45DF04E9D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50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88095-9596-4B89-8770-7DEC6C66F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321E64-3AC2-4672-80BA-E699D94CB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3DFDBE-09CA-4D2A-9D93-38D4D79E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EBCDFA-51EC-4002-9846-364925B0C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65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A31CD2-FDEF-4CEA-9D43-6E3178EB8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B179F7-A2F6-40C7-825F-401998F9B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679B12-4EEA-48B5-AABF-9A7ACD806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435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56B1DC-9260-4905-AC1F-07668AF66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6AD698-7BF2-4AF7-A5B4-520BDBCD1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532E86-DEDC-48DB-9FB8-B4832EC40E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9C213-94A7-425C-BFFB-9CA327D2D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668DF-888E-4375-AC66-2A28725C54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FA101C-031E-4BF2-A2E3-FCEC83C9D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104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B1C42-2F39-4945-BBF8-976DCB8D0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AA66EA-6E0B-4695-8181-7465D6D567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5079D7-2BDE-43F0-9491-08BAD7A188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E1B532-909C-4B82-8E07-8513C9A96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01AF1-901D-47DD-AE22-F7013AEF8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1DE55D-AA14-4C91-B75F-D8AE4579D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3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4C9FDA-2957-44A3-A210-0E23B5D13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8101E6-8C5F-4C3D-B004-FCD4BE21B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482CCB-4DB7-4649-BD5A-E0AD8ABE08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18649D-9059-425D-B253-DA15654BF070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5A82E-1898-4920-8706-A8CF5FCB4F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896E4-C0A9-4A82-B054-5831271D34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B8417-551B-4CDA-A58E-4FB09FA596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88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CD27E-6BB0-4CC5-A4B2-9181F36B96EA}"/>
              </a:ext>
            </a:extLst>
          </p:cNvPr>
          <p:cNvSpPr/>
          <p:nvPr/>
        </p:nvSpPr>
        <p:spPr>
          <a:xfrm>
            <a:off x="897622" y="1375794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into MT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74754E-516C-496D-A727-742673828317}"/>
              </a:ext>
            </a:extLst>
          </p:cNvPr>
          <p:cNvSpPr/>
          <p:nvPr/>
        </p:nvSpPr>
        <p:spPr>
          <a:xfrm>
            <a:off x="897621" y="2571238"/>
            <a:ext cx="2432808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researches issue and responds to GCR with regain date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B9BDAF-05D6-42C1-8DAD-F83D29163953}"/>
              </a:ext>
            </a:extLst>
          </p:cNvPr>
          <p:cNvSpPr/>
          <p:nvPr/>
        </p:nvSpPr>
        <p:spPr>
          <a:xfrm>
            <a:off x="2164356" y="1382102"/>
            <a:ext cx="2417426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agrees with LCR on the regain date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4749564" y="3748489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814_03 with “IA” indicator and new segment with MT# in the </a:t>
            </a:r>
            <a:r>
              <a:rPr lang="en-US" sz="1000" dirty="0" err="1">
                <a:solidFill>
                  <a:schemeClr val="tx1"/>
                </a:solidFill>
              </a:rPr>
              <a:t>trx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4749563" y="4924341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IAS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6051256" y="3748489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814_05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6051255" y="258662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7269061" y="1400970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1BED74-53FC-4D5E-93A8-109791AA84B3}"/>
              </a:ext>
            </a:extLst>
          </p:cNvPr>
          <p:cNvSpPr/>
          <p:nvPr/>
        </p:nvSpPr>
        <p:spPr>
          <a:xfrm>
            <a:off x="3432495" y="256494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submits MT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F2959-CDB8-4223-8B3E-972445ED6F21}"/>
              </a:ext>
            </a:extLst>
          </p:cNvPr>
          <p:cNvCxnSpPr>
            <a:stCxn id="17" idx="2"/>
          </p:cNvCxnSpPr>
          <p:nvPr/>
        </p:nvCxnSpPr>
        <p:spPr>
          <a:xfrm flipH="1">
            <a:off x="1468073" y="2332119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A4DFD4A-9446-4E63-8BBB-88763B3700EB}"/>
              </a:ext>
            </a:extLst>
          </p:cNvPr>
          <p:cNvCxnSpPr>
            <a:cxnSpLocks/>
          </p:cNvCxnSpPr>
          <p:nvPr/>
        </p:nvCxnSpPr>
        <p:spPr>
          <a:xfrm flipV="1">
            <a:off x="2751582" y="2319209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AB8056-BDF1-4BBE-9B01-FDF068D93A7B}"/>
              </a:ext>
            </a:extLst>
          </p:cNvPr>
          <p:cNvCxnSpPr/>
          <p:nvPr/>
        </p:nvCxnSpPr>
        <p:spPr>
          <a:xfrm flipH="1">
            <a:off x="4011341" y="2349614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/>
          <p:nvPr/>
        </p:nvCxnSpPr>
        <p:spPr>
          <a:xfrm flipH="1">
            <a:off x="4002946" y="3529650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5303233" y="4698516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6621706" y="351288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6631486" y="469851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7839512" y="2357296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8570753" y="4950545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8570753" y="3742191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8585424" y="25565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9788559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10359010" y="235099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9155875" y="350835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9176138" y="4692060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9517306" y="468560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3440879" y="374988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queries MT for any IAS agreement MTs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84DBD6A-0AC8-47C0-8DE9-92B5F30223E8}"/>
              </a:ext>
            </a:extLst>
          </p:cNvPr>
          <p:cNvSpPr/>
          <p:nvPr/>
        </p:nvSpPr>
        <p:spPr>
          <a:xfrm>
            <a:off x="897621" y="897645"/>
            <a:ext cx="1140903" cy="3005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MarkeTrak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134993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7316460E-A310-4AB8-AD77-78907A0AA1AC}"/>
              </a:ext>
            </a:extLst>
          </p:cNvPr>
          <p:cNvSpPr/>
          <p:nvPr/>
        </p:nvSpPr>
        <p:spPr>
          <a:xfrm>
            <a:off x="95021" y="70011"/>
            <a:ext cx="58758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IAS Solution (Option 1)</a:t>
            </a:r>
          </a:p>
        </p:txBody>
      </p:sp>
    </p:spTree>
    <p:extLst>
      <p:ext uri="{BB962C8B-B14F-4D97-AF65-F5344CB8AC3E}">
        <p14:creationId xmlns:p14="http://schemas.microsoft.com/office/powerpoint/2010/main" val="182705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2D49701-365C-415A-BE0E-D1C991D0FF1F}"/>
              </a:ext>
            </a:extLst>
          </p:cNvPr>
          <p:cNvSpPr/>
          <p:nvPr/>
        </p:nvSpPr>
        <p:spPr>
          <a:xfrm rot="16200000">
            <a:off x="-71305" y="1623268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Gaining CR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1A9117-891D-4201-B4C0-59316C2A4CDA}"/>
              </a:ext>
            </a:extLst>
          </p:cNvPr>
          <p:cNvCxnSpPr/>
          <p:nvPr/>
        </p:nvCxnSpPr>
        <p:spPr>
          <a:xfrm>
            <a:off x="243281" y="2466365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72E50F-C1C7-4579-959C-92E0E75EE817}"/>
              </a:ext>
            </a:extLst>
          </p:cNvPr>
          <p:cNvCxnSpPr/>
          <p:nvPr/>
        </p:nvCxnSpPr>
        <p:spPr>
          <a:xfrm>
            <a:off x="260058" y="3640822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829A9ED-5155-4758-A81F-3F8673848026}"/>
              </a:ext>
            </a:extLst>
          </p:cNvPr>
          <p:cNvCxnSpPr/>
          <p:nvPr/>
        </p:nvCxnSpPr>
        <p:spPr>
          <a:xfrm>
            <a:off x="251670" y="4818076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68E25AC-8F54-48F1-A157-2003D380CBE5}"/>
              </a:ext>
            </a:extLst>
          </p:cNvPr>
          <p:cNvCxnSpPr/>
          <p:nvPr/>
        </p:nvCxnSpPr>
        <p:spPr>
          <a:xfrm>
            <a:off x="251670" y="6000921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03DE7B85-B8EC-4EF9-9743-F9F3697AF899}"/>
              </a:ext>
            </a:extLst>
          </p:cNvPr>
          <p:cNvSpPr/>
          <p:nvPr/>
        </p:nvSpPr>
        <p:spPr>
          <a:xfrm rot="16200000">
            <a:off x="-71306" y="2797727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Losing CR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65B81F-ACCB-43E3-B8A8-39E2888FC7C3}"/>
              </a:ext>
            </a:extLst>
          </p:cNvPr>
          <p:cNvSpPr/>
          <p:nvPr/>
        </p:nvSpPr>
        <p:spPr>
          <a:xfrm rot="16200000">
            <a:off x="-71306" y="3972183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ERCOT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DF95FA4-2325-457C-827E-90CE276C920B}"/>
              </a:ext>
            </a:extLst>
          </p:cNvPr>
          <p:cNvSpPr/>
          <p:nvPr/>
        </p:nvSpPr>
        <p:spPr>
          <a:xfrm rot="16200000">
            <a:off x="-71306" y="5146639"/>
            <a:ext cx="1174459" cy="5117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TDSP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22D522-B0AF-4361-84EE-C07B85F94356}"/>
              </a:ext>
            </a:extLst>
          </p:cNvPr>
          <p:cNvCxnSpPr/>
          <p:nvPr/>
        </p:nvCxnSpPr>
        <p:spPr>
          <a:xfrm>
            <a:off x="260058" y="1291904"/>
            <a:ext cx="114006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9E0CD27E-6BB0-4CC5-A4B2-9181F36B96EA}"/>
              </a:ext>
            </a:extLst>
          </p:cNvPr>
          <p:cNvSpPr/>
          <p:nvPr/>
        </p:nvSpPr>
        <p:spPr>
          <a:xfrm>
            <a:off x="897622" y="1375794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into MT 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0B74754E-516C-496D-A727-742673828317}"/>
              </a:ext>
            </a:extLst>
          </p:cNvPr>
          <p:cNvSpPr/>
          <p:nvPr/>
        </p:nvSpPr>
        <p:spPr>
          <a:xfrm>
            <a:off x="897621" y="2571238"/>
            <a:ext cx="2432808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researches issue and responds to GCR with regain date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7B9BDAF-05D6-42C1-8DAD-F83D29163953}"/>
              </a:ext>
            </a:extLst>
          </p:cNvPr>
          <p:cNvSpPr/>
          <p:nvPr/>
        </p:nvSpPr>
        <p:spPr>
          <a:xfrm>
            <a:off x="2164356" y="1382102"/>
            <a:ext cx="2417426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agrees with LCR on the regain date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917724-32E7-45A6-B62C-733A28900E4D}"/>
              </a:ext>
            </a:extLst>
          </p:cNvPr>
          <p:cNvSpPr/>
          <p:nvPr/>
        </p:nvSpPr>
        <p:spPr>
          <a:xfrm>
            <a:off x="4749564" y="3748489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dirty="0">
                <a:solidFill>
                  <a:schemeClr val="tx1"/>
                </a:solidFill>
              </a:rPr>
              <a:t>ERCOT populates with MT agreed date and forwards 814_03 with “IA” indicator and new segment with MT# in the </a:t>
            </a:r>
            <a:r>
              <a:rPr lang="en-US" sz="900" dirty="0" err="1">
                <a:solidFill>
                  <a:schemeClr val="tx1"/>
                </a:solidFill>
              </a:rPr>
              <a:t>trx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7904A19-EEC3-4029-AA78-BD78E4100F67}"/>
              </a:ext>
            </a:extLst>
          </p:cNvPr>
          <p:cNvSpPr/>
          <p:nvPr/>
        </p:nvSpPr>
        <p:spPr>
          <a:xfrm>
            <a:off x="4749563" y="4924341"/>
            <a:ext cx="2442595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Schedules IAS transaction and sends 814_04 transaction 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EF462A7-F875-48B9-9EEC-3C03C7464083}"/>
              </a:ext>
            </a:extLst>
          </p:cNvPr>
          <p:cNvSpPr/>
          <p:nvPr/>
        </p:nvSpPr>
        <p:spPr>
          <a:xfrm>
            <a:off x="6051256" y="3748489"/>
            <a:ext cx="2358708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814_05 to LCR and 814_06 to GCR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F5266C0-CB98-4C8D-887A-7AA625568B21}"/>
              </a:ext>
            </a:extLst>
          </p:cNvPr>
          <p:cNvSpPr/>
          <p:nvPr/>
        </p:nvSpPr>
        <p:spPr>
          <a:xfrm>
            <a:off x="6051255" y="2586621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814_05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2F5878D-D740-4507-B2AF-677E45B22CD2}"/>
              </a:ext>
            </a:extLst>
          </p:cNvPr>
          <p:cNvSpPr/>
          <p:nvPr/>
        </p:nvSpPr>
        <p:spPr>
          <a:xfrm>
            <a:off x="7269061" y="1400970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814_06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81BED74-53FC-4D5E-93A8-109791AA84B3}"/>
              </a:ext>
            </a:extLst>
          </p:cNvPr>
          <p:cNvSpPr/>
          <p:nvPr/>
        </p:nvSpPr>
        <p:spPr>
          <a:xfrm>
            <a:off x="3432495" y="2564945"/>
            <a:ext cx="1140903" cy="956325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LCR submits MT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94F2959-CDB8-4223-8B3E-972445ED6F21}"/>
              </a:ext>
            </a:extLst>
          </p:cNvPr>
          <p:cNvCxnSpPr>
            <a:stCxn id="17" idx="2"/>
          </p:cNvCxnSpPr>
          <p:nvPr/>
        </p:nvCxnSpPr>
        <p:spPr>
          <a:xfrm flipH="1">
            <a:off x="1468073" y="2332119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7A4DFD4A-9446-4E63-8BBB-88763B3700EB}"/>
              </a:ext>
            </a:extLst>
          </p:cNvPr>
          <p:cNvCxnSpPr>
            <a:cxnSpLocks/>
          </p:cNvCxnSpPr>
          <p:nvPr/>
        </p:nvCxnSpPr>
        <p:spPr>
          <a:xfrm flipV="1">
            <a:off x="2751582" y="2319209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CAB8056-BDF1-4BBE-9B01-FDF068D93A7B}"/>
              </a:ext>
            </a:extLst>
          </p:cNvPr>
          <p:cNvCxnSpPr/>
          <p:nvPr/>
        </p:nvCxnSpPr>
        <p:spPr>
          <a:xfrm flipH="1">
            <a:off x="4011341" y="2349614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F8A42974-C861-4328-AB09-363C85599C34}"/>
              </a:ext>
            </a:extLst>
          </p:cNvPr>
          <p:cNvCxnSpPr>
            <a:cxnSpLocks/>
            <a:stCxn id="50" idx="2"/>
          </p:cNvCxnSpPr>
          <p:nvPr/>
        </p:nvCxnSpPr>
        <p:spPr>
          <a:xfrm>
            <a:off x="5320015" y="2349598"/>
            <a:ext cx="17479" cy="14055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E07FACD6-ECA1-413B-95AE-B3911CC9E62A}"/>
              </a:ext>
            </a:extLst>
          </p:cNvPr>
          <p:cNvCxnSpPr/>
          <p:nvPr/>
        </p:nvCxnSpPr>
        <p:spPr>
          <a:xfrm flipH="1">
            <a:off x="5303233" y="4698516"/>
            <a:ext cx="1" cy="2391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E81F51E-13A9-4643-AF6D-F2B5A18B9885}"/>
              </a:ext>
            </a:extLst>
          </p:cNvPr>
          <p:cNvCxnSpPr>
            <a:cxnSpLocks/>
          </p:cNvCxnSpPr>
          <p:nvPr/>
        </p:nvCxnSpPr>
        <p:spPr>
          <a:xfrm flipV="1">
            <a:off x="6621706" y="351288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D9A994B-1665-4D13-A45B-D2557EF5A8C2}"/>
              </a:ext>
            </a:extLst>
          </p:cNvPr>
          <p:cNvCxnSpPr>
            <a:cxnSpLocks/>
          </p:cNvCxnSpPr>
          <p:nvPr/>
        </p:nvCxnSpPr>
        <p:spPr>
          <a:xfrm flipV="1">
            <a:off x="6631486" y="469851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0DD628FC-038A-429A-84D0-25E5E4558C68}"/>
              </a:ext>
            </a:extLst>
          </p:cNvPr>
          <p:cNvCxnSpPr>
            <a:cxnSpLocks/>
          </p:cNvCxnSpPr>
          <p:nvPr/>
        </p:nvCxnSpPr>
        <p:spPr>
          <a:xfrm flipV="1">
            <a:off x="7839512" y="2357296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>
            <a:extLst>
              <a:ext uri="{FF2B5EF4-FFF2-40B4-BE49-F238E27FC236}">
                <a16:creationId xmlns:a16="http://schemas.microsoft.com/office/drawing/2014/main" id="{CFCEFE46-F285-4FBF-8749-CE54826E0A04}"/>
              </a:ext>
            </a:extLst>
          </p:cNvPr>
          <p:cNvSpPr/>
          <p:nvPr/>
        </p:nvSpPr>
        <p:spPr>
          <a:xfrm>
            <a:off x="8570753" y="4950545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TDSP sends 867_04 and 867_03.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9B7FE30-B488-4651-83DD-A2755F203006}"/>
              </a:ext>
            </a:extLst>
          </p:cNvPr>
          <p:cNvSpPr/>
          <p:nvPr/>
        </p:nvSpPr>
        <p:spPr>
          <a:xfrm>
            <a:off x="8570753" y="3742191"/>
            <a:ext cx="2358699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ERCOT forwards 867_04 and 867_03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AB61375-B2CF-419E-AC74-1DC70BA0FB22}"/>
              </a:ext>
            </a:extLst>
          </p:cNvPr>
          <p:cNvSpPr/>
          <p:nvPr/>
        </p:nvSpPr>
        <p:spPr>
          <a:xfrm>
            <a:off x="8585424" y="2556555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867_04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0A368B30-37AB-4008-8894-28B37BDE4E4F}"/>
              </a:ext>
            </a:extLst>
          </p:cNvPr>
          <p:cNvSpPr/>
          <p:nvPr/>
        </p:nvSpPr>
        <p:spPr>
          <a:xfrm>
            <a:off x="9788559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Receives 867_03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07B808C-C83B-4483-A193-896A0FEFC0CA}"/>
              </a:ext>
            </a:extLst>
          </p:cNvPr>
          <p:cNvCxnSpPr>
            <a:cxnSpLocks/>
          </p:cNvCxnSpPr>
          <p:nvPr/>
        </p:nvCxnSpPr>
        <p:spPr>
          <a:xfrm flipV="1">
            <a:off x="10359010" y="2350998"/>
            <a:ext cx="0" cy="13911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CE591DB2-56E2-43A5-B0CB-06CAF0B3D59B}"/>
              </a:ext>
            </a:extLst>
          </p:cNvPr>
          <p:cNvCxnSpPr>
            <a:cxnSpLocks/>
          </p:cNvCxnSpPr>
          <p:nvPr/>
        </p:nvCxnSpPr>
        <p:spPr>
          <a:xfrm flipV="1">
            <a:off x="9155875" y="3508351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5D2ECE4A-378F-4085-B5FA-08E1D2321549}"/>
              </a:ext>
            </a:extLst>
          </p:cNvPr>
          <p:cNvCxnSpPr>
            <a:cxnSpLocks/>
          </p:cNvCxnSpPr>
          <p:nvPr/>
        </p:nvCxnSpPr>
        <p:spPr>
          <a:xfrm flipV="1">
            <a:off x="9176138" y="4692060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B5421EF0-243B-450C-9811-D9F8484A98D5}"/>
              </a:ext>
            </a:extLst>
          </p:cNvPr>
          <p:cNvCxnSpPr>
            <a:cxnSpLocks/>
          </p:cNvCxnSpPr>
          <p:nvPr/>
        </p:nvCxnSpPr>
        <p:spPr>
          <a:xfrm flipV="1">
            <a:off x="9517306" y="4685606"/>
            <a:ext cx="0" cy="2520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403F5C0B-51DE-4B66-832C-81116990DD7C}"/>
              </a:ext>
            </a:extLst>
          </p:cNvPr>
          <p:cNvSpPr/>
          <p:nvPr/>
        </p:nvSpPr>
        <p:spPr>
          <a:xfrm>
            <a:off x="4749563" y="1393273"/>
            <a:ext cx="1140903" cy="9563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GCR submits IAS drop </a:t>
            </a:r>
            <a:r>
              <a:rPr lang="en-US" sz="1000" dirty="0" err="1">
                <a:solidFill>
                  <a:schemeClr val="tx1"/>
                </a:solidFill>
              </a:rPr>
              <a:t>trx</a:t>
            </a:r>
            <a:r>
              <a:rPr lang="en-US" sz="1000" dirty="0">
                <a:solidFill>
                  <a:schemeClr val="tx1"/>
                </a:solidFill>
              </a:rPr>
              <a:t> with “IA” indicator, and MT#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F84DBD6A-0AC8-47C0-8DE9-92B5F30223E8}"/>
              </a:ext>
            </a:extLst>
          </p:cNvPr>
          <p:cNvSpPr/>
          <p:nvPr/>
        </p:nvSpPr>
        <p:spPr>
          <a:xfrm>
            <a:off x="897621" y="897645"/>
            <a:ext cx="1140903" cy="300593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MarkeTrak</a:t>
            </a: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F94ACA7-3A4B-4918-A115-A4D95B6A5C14}"/>
              </a:ext>
            </a:extLst>
          </p:cNvPr>
          <p:cNvSpPr/>
          <p:nvPr/>
        </p:nvSpPr>
        <p:spPr>
          <a:xfrm>
            <a:off x="2134993" y="897645"/>
            <a:ext cx="1140903" cy="292891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>
                <a:solidFill>
                  <a:schemeClr val="tx1"/>
                </a:solidFill>
              </a:rPr>
              <a:t>EDI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4A7B562-5C23-428D-8641-C8F126B6A363}"/>
              </a:ext>
            </a:extLst>
          </p:cNvPr>
          <p:cNvSpPr/>
          <p:nvPr/>
        </p:nvSpPr>
        <p:spPr>
          <a:xfrm>
            <a:off x="95021" y="70011"/>
            <a:ext cx="5875839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IAS Solution (Option 2)</a:t>
            </a:r>
          </a:p>
        </p:txBody>
      </p:sp>
    </p:spTree>
    <p:extLst>
      <p:ext uri="{BB962C8B-B14F-4D97-AF65-F5344CB8AC3E}">
        <p14:creationId xmlns:p14="http://schemas.microsoft.com/office/powerpoint/2010/main" val="1825168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210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Patrick</dc:creator>
  <cp:lastModifiedBy>Wiegand, Sheri</cp:lastModifiedBy>
  <cp:revision>9</cp:revision>
  <cp:lastPrinted>2020-06-02T22:48:47Z</cp:lastPrinted>
  <dcterms:created xsi:type="dcterms:W3CDTF">2020-05-21T19:45:15Z</dcterms:created>
  <dcterms:modified xsi:type="dcterms:W3CDTF">2020-06-02T22:49:14Z</dcterms:modified>
</cp:coreProperties>
</file>