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327" r:id="rId1"/>
    <p:sldMasterId id="2147484339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84" r:id="rId5"/>
    <p:sldId id="288" r:id="rId6"/>
    <p:sldId id="407" r:id="rId7"/>
    <p:sldId id="408" r:id="rId8"/>
    <p:sldId id="280" r:id="rId9"/>
    <p:sldId id="289" r:id="rId10"/>
    <p:sldId id="283" r:id="rId11"/>
    <p:sldId id="274" r:id="rId12"/>
    <p:sldId id="277" r:id="rId13"/>
    <p:sldId id="281" r:id="rId14"/>
    <p:sldId id="385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4" autoAdjust="0"/>
    <p:restoredTop sz="94607" autoAdjust="0"/>
  </p:normalViewPr>
  <p:slideViewPr>
    <p:cSldViewPr>
      <p:cViewPr varScale="1">
        <p:scale>
          <a:sx n="87" d="100"/>
          <a:sy n="87" d="100"/>
        </p:scale>
        <p:origin x="112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04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40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93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471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83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823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90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543800" cy="12191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1905000"/>
            <a:ext cx="7810501" cy="4190999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B52CA1D-CD27-4D64-A20B-9072124B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F296ECA-5D9F-4BC6-BFD8-F1029709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927EA4D-8669-4CBF-BBC6-C7E05121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88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9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59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EDB76-CD43-480E-8EA0-CC06EF22C0A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508220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85C669-FB09-4A92-913B-0BA846DAB3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12175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609604"/>
            <a:ext cx="7543800" cy="371550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52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17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7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135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9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5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5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6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135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944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29" r:id="rId1"/>
    <p:sldLayoutId id="2147484328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58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87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0/2/4/189618-RMS" TargetMode="External"/><Relationship Id="rId7" Type="http://schemas.openxmlformats.org/officeDocument/2006/relationships/hyperlink" Target="http://www.ercot.com/calendar/2020/5/5/189631-RM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rcot.com/calendar/2020/4/7/189627-RMS" TargetMode="External"/><Relationship Id="rId5" Type="http://schemas.openxmlformats.org/officeDocument/2006/relationships/hyperlink" Target="http://www.ercot.com/calendar/2020/3/3/189623-RMS" TargetMode="External"/><Relationship Id="rId4" Type="http://schemas.openxmlformats.org/officeDocument/2006/relationships/hyperlink" Target="http://www.ercot.com/calendar/2020/6/2/189635-RM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change.puc.texas.gov/Search/Documents?controlNumber=50664&amp;itemNumber=172" TargetMode="External"/><Relationship Id="rId2" Type="http://schemas.openxmlformats.org/officeDocument/2006/relationships/hyperlink" Target="http://interchange.puc.texas.gov/Search/Documents?controlNumber=50664&amp;itemNumber=107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93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89632/09.__CNP_s_CIS_Conversion_Project_Final_Update_to_RMS_05_05_20_v1.pptx" TargetMode="External"/><Relationship Id="rId2" Type="http://schemas.openxmlformats.org/officeDocument/2006/relationships/hyperlink" Target="http://www.ercot.com/calendar/2020/3/3/20092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rcot.com/calendar/2020/6/2/202929" TargetMode="External"/><Relationship Id="rId5" Type="http://schemas.openxmlformats.org/officeDocument/2006/relationships/hyperlink" Target="http://www.ercot.com/calendar/2020/6/1/202923" TargetMode="External"/><Relationship Id="rId4" Type="http://schemas.openxmlformats.org/officeDocument/2006/relationships/hyperlink" Target="http://www.ercot.com/calendar/2020/5/5/20167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June 24, 2020</a:t>
            </a:r>
            <a:br>
              <a:rPr lang="en-US" sz="4000" dirty="0"/>
            </a:br>
            <a:r>
              <a:rPr lang="en-US" sz="4000" dirty="0"/>
              <a:t>RMS Update to 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Eric Blakey</a:t>
            </a:r>
          </a:p>
          <a:p>
            <a:r>
              <a:rPr lang="en-US" dirty="0"/>
              <a:t>RMS Chair</a:t>
            </a:r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Group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Texas Standard Electronic Transaction (Texas SET)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TXSET Enhancements:</a:t>
            </a:r>
          </a:p>
          <a:p>
            <a:pPr lvl="2"/>
            <a:r>
              <a:rPr lang="en-US" dirty="0"/>
              <a:t>Minor enhancements – 4.0A</a:t>
            </a:r>
          </a:p>
          <a:p>
            <a:pPr lvl="2"/>
            <a:r>
              <a:rPr lang="en-US" dirty="0"/>
              <a:t>Future Release - Developing schedule for Texas SET 5.0 release</a:t>
            </a:r>
          </a:p>
          <a:p>
            <a:pPr lvl="2"/>
            <a:endParaRPr lang="en-US" dirty="0"/>
          </a:p>
          <a:p>
            <a:r>
              <a:rPr lang="en-US" sz="2400" dirty="0"/>
              <a:t>Texas Data Transport and MarkeTrak Systems (TDTMS)</a:t>
            </a:r>
          </a:p>
          <a:p>
            <a:pPr marL="274320" indent="-457200">
              <a:buFont typeface="Arial" panose="020B0604020202020204" pitchFamily="34" charset="0"/>
              <a:buChar char="•"/>
            </a:pPr>
            <a:r>
              <a:rPr lang="en-US" sz="2400" dirty="0"/>
              <a:t>Working on MarkeTrak Tool Enhancements</a:t>
            </a:r>
          </a:p>
          <a:p>
            <a:pPr marL="658368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Guide Updates to follow</a:t>
            </a:r>
          </a:p>
          <a:p>
            <a:pPr marL="274320" indent="-457200">
              <a:buFont typeface="Arial" panose="020B0604020202020204" pitchFamily="34" charset="0"/>
              <a:buChar char="•"/>
            </a:pPr>
            <a:r>
              <a:rPr lang="en-US" sz="2400" dirty="0"/>
              <a:t>Inadvertent Gains – Reviewing processes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24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Group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Profiling Working Group (PWG):</a:t>
            </a:r>
          </a:p>
          <a:p>
            <a:pPr marL="274320" indent="-457200">
              <a:buFont typeface="Arial" panose="020B0604020202020204" pitchFamily="34" charset="0"/>
              <a:buChar char="•"/>
            </a:pPr>
            <a:r>
              <a:rPr lang="en-US" altLang="en-US" dirty="0"/>
              <a:t>IDR vs AMS meters – </a:t>
            </a:r>
            <a:r>
              <a:rPr lang="en-US" altLang="en-US" dirty="0">
                <a:hlinkClick r:id="rId3"/>
              </a:rPr>
              <a:t>NPRR877</a:t>
            </a:r>
            <a:endParaRPr lang="en-US" altLang="en-US" dirty="0"/>
          </a:p>
          <a:p>
            <a:pPr lvl="1"/>
            <a:r>
              <a:rPr lang="en-US" altLang="en-US" dirty="0"/>
              <a:t>Discussing customer options for an AMS meter vs an IDR Meter and how that might impact 4 CP billing, load profiles and settlement</a:t>
            </a:r>
          </a:p>
          <a:p>
            <a:pPr lvl="1"/>
            <a:r>
              <a:rPr lang="en-US" altLang="en-US" dirty="0"/>
              <a:t>June 1 - Workshop to ensure market-wide understanding of potential changes</a:t>
            </a:r>
            <a:endParaRPr lang="en-US" dirty="0"/>
          </a:p>
          <a:p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49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620000" cy="1219200"/>
          </a:xfrm>
        </p:spPr>
        <p:txBody>
          <a:bodyPr>
            <a:normAutofit/>
          </a:bodyPr>
          <a:lstStyle/>
          <a:p>
            <a:r>
              <a:rPr lang="en-US" dirty="0"/>
              <a:t>Working Group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60683"/>
            <a:ext cx="7810501" cy="609600"/>
          </a:xfrm>
        </p:spPr>
        <p:txBody>
          <a:bodyPr>
            <a:normAutofit/>
          </a:bodyPr>
          <a:lstStyle/>
          <a:p>
            <a:r>
              <a:rPr lang="en-US" dirty="0"/>
              <a:t>Retail Market Training Task Force (RMTTF):</a:t>
            </a:r>
          </a:p>
          <a:p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383593-DBE2-4267-A109-0D5F20ECDC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438400"/>
            <a:ext cx="8718036" cy="267835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7D0E773-36DE-41DB-800A-69BF57795A17}"/>
              </a:ext>
            </a:extLst>
          </p:cNvPr>
          <p:cNvSpPr txBox="1"/>
          <p:nvPr/>
        </p:nvSpPr>
        <p:spPr>
          <a:xfrm>
            <a:off x="304800" y="5271206"/>
            <a:ext cx="8534400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RMTTF will continue to monitor ERCOT and market participant COVID-19 guidelines to determine if any instructor led classes may be held later in the year. </a:t>
            </a:r>
          </a:p>
        </p:txBody>
      </p:sp>
    </p:spTree>
    <p:extLst>
      <p:ext uri="{BB962C8B-B14F-4D97-AF65-F5344CB8AC3E}">
        <p14:creationId xmlns:p14="http://schemas.microsoft.com/office/powerpoint/2010/main" val="1252828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6200" y="266700"/>
            <a:ext cx="7543800" cy="533400"/>
          </a:xfrm>
        </p:spPr>
        <p:txBody>
          <a:bodyPr/>
          <a:lstStyle/>
          <a:p>
            <a:r>
              <a:rPr lang="en-US" sz="2800" b="1" u="sng" dirty="0">
                <a:latin typeface="Arial Black" panose="020B0A04020102020204" pitchFamily="34" charset="0"/>
              </a:rPr>
              <a:t>Retail Market Training - Registration</a:t>
            </a:r>
            <a:endParaRPr lang="en-US" sz="2800" u="sng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800100"/>
            <a:ext cx="8153400" cy="55245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B294EC-0D38-4FFA-925F-4387A2EC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20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787" y="2700337"/>
            <a:ext cx="2143125" cy="21431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69E70B-5620-41BA-81EE-0692A90DD04F}"/>
              </a:ext>
            </a:extLst>
          </p:cNvPr>
          <p:cNvSpPr txBox="1"/>
          <p:nvPr/>
        </p:nvSpPr>
        <p:spPr>
          <a:xfrm>
            <a:off x="914400" y="5715000"/>
            <a:ext cx="5158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Next RMS Meeting – July 14, 2020</a:t>
            </a:r>
          </a:p>
        </p:txBody>
      </p:sp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RMS Meetings Since </a:t>
            </a:r>
            <a:r>
              <a:rPr lang="en-US"/>
              <a:t>Last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Regular Meeting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hlinkClick r:id="rId3"/>
              </a:rPr>
              <a:t>February 4, 2020</a:t>
            </a:r>
            <a:endParaRPr lang="en-US" sz="2800" dirty="0"/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hlinkClick r:id="rId4"/>
              </a:rPr>
              <a:t>June 2, 2020 (</a:t>
            </a:r>
            <a:r>
              <a:rPr lang="en-US" sz="2800" dirty="0" err="1">
                <a:hlinkClick r:id="rId4"/>
              </a:rPr>
              <a:t>Webex</a:t>
            </a:r>
            <a:r>
              <a:rPr lang="en-US" sz="2800" dirty="0">
                <a:hlinkClick r:id="rId4"/>
              </a:rPr>
              <a:t>) </a:t>
            </a:r>
            <a:endParaRPr lang="en-US" sz="2800" dirty="0"/>
          </a:p>
          <a:p>
            <a:r>
              <a:rPr lang="en-US" sz="3200" dirty="0"/>
              <a:t>Information Sessions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hlinkClick r:id="rId5"/>
              </a:rPr>
              <a:t>March 3, 2020 </a:t>
            </a:r>
            <a:endParaRPr lang="en-US" sz="2800" dirty="0"/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hlinkClick r:id="rId6"/>
              </a:rPr>
              <a:t>April 7, 2020</a:t>
            </a:r>
            <a:endParaRPr lang="en-US" sz="2800" dirty="0"/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hlinkClick r:id="rId7"/>
              </a:rPr>
              <a:t>May 5, 2020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0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/>
              <a:t>Voting Items since last TAC Update include: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/>
              <a:t>Approved 2020 Goals and 2019 Accomplishments and Working Group Leadership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/>
              <a:t>Texas SET Change Controls 820, 822, 823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/>
              <a:t>2020 Market Data Transparency SLA</a:t>
            </a:r>
          </a:p>
          <a:p>
            <a:r>
              <a:rPr lang="en-US" dirty="0"/>
              <a:t>Email Vote Approvals include: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/>
              <a:t>4/9/20 – RMGRR163</a:t>
            </a:r>
            <a:endParaRPr lang="en-US" sz="2800" dirty="0"/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dirty="0"/>
              <a:t>5/7/20 –LPGRR067 and Texas SET Change Controls 799, 806, 807, 811, 812, 813, and 814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08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3ABB2D5-2882-4EC9-981E-011FF6950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Program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531ADD3-2109-4BF0-95A8-0CAB655D2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March 26 </a:t>
            </a:r>
            <a:r>
              <a:rPr lang="en-US" dirty="0"/>
              <a:t>- PUC adopted an order creating program to protect customers impacted by pandemic.​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April 17 </a:t>
            </a:r>
            <a:r>
              <a:rPr lang="en-US" dirty="0"/>
              <a:t>- Second order was adopted.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dirty="0"/>
              <a:t>​The order established the COVID-19 Electricity Relief Program (ERP), which, among other things,  created an assistance program for eligible residential customers in competitive areas of Texas who are financially impacted by COVID-19.​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dirty="0"/>
              <a:t>July 17 - ERP ends, unless extended by the Commission.  Details for transitioning out of the program are being finalized at the PUC.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4A7AD-1C05-4B52-9B02-70D15552A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F65F7F2-DE88-4ABE-BC26-DE87D8E0D50B}"/>
              </a:ext>
            </a:extLst>
          </p:cNvPr>
          <p:cNvSpPr txBox="1">
            <a:spLocks/>
          </p:cNvSpPr>
          <p:nvPr/>
        </p:nvSpPr>
        <p:spPr>
          <a:xfrm>
            <a:off x="800099" y="1905000"/>
            <a:ext cx="7810501" cy="419099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282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A8287-B91F-414C-A402-82037C38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Program -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C55D2-7E19-4EFF-92B5-062957ED7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dirty="0"/>
              <a:t>Eligibility List Maintained by </a:t>
            </a:r>
            <a:r>
              <a:rPr lang="en-US" dirty="0" err="1"/>
              <a:t>Solix</a:t>
            </a:r>
            <a:r>
              <a:rPr lang="en-US" dirty="0"/>
              <a:t> (PUC administrator)</a:t>
            </a:r>
          </a:p>
          <a:p>
            <a:pPr marL="841248" lvl="1" indent="-457200">
              <a:buFontTx/>
              <a:buChar char="-"/>
            </a:pPr>
            <a:r>
              <a:rPr lang="en-US" dirty="0"/>
              <a:t>Unemployed - Self Enroll via </a:t>
            </a:r>
            <a:r>
              <a:rPr lang="en-US" dirty="0" err="1"/>
              <a:t>Solix</a:t>
            </a:r>
            <a:r>
              <a:rPr lang="en-US" dirty="0"/>
              <a:t> Process (weekly)</a:t>
            </a:r>
          </a:p>
          <a:p>
            <a:pPr marL="841248" lvl="1" indent="-457200">
              <a:buFontTx/>
              <a:buChar char="-"/>
            </a:pPr>
            <a:r>
              <a:rPr lang="en-US" dirty="0"/>
              <a:t>Low Income - Via “LILA” process (monthly)</a:t>
            </a:r>
          </a:p>
          <a:p>
            <a:pPr marL="457200" indent="-457200">
              <a:buFontTx/>
              <a:buChar char="-"/>
            </a:pPr>
            <a:r>
              <a:rPr lang="en-US" dirty="0"/>
              <a:t>No Disconnection for non-pay allowed during program for eligible customers</a:t>
            </a:r>
          </a:p>
          <a:p>
            <a:pPr marL="457200" indent="-457200">
              <a:buFontTx/>
              <a:buChar char="-"/>
            </a:pPr>
            <a:r>
              <a:rPr lang="en-US" dirty="0"/>
              <a:t>For qualified customers, rather than DNP, utility charges are suppressed and REP receives 4c/kWh</a:t>
            </a:r>
          </a:p>
          <a:p>
            <a:pPr marL="457200" indent="-457200">
              <a:buFontTx/>
              <a:buChar char="-"/>
            </a:pPr>
            <a:r>
              <a:rPr lang="en-US" dirty="0"/>
              <a:t>Funded by 33c/MWh utility charge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77A1C3F-9223-4DE9-81B9-5BFF1282E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58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1B2EF-0B04-424D-A8A4-090EE514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Covid-19 Program – </a:t>
            </a:r>
            <a:br>
              <a:rPr lang="en-US" dirty="0"/>
            </a:br>
            <a:r>
              <a:rPr lang="en-US" dirty="0"/>
              <a:t>Market Processes Established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629FD-A690-4597-B9F4-9D3126B3B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en-US" dirty="0"/>
              <a:t>Weekly communication from </a:t>
            </a:r>
            <a:r>
              <a:rPr lang="en-US" dirty="0" err="1"/>
              <a:t>Solix</a:t>
            </a:r>
            <a:r>
              <a:rPr lang="en-US" dirty="0"/>
              <a:t> to REPs with updated list of eligible customers, including de-enrollments</a:t>
            </a:r>
          </a:p>
          <a:p>
            <a:pPr marL="457200" indent="-457200">
              <a:buFontTx/>
              <a:buChar char="-"/>
            </a:pPr>
            <a:r>
              <a:rPr lang="en-US" dirty="0"/>
              <a:t>MarkeTrak used to communicate “adds”, “deletes” and “reimbursements” of qualified customers from REP to TDU</a:t>
            </a:r>
          </a:p>
          <a:p>
            <a:pPr marL="457200" indent="-457200">
              <a:buFontTx/>
              <a:buChar char="-"/>
            </a:pPr>
            <a:r>
              <a:rPr lang="en-US" dirty="0"/>
              <a:t>REP Reimbursement process (15</a:t>
            </a:r>
            <a:r>
              <a:rPr lang="en-US" baseline="30000" dirty="0"/>
              <a:t>th</a:t>
            </a:r>
            <a:r>
              <a:rPr lang="en-US" dirty="0"/>
              <a:t> of the month)</a:t>
            </a:r>
          </a:p>
          <a:p>
            <a:pPr marL="457200" indent="-457200">
              <a:buFontTx/>
              <a:buChar char="-"/>
            </a:pPr>
            <a:r>
              <a:rPr lang="en-US" dirty="0"/>
              <a:t>Cancel/Rebill for initial TDU suppression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3C22DA9-8408-45A4-BFEE-DE077A2AA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48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Demand Response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NPRR933</a:t>
            </a:r>
            <a:r>
              <a:rPr lang="en-US" dirty="0"/>
              <a:t> – Updates to REP/NOIE demand response reporting requirements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Board Approval – June 9, 2020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Creates Other Binding Document for the reporting requirements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r>
              <a:rPr lang="en-US" dirty="0"/>
              <a:t>TAC Approval July 29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Addresses Summer Assessment Action Item, to provide DR information to the PUCT in a more timely manner</a:t>
            </a:r>
          </a:p>
          <a:p>
            <a:pPr marL="841248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18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1"/>
            <a:ext cx="7543800" cy="457200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DR Reporting – New Timeline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49F25AC-16FC-48D7-99F8-EDA8BDD42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8573" y="2715491"/>
            <a:ext cx="11178173" cy="761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D81C18A-8BAD-42F9-BC9C-5E1E4BA80A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61501"/>
              </p:ext>
            </p:extLst>
          </p:nvPr>
        </p:nvGraphicFramePr>
        <p:xfrm>
          <a:off x="152400" y="1128627"/>
          <a:ext cx="8839199" cy="4238796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1863670586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521649145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1848805943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Requirement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NOIE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049344"/>
                  </a:ext>
                </a:extLst>
              </a:tr>
              <a:tr h="6878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Aug 1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ERCOT Notice to Market Initiating Process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Aug 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45531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Aug 15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Inform ERCOT they will not participate in that year’s DR report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Aug 15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47191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Sept 1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“Snapshot Date”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Sept 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4757669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Oct 15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Initial DR Report due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Oct 31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2006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2 Business Days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ERCOT Validates Initial Report and returns errors to address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 Business Days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9449741"/>
                  </a:ext>
                </a:extLst>
              </a:tr>
              <a:tr h="8686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Oct 31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Address any errors identified and resubmit report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Nov 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4079782"/>
                  </a:ext>
                </a:extLst>
              </a:tr>
            </a:tbl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24744AE7-022D-4535-B7E4-3121D840A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3019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1E201B-432E-49CB-9DCC-84B3D083C142}"/>
              </a:ext>
            </a:extLst>
          </p:cNvPr>
          <p:cNvSpPr txBox="1"/>
          <p:nvPr/>
        </p:nvSpPr>
        <p:spPr>
          <a:xfrm>
            <a:off x="329100" y="5685501"/>
            <a:ext cx="7080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Annual Report from ERCOT Due – December 15</a:t>
            </a:r>
          </a:p>
        </p:txBody>
      </p:sp>
    </p:spTree>
    <p:extLst>
      <p:ext uri="{BB962C8B-B14F-4D97-AF65-F5344CB8AC3E}">
        <p14:creationId xmlns:p14="http://schemas.microsoft.com/office/powerpoint/2010/main" val="61991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the last TAC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hlinkClick r:id="rId2"/>
              </a:rPr>
              <a:t>March 3 – Mass Transition Workshop</a:t>
            </a:r>
            <a:endParaRPr lang="en-US" sz="2400" u="sng" dirty="0"/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April 28 – Mass Transition Drill Successfully Completed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hlinkClick r:id="rId3"/>
              </a:rPr>
              <a:t>March 21 – CNP Successfully Completes CIS Transition Project</a:t>
            </a:r>
            <a:endParaRPr lang="en-US" sz="24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hlinkClick r:id="rId4"/>
              </a:rPr>
              <a:t>May 5 – REP/Utility Communication Workshop</a:t>
            </a:r>
            <a:endParaRPr lang="en-US" sz="24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hlinkClick r:id="rId5"/>
              </a:rPr>
              <a:t>June 1 – AMS/IDR Workshop</a:t>
            </a:r>
            <a:endParaRPr lang="en-US" sz="24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hlinkClick r:id="rId6"/>
              </a:rPr>
              <a:t>June 2 - Settlement Timeline Workshop</a:t>
            </a:r>
            <a:endParaRPr lang="en-US" sz="2400" u="sng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025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781</Words>
  <Application>Microsoft Office PowerPoint</Application>
  <PresentationFormat>On-screen Show (4:3)</PresentationFormat>
  <Paragraphs>132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Wingdings</vt:lpstr>
      <vt:lpstr>Retrospect</vt:lpstr>
      <vt:lpstr>Custom Design</vt:lpstr>
      <vt:lpstr>June 24, 2020 RMS Update to TAC</vt:lpstr>
      <vt:lpstr>RMS Meetings Since Last Report</vt:lpstr>
      <vt:lpstr>Updates</vt:lpstr>
      <vt:lpstr>COVID-19 Program</vt:lpstr>
      <vt:lpstr>COVID-19 Program - Details</vt:lpstr>
      <vt:lpstr>Covid-19 Program –  Market Processes Established</vt:lpstr>
      <vt:lpstr>Demand Response Reporting</vt:lpstr>
      <vt:lpstr>DR Reporting – New Timeline</vt:lpstr>
      <vt:lpstr>Since the last TAC Meeting</vt:lpstr>
      <vt:lpstr>Working Group Updates</vt:lpstr>
      <vt:lpstr>Working Group Updates</vt:lpstr>
      <vt:lpstr>Working Group Updates</vt:lpstr>
      <vt:lpstr>Retail Market Training - Registration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2020-03-06T14:03:31Z</dcterms:created>
  <dcterms:modified xsi:type="dcterms:W3CDTF">2020-06-17T18:03:17Z</dcterms:modified>
</cp:coreProperties>
</file>