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13"/>
  </p:notesMasterIdLst>
  <p:handoutMasterIdLst>
    <p:handoutMasterId r:id="rId14"/>
  </p:handoutMasterIdLst>
  <p:sldIdLst>
    <p:sldId id="260" r:id="rId6"/>
    <p:sldId id="317" r:id="rId7"/>
    <p:sldId id="329" r:id="rId8"/>
    <p:sldId id="320" r:id="rId9"/>
    <p:sldId id="332" r:id="rId10"/>
    <p:sldId id="326" r:id="rId11"/>
    <p:sldId id="330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ylor, Sean" initials="TS" lastIdx="1" clrIdx="0">
    <p:extLst>
      <p:ext uri="{19B8F6BF-5375-455C-9EA6-DF929625EA0E}">
        <p15:presenceInfo xmlns:p15="http://schemas.microsoft.com/office/powerpoint/2012/main" userId="S-1-5-21-639947351-343809578-3807592339-402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2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58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5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5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1722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3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1722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49" y="0"/>
            <a:ext cx="5912651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8"/>
            <a:ext cx="2857587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23084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223084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223085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5994484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35579"/>
            <a:ext cx="2840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baseline="0" dirty="0" smtClean="0">
                <a:solidFill>
                  <a:schemeClr val="tx1"/>
                </a:solidFill>
              </a:rPr>
              <a:t>ERCOT Public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58200" y="61722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55624" y="2209800"/>
            <a:ext cx="555374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Met Center: Lease Expiration and Replacement</a:t>
            </a:r>
            <a:endParaRPr lang="en-US" sz="2000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</a:rPr>
              <a:t>Betty Day</a:t>
            </a:r>
          </a:p>
          <a:p>
            <a:r>
              <a:rPr lang="en-US" dirty="0">
                <a:solidFill>
                  <a:schemeClr val="tx2"/>
                </a:solidFill>
              </a:rPr>
              <a:t>Vice President, Security &amp; Compliance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Technical Advisory Committee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June </a:t>
            </a:r>
            <a:r>
              <a:rPr lang="en-US" dirty="0" smtClean="0">
                <a:solidFill>
                  <a:schemeClr val="tx2"/>
                </a:solidFill>
              </a:rPr>
              <a:t>24, </a:t>
            </a:r>
            <a:r>
              <a:rPr lang="en-US" dirty="0">
                <a:solidFill>
                  <a:schemeClr val="tx2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 Center Lease Expiring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982662"/>
            <a:ext cx="8534400" cy="5486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2"/>
                </a:solidFill>
              </a:rPr>
              <a:t>Lease expires March 2022 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000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Do </a:t>
            </a:r>
            <a:r>
              <a:rPr lang="en-US" sz="2000" dirty="0">
                <a:solidFill>
                  <a:schemeClr val="tx2"/>
                </a:solidFill>
              </a:rPr>
              <a:t>we need a “Met Center” going forward? 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Yes</a:t>
            </a:r>
          </a:p>
          <a:p>
            <a:pPr lvl="2">
              <a:spcBef>
                <a:spcPts val="600"/>
              </a:spcBef>
            </a:pPr>
            <a:r>
              <a:rPr lang="en-US" sz="1600" dirty="0">
                <a:solidFill>
                  <a:schemeClr val="tx2"/>
                </a:solidFill>
              </a:rPr>
              <a:t>Support ~300 </a:t>
            </a:r>
            <a:r>
              <a:rPr lang="en-US" sz="1600" dirty="0" smtClean="0">
                <a:solidFill>
                  <a:schemeClr val="tx2"/>
                </a:solidFill>
              </a:rPr>
              <a:t>stakeholder </a:t>
            </a:r>
            <a:r>
              <a:rPr lang="en-US" sz="1600" dirty="0">
                <a:solidFill>
                  <a:schemeClr val="tx2"/>
                </a:solidFill>
              </a:rPr>
              <a:t>meetings each year </a:t>
            </a:r>
          </a:p>
          <a:p>
            <a:pPr lvl="2">
              <a:spcBef>
                <a:spcPts val="600"/>
              </a:spcBef>
            </a:pPr>
            <a:r>
              <a:rPr lang="en-US" sz="1600" dirty="0">
                <a:solidFill>
                  <a:schemeClr val="tx2"/>
                </a:solidFill>
              </a:rPr>
              <a:t>House ~40 </a:t>
            </a:r>
            <a:r>
              <a:rPr lang="en-US" sz="1600" dirty="0" smtClean="0">
                <a:solidFill>
                  <a:schemeClr val="tx2"/>
                </a:solidFill>
              </a:rPr>
              <a:t>ERCOT staff</a:t>
            </a:r>
            <a:endParaRPr lang="en-US" sz="1600" dirty="0">
              <a:solidFill>
                <a:schemeClr val="tx2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sz="1600" dirty="0">
                <a:solidFill>
                  <a:schemeClr val="tx2"/>
                </a:solidFill>
              </a:rPr>
              <a:t>Provide required </a:t>
            </a:r>
            <a:r>
              <a:rPr lang="en-US" sz="1600" dirty="0" smtClean="0">
                <a:solidFill>
                  <a:schemeClr val="tx2"/>
                </a:solidFill>
              </a:rPr>
              <a:t>Independent Market Monitor (IMM) </a:t>
            </a:r>
            <a:r>
              <a:rPr lang="en-US" sz="1600" dirty="0">
                <a:solidFill>
                  <a:schemeClr val="tx2"/>
                </a:solidFill>
              </a:rPr>
              <a:t>office </a:t>
            </a:r>
            <a:r>
              <a:rPr lang="en-US" sz="1600" dirty="0" smtClean="0">
                <a:solidFill>
                  <a:schemeClr val="tx2"/>
                </a:solidFill>
              </a:rPr>
              <a:t>space</a:t>
            </a:r>
          </a:p>
          <a:p>
            <a:pPr lvl="2">
              <a:spcBef>
                <a:spcPts val="600"/>
              </a:spcBef>
            </a:pPr>
            <a:endParaRPr lang="en-US" sz="1000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Challenges with current Met Center building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Demand for more meeting space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chemeClr val="tx2"/>
                </a:solidFill>
              </a:rPr>
              <a:t>Building and maintenance issues</a:t>
            </a:r>
          </a:p>
          <a:p>
            <a:pPr lvl="2">
              <a:spcBef>
                <a:spcPts val="600"/>
              </a:spcBef>
            </a:pPr>
            <a:endParaRPr lang="en-US" sz="1600" dirty="0"/>
          </a:p>
          <a:p>
            <a:pPr lvl="1">
              <a:spcBef>
                <a:spcPts val="600"/>
              </a:spcBef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7532"/>
            <a:ext cx="8534400" cy="5562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Engaged </a:t>
            </a:r>
            <a:r>
              <a:rPr lang="en-US" sz="1800" dirty="0" smtClean="0">
                <a:solidFill>
                  <a:schemeClr val="tx2"/>
                </a:solidFill>
              </a:rPr>
              <a:t>a commercial real estate firm to </a:t>
            </a:r>
            <a:r>
              <a:rPr lang="en-US" sz="1800" dirty="0">
                <a:solidFill>
                  <a:schemeClr val="tx2"/>
                </a:solidFill>
              </a:rPr>
              <a:t>help assess options</a:t>
            </a:r>
          </a:p>
          <a:p>
            <a:pPr>
              <a:spcBef>
                <a:spcPts val="600"/>
              </a:spcBef>
            </a:pPr>
            <a:endParaRPr lang="en-US" sz="500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tx2"/>
                </a:solidFill>
              </a:rPr>
              <a:t>Worked </a:t>
            </a:r>
            <a:r>
              <a:rPr lang="en-US" sz="1800" dirty="0">
                <a:solidFill>
                  <a:schemeClr val="tx2"/>
                </a:solidFill>
              </a:rPr>
              <a:t>with </a:t>
            </a:r>
            <a:r>
              <a:rPr lang="en-US" sz="1800" dirty="0" smtClean="0">
                <a:solidFill>
                  <a:schemeClr val="tx2"/>
                </a:solidFill>
              </a:rPr>
              <a:t>architect </a:t>
            </a:r>
            <a:r>
              <a:rPr lang="en-US" sz="1800" dirty="0">
                <a:solidFill>
                  <a:schemeClr val="tx2"/>
                </a:solidFill>
              </a:rPr>
              <a:t>to determine </a:t>
            </a:r>
            <a:r>
              <a:rPr lang="en-US" sz="1800" dirty="0" smtClean="0">
                <a:solidFill>
                  <a:schemeClr val="tx2"/>
                </a:solidFill>
              </a:rPr>
              <a:t>square footage </a:t>
            </a:r>
            <a:r>
              <a:rPr lang="en-US" sz="1800" dirty="0">
                <a:solidFill>
                  <a:schemeClr val="tx2"/>
                </a:solidFill>
              </a:rPr>
              <a:t>needs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2"/>
                </a:solidFill>
              </a:rPr>
              <a:t>Significant </a:t>
            </a:r>
            <a:r>
              <a:rPr lang="en-US" sz="1600" dirty="0" smtClean="0">
                <a:solidFill>
                  <a:schemeClr val="tx2"/>
                </a:solidFill>
              </a:rPr>
              <a:t>increase in </a:t>
            </a:r>
            <a:r>
              <a:rPr lang="en-US" sz="1600" dirty="0">
                <a:solidFill>
                  <a:schemeClr val="tx2"/>
                </a:solidFill>
              </a:rPr>
              <a:t>meeting space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Two additional meeting rooms </a:t>
            </a:r>
            <a:r>
              <a:rPr lang="en-US" sz="1400" dirty="0">
                <a:solidFill>
                  <a:schemeClr val="tx2"/>
                </a:solidFill>
              </a:rPr>
              <a:t>(comparable to </a:t>
            </a:r>
            <a:r>
              <a:rPr lang="en-US" sz="1400" dirty="0" smtClean="0">
                <a:solidFill>
                  <a:schemeClr val="tx2"/>
                </a:solidFill>
              </a:rPr>
              <a:t>206A and 210)</a:t>
            </a:r>
            <a:endParaRPr lang="en-US" sz="1400" dirty="0">
              <a:solidFill>
                <a:schemeClr val="tx2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Add </a:t>
            </a:r>
            <a:r>
              <a:rPr lang="en-US" sz="1400" dirty="0">
                <a:solidFill>
                  <a:schemeClr val="tx2"/>
                </a:solidFill>
              </a:rPr>
              <a:t>public booths, phone rooms, and informal meeting areas</a:t>
            </a:r>
          </a:p>
          <a:p>
            <a:pPr lvl="2">
              <a:spcBef>
                <a:spcPts val="600"/>
              </a:spcBef>
            </a:pPr>
            <a:r>
              <a:rPr lang="en-US" sz="1400" dirty="0">
                <a:solidFill>
                  <a:schemeClr val="tx2"/>
                </a:solidFill>
              </a:rPr>
              <a:t>Total public meeting space </a:t>
            </a:r>
            <a:r>
              <a:rPr lang="en-US" sz="1400" dirty="0" smtClean="0">
                <a:solidFill>
                  <a:schemeClr val="tx2"/>
                </a:solidFill>
              </a:rPr>
              <a:t>will increase </a:t>
            </a:r>
            <a:r>
              <a:rPr lang="en-US" sz="1400" dirty="0">
                <a:solidFill>
                  <a:schemeClr val="tx2"/>
                </a:solidFill>
              </a:rPr>
              <a:t>by approximately </a:t>
            </a:r>
            <a:r>
              <a:rPr lang="en-US" sz="1400" dirty="0" smtClean="0">
                <a:solidFill>
                  <a:schemeClr val="tx2"/>
                </a:solidFill>
              </a:rPr>
              <a:t>5,000 square feet</a:t>
            </a:r>
            <a:endParaRPr lang="en-US" sz="140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endParaRPr lang="en-US" sz="500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tx2"/>
                </a:solidFill>
              </a:rPr>
              <a:t>Surveyed </a:t>
            </a:r>
            <a:r>
              <a:rPr lang="en-US" sz="1800" dirty="0">
                <a:solidFill>
                  <a:schemeClr val="tx2"/>
                </a:solidFill>
              </a:rPr>
              <a:t>market for properties </a:t>
            </a:r>
            <a:r>
              <a:rPr lang="en-US" sz="1800" dirty="0" smtClean="0">
                <a:solidFill>
                  <a:schemeClr val="tx2"/>
                </a:solidFill>
              </a:rPr>
              <a:t>meeting the following </a:t>
            </a:r>
            <a:r>
              <a:rPr lang="en-US" sz="1800" dirty="0">
                <a:solidFill>
                  <a:schemeClr val="tx2"/>
                </a:solidFill>
              </a:rPr>
              <a:t>criteria: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2"/>
                </a:solidFill>
              </a:rPr>
              <a:t>35,000 </a:t>
            </a:r>
            <a:r>
              <a:rPr lang="en-US" sz="1600" dirty="0" smtClean="0">
                <a:solidFill>
                  <a:schemeClr val="tx2"/>
                </a:solidFill>
              </a:rPr>
              <a:t>square feet</a:t>
            </a:r>
            <a:endParaRPr lang="en-US" sz="1600" dirty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2"/>
                </a:solidFill>
              </a:rPr>
              <a:t>10 miles or 15 </a:t>
            </a:r>
            <a:r>
              <a:rPr lang="en-US" sz="1600" dirty="0" smtClean="0">
                <a:solidFill>
                  <a:schemeClr val="tx2"/>
                </a:solidFill>
              </a:rPr>
              <a:t>minutes </a:t>
            </a:r>
            <a:r>
              <a:rPr lang="en-US" sz="1600" dirty="0">
                <a:solidFill>
                  <a:schemeClr val="tx2"/>
                </a:solidFill>
              </a:rPr>
              <a:t>from Austin airport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2"/>
                </a:solidFill>
              </a:rPr>
              <a:t>180 parking spaces (</a:t>
            </a:r>
            <a:r>
              <a:rPr lang="en-US" sz="1600" dirty="0" smtClean="0">
                <a:solidFill>
                  <a:schemeClr val="tx2"/>
                </a:solidFill>
              </a:rPr>
              <a:t>5.1:1,000 </a:t>
            </a:r>
            <a:r>
              <a:rPr lang="en-US" sz="1600" dirty="0">
                <a:solidFill>
                  <a:schemeClr val="tx2"/>
                </a:solidFill>
              </a:rPr>
              <a:t>ratio)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2"/>
                </a:solidFill>
              </a:rPr>
              <a:t>Nearby hotels/amenities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2"/>
                </a:solidFill>
              </a:rPr>
              <a:t>Preference for single occupancy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Option </a:t>
            </a:r>
            <a:r>
              <a:rPr lang="en-US" sz="1600" dirty="0">
                <a:solidFill>
                  <a:schemeClr val="tx2"/>
                </a:solidFill>
              </a:rPr>
              <a:t>for purchase</a:t>
            </a:r>
          </a:p>
          <a:p>
            <a:pPr>
              <a:spcBef>
                <a:spcPts val="600"/>
              </a:spcBef>
            </a:pPr>
            <a:endParaRPr lang="en-US" sz="500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tx2"/>
                </a:solidFill>
              </a:rPr>
              <a:t>Reviewed </a:t>
            </a:r>
            <a:r>
              <a:rPr lang="en-US" sz="1800" dirty="0">
                <a:solidFill>
                  <a:schemeClr val="tx2"/>
                </a:solidFill>
              </a:rPr>
              <a:t>13 </a:t>
            </a:r>
            <a:r>
              <a:rPr lang="en-US" sz="1800" dirty="0" smtClean="0">
                <a:solidFill>
                  <a:schemeClr val="tx2"/>
                </a:solidFill>
              </a:rPr>
              <a:t>options as well as building at Bastrop Control Center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Location Selected – Still the Met Center!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2" y="990600"/>
            <a:ext cx="8458200" cy="5181600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Met Center Creative Office E (37,650 </a:t>
            </a:r>
            <a:r>
              <a:rPr lang="en-US" sz="2000" dirty="0" smtClean="0">
                <a:solidFill>
                  <a:schemeClr val="tx2"/>
                </a:solidFill>
              </a:rPr>
              <a:t>square feet)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2"/>
                </a:solidFill>
              </a:rPr>
              <a:t>Located </a:t>
            </a:r>
            <a:r>
              <a:rPr lang="en-US" sz="1800" dirty="0">
                <a:solidFill>
                  <a:schemeClr val="tx2"/>
                </a:solidFill>
              </a:rPr>
              <a:t>near existing Met </a:t>
            </a:r>
            <a:r>
              <a:rPr lang="en-US" sz="1800" dirty="0" smtClean="0">
                <a:solidFill>
                  <a:schemeClr val="tx2"/>
                </a:solidFill>
              </a:rPr>
              <a:t>Center building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2"/>
                </a:solidFill>
              </a:rPr>
              <a:t>New </a:t>
            </a:r>
            <a:r>
              <a:rPr lang="en-US" sz="1800" dirty="0">
                <a:solidFill>
                  <a:schemeClr val="tx2"/>
                </a:solidFill>
              </a:rPr>
              <a:t>construction (not yet </a:t>
            </a:r>
            <a:r>
              <a:rPr lang="en-US" sz="1800" dirty="0" smtClean="0">
                <a:solidFill>
                  <a:schemeClr val="tx2"/>
                </a:solidFill>
              </a:rPr>
              <a:t>started)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2"/>
                </a:solidFill>
              </a:rPr>
              <a:t>Lease with option to purchase after one year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51" y="2951018"/>
            <a:ext cx="3947936" cy="2675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64" y="2951018"/>
            <a:ext cx="452844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 Center Creative </a:t>
            </a:r>
            <a:r>
              <a:rPr lang="en-US" dirty="0" smtClean="0"/>
              <a:t>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676" y="2438400"/>
            <a:ext cx="5942857" cy="3380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744213"/>
            <a:ext cx="6838095" cy="207619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612172" y="674064"/>
            <a:ext cx="1600200" cy="15474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317808" y="2221538"/>
            <a:ext cx="1094464" cy="26815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0172" y="36576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Existing Met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96000" y="4050387"/>
            <a:ext cx="0" cy="22860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3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902617"/>
            <a:ext cx="79629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2"/>
                </a:solidFill>
              </a:rPr>
              <a:t>Board approved ERCOT to: 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Execute agreement with developers for lease with an option to purchase </a:t>
            </a:r>
            <a:r>
              <a:rPr lang="en-US" sz="1800" dirty="0" smtClean="0">
                <a:solidFill>
                  <a:schemeClr val="tx2"/>
                </a:solidFill>
              </a:rPr>
              <a:t>Met </a:t>
            </a:r>
            <a:r>
              <a:rPr lang="en-US" sz="1800" dirty="0">
                <a:solidFill>
                  <a:schemeClr val="tx2"/>
                </a:solidFill>
              </a:rPr>
              <a:t>Center Creative </a:t>
            </a:r>
            <a:r>
              <a:rPr lang="en-US" sz="1800" dirty="0" smtClean="0">
                <a:solidFill>
                  <a:schemeClr val="tx2"/>
                </a:solidFill>
              </a:rPr>
              <a:t>E</a:t>
            </a:r>
            <a:endParaRPr lang="en-US" sz="1800" strike="sngStrike" dirty="0">
              <a:solidFill>
                <a:schemeClr val="tx2"/>
              </a:solidFill>
            </a:endParaRP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Next </a:t>
            </a:r>
            <a:r>
              <a:rPr lang="en-US" sz="2000" dirty="0">
                <a:solidFill>
                  <a:schemeClr val="tx2"/>
                </a:solidFill>
              </a:rPr>
              <a:t>s</a:t>
            </a:r>
            <a:r>
              <a:rPr lang="en-US" sz="2000" dirty="0" smtClean="0">
                <a:solidFill>
                  <a:schemeClr val="tx2"/>
                </a:solidFill>
              </a:rPr>
              <a:t>teps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Finalize lease/purchase </a:t>
            </a:r>
            <a:r>
              <a:rPr lang="en-US" sz="1800" dirty="0">
                <a:solidFill>
                  <a:schemeClr val="tx2"/>
                </a:solidFill>
              </a:rPr>
              <a:t>documents by end of July </a:t>
            </a:r>
            <a:endParaRPr lang="en-US" sz="1800" dirty="0" smtClean="0">
              <a:solidFill>
                <a:schemeClr val="tx2"/>
              </a:solidFill>
            </a:endParaRPr>
          </a:p>
          <a:p>
            <a:pPr lvl="2"/>
            <a:r>
              <a:rPr lang="en-US" sz="1800" dirty="0" smtClean="0">
                <a:solidFill>
                  <a:schemeClr val="tx2"/>
                </a:solidFill>
              </a:rPr>
              <a:t>Expect </a:t>
            </a:r>
            <a:r>
              <a:rPr lang="en-US" sz="1800" dirty="0">
                <a:solidFill>
                  <a:schemeClr val="tx2"/>
                </a:solidFill>
              </a:rPr>
              <a:t>30-45 days to </a:t>
            </a:r>
            <a:r>
              <a:rPr lang="en-US" sz="1800" dirty="0" smtClean="0">
                <a:solidFill>
                  <a:schemeClr val="tx2"/>
                </a:solidFill>
              </a:rPr>
              <a:t>complete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endParaRPr lang="en-US" sz="600" dirty="0" smtClean="0">
              <a:solidFill>
                <a:schemeClr val="tx2"/>
              </a:solidFill>
            </a:endParaRP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Begin </a:t>
            </a:r>
            <a:r>
              <a:rPr lang="en-US" sz="1800" dirty="0">
                <a:solidFill>
                  <a:schemeClr val="tx2"/>
                </a:solidFill>
              </a:rPr>
              <a:t>construction in August</a:t>
            </a:r>
          </a:p>
          <a:p>
            <a:pPr lvl="1"/>
            <a:endParaRPr lang="en-US" sz="600" dirty="0" smtClean="0">
              <a:solidFill>
                <a:schemeClr val="tx2"/>
              </a:solidFill>
            </a:endParaRP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Building </a:t>
            </a:r>
            <a:r>
              <a:rPr lang="en-US" sz="1800" dirty="0">
                <a:solidFill>
                  <a:schemeClr val="tx2"/>
                </a:solidFill>
              </a:rPr>
              <a:t>should be ready for occupancy by </a:t>
            </a:r>
            <a:r>
              <a:rPr lang="en-US" sz="1800" dirty="0" smtClean="0">
                <a:solidFill>
                  <a:schemeClr val="tx2"/>
                </a:solidFill>
              </a:rPr>
              <a:t>late next summer 2021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0431"/>
            <a:ext cx="8496300" cy="5410200"/>
          </a:xfrm>
        </p:spPr>
        <p:txBody>
          <a:bodyPr/>
          <a:lstStyle/>
          <a:p>
            <a:r>
              <a:rPr lang="en-US" sz="1800" dirty="0">
                <a:solidFill>
                  <a:schemeClr val="tx2"/>
                </a:solidFill>
              </a:rPr>
              <a:t>Purchase, improvement, </a:t>
            </a:r>
            <a:r>
              <a:rPr lang="en-US" sz="1800" dirty="0" smtClean="0">
                <a:solidFill>
                  <a:schemeClr val="tx2"/>
                </a:solidFill>
              </a:rPr>
              <a:t>equipment and furnishing </a:t>
            </a:r>
            <a:r>
              <a:rPr lang="en-US" sz="1800" dirty="0">
                <a:solidFill>
                  <a:schemeClr val="tx2"/>
                </a:solidFill>
              </a:rPr>
              <a:t>costs are expected to be approximately $20 </a:t>
            </a:r>
            <a:r>
              <a:rPr lang="en-US" sz="1800" dirty="0" smtClean="0">
                <a:solidFill>
                  <a:schemeClr val="tx2"/>
                </a:solidFill>
              </a:rPr>
              <a:t>million</a:t>
            </a:r>
            <a:endParaRPr lang="en-US" sz="1800" dirty="0">
              <a:solidFill>
                <a:schemeClr val="tx2"/>
              </a:solidFill>
            </a:endParaRPr>
          </a:p>
          <a:p>
            <a:endParaRPr lang="en-US" sz="1000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Purchase </a:t>
            </a:r>
            <a:r>
              <a:rPr lang="en-US" sz="1800" dirty="0">
                <a:solidFill>
                  <a:schemeClr val="tx2"/>
                </a:solidFill>
              </a:rPr>
              <a:t>versus </a:t>
            </a:r>
            <a:r>
              <a:rPr lang="en-US" sz="1800" dirty="0" smtClean="0">
                <a:solidFill>
                  <a:schemeClr val="tx2"/>
                </a:solidFill>
              </a:rPr>
              <a:t>lease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Cost is </a:t>
            </a:r>
            <a:r>
              <a:rPr lang="en-US" sz="1600" dirty="0">
                <a:solidFill>
                  <a:schemeClr val="tx2"/>
                </a:solidFill>
              </a:rPr>
              <a:t>beneficial to purchase building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Breakeven when total </a:t>
            </a:r>
            <a:r>
              <a:rPr lang="en-US" sz="1600" dirty="0" smtClean="0">
                <a:solidFill>
                  <a:schemeClr val="tx2"/>
                </a:solidFill>
              </a:rPr>
              <a:t>cost </a:t>
            </a:r>
            <a:r>
              <a:rPr lang="en-US" sz="1600" dirty="0">
                <a:solidFill>
                  <a:schemeClr val="tx2"/>
                </a:solidFill>
              </a:rPr>
              <a:t>of leasing </a:t>
            </a:r>
            <a:r>
              <a:rPr lang="en-US" sz="1600" dirty="0" smtClean="0">
                <a:solidFill>
                  <a:schemeClr val="tx2"/>
                </a:solidFill>
              </a:rPr>
              <a:t>surpasses </a:t>
            </a:r>
            <a:r>
              <a:rPr lang="en-US" sz="1600" dirty="0">
                <a:solidFill>
                  <a:schemeClr val="tx2"/>
                </a:solidFill>
              </a:rPr>
              <a:t>total </a:t>
            </a:r>
            <a:r>
              <a:rPr lang="en-US" sz="1600" dirty="0" smtClean="0">
                <a:solidFill>
                  <a:schemeClr val="tx2"/>
                </a:solidFill>
              </a:rPr>
              <a:t>cost </a:t>
            </a:r>
            <a:r>
              <a:rPr lang="en-US" sz="1600" dirty="0">
                <a:solidFill>
                  <a:schemeClr val="tx2"/>
                </a:solidFill>
              </a:rPr>
              <a:t>of purchasing occurs within 13 years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Annual cost savings realized with elimination of “rent” </a:t>
            </a:r>
            <a:r>
              <a:rPr lang="en-US" sz="1600" dirty="0" smtClean="0">
                <a:solidFill>
                  <a:schemeClr val="tx2"/>
                </a:solidFill>
              </a:rPr>
              <a:t>payments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Option to purchase allows </a:t>
            </a:r>
            <a:r>
              <a:rPr lang="en-US" sz="1600" dirty="0" smtClean="0">
                <a:solidFill>
                  <a:schemeClr val="tx2"/>
                </a:solidFill>
              </a:rPr>
              <a:t>flexibility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000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Approach complies with Board-approved Financial Corporate Standard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Maintain stable, fair, and predictable fees</a:t>
            </a:r>
          </a:p>
          <a:p>
            <a:pPr lvl="2"/>
            <a:r>
              <a:rPr lang="en-US" sz="1400" dirty="0" smtClean="0">
                <a:solidFill>
                  <a:schemeClr val="tx2"/>
                </a:solidFill>
              </a:rPr>
              <a:t>No </a:t>
            </a:r>
            <a:r>
              <a:rPr lang="en-US" sz="1400" dirty="0">
                <a:solidFill>
                  <a:schemeClr val="tx2"/>
                </a:solidFill>
              </a:rPr>
              <a:t>impact to System Administration </a:t>
            </a:r>
            <a:r>
              <a:rPr lang="en-US" sz="1400" dirty="0" smtClean="0">
                <a:solidFill>
                  <a:schemeClr val="tx2"/>
                </a:solidFill>
              </a:rPr>
              <a:t>Fee (SAF), currently at $0.555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Use lowest cost of borrowing </a:t>
            </a:r>
          </a:p>
          <a:p>
            <a:pPr lvl="2"/>
            <a:r>
              <a:rPr lang="en-US" sz="1400" dirty="0" smtClean="0">
                <a:solidFill>
                  <a:schemeClr val="tx2"/>
                </a:solidFill>
              </a:rPr>
              <a:t>Fund with available CRR auction </a:t>
            </a:r>
            <a:r>
              <a:rPr lang="en-US" sz="1400" dirty="0">
                <a:solidFill>
                  <a:schemeClr val="tx2"/>
                </a:solidFill>
              </a:rPr>
              <a:t>r</a:t>
            </a:r>
            <a:r>
              <a:rPr lang="en-US" sz="1400" dirty="0" smtClean="0">
                <a:solidFill>
                  <a:schemeClr val="tx2"/>
                </a:solidFill>
              </a:rPr>
              <a:t>eceipts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Funding of unbudgeted initiatives</a:t>
            </a:r>
          </a:p>
          <a:p>
            <a:pPr lvl="2"/>
            <a:r>
              <a:rPr lang="en-US" sz="1400" dirty="0" smtClean="0">
                <a:solidFill>
                  <a:schemeClr val="tx2"/>
                </a:solidFill>
              </a:rPr>
              <a:t>Address at time of initiation with Finance &amp; Audit Committee approval</a:t>
            </a:r>
            <a:endParaRPr lang="en-US" sz="14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side pages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98F4DDE848714B98AE6A9BE606BCC8" ma:contentTypeVersion="1" ma:contentTypeDescription="Create a new document." ma:contentTypeScope="" ma:versionID="c2bb663e54d101fde9e66d1f27fd2cdb">
  <xsd:schema xmlns:xsd="http://www.w3.org/2001/XMLSchema" xmlns:xs="http://www.w3.org/2001/XMLSchema" xmlns:p="http://schemas.microsoft.com/office/2006/metadata/properties" xmlns:ns2="c34af464-7aa1-4edd-9be4-83dffc1cb926" xmlns:ns3="http://schemas.microsoft.com/sharepoint/v4" targetNamespace="http://schemas.microsoft.com/office/2006/metadata/properties" ma:root="true" ma:fieldsID="79a3b1315835d12eb0078f3168a0fa65" ns2:_="" ns3:_="">
    <xsd:import namespace="c34af464-7aa1-4edd-9be4-83dffc1cb92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nformation_x0020_Classification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63D459-1C05-483F-85D1-C9E478EC32CC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c34af464-7aa1-4edd-9be4-83dffc1cb926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A17A909-1FAE-4D2A-BBE0-FCFA3CEE1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968CB8-5FF8-44D7-A459-A3FC34AC4F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5980</TotalTime>
  <Words>401</Words>
  <Application>Microsoft Office PowerPoint</Application>
  <PresentationFormat>On-screen Show (4:3)</PresentationFormat>
  <Paragraphs>82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1_Custom Design</vt:lpstr>
      <vt:lpstr>Inside pages</vt:lpstr>
      <vt:lpstr>PowerPoint Presentation</vt:lpstr>
      <vt:lpstr>Met Center Lease Expiring</vt:lpstr>
      <vt:lpstr>Identification of Alternatives</vt:lpstr>
      <vt:lpstr>New Location Selected – Still the Met Center!</vt:lpstr>
      <vt:lpstr>Met Center Creative E</vt:lpstr>
      <vt:lpstr>Timeline</vt:lpstr>
      <vt:lpstr>Costs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Day, Betty</cp:lastModifiedBy>
  <cp:revision>277</cp:revision>
  <cp:lastPrinted>2016-01-21T20:53:15Z</cp:lastPrinted>
  <dcterms:created xsi:type="dcterms:W3CDTF">2016-01-21T15:20:31Z</dcterms:created>
  <dcterms:modified xsi:type="dcterms:W3CDTF">2020-06-15T20:55:46Z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0x0101002598F4DDE848714B98AE6A9BE606BCC8</vt:lpwstr>
  </property>
</Properties>
</file>