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4"/>
    <p:sldMasterId id="2147483648" r:id="rId5"/>
    <p:sldMasterId id="2147483651" r:id="rId6"/>
  </p:sldMasterIdLst>
  <p:notesMasterIdLst>
    <p:notesMasterId r:id="rId44"/>
  </p:notesMasterIdLst>
  <p:handoutMasterIdLst>
    <p:handoutMasterId r:id="rId45"/>
  </p:handoutMasterIdLst>
  <p:sldIdLst>
    <p:sldId id="260" r:id="rId7"/>
    <p:sldId id="258" r:id="rId8"/>
    <p:sldId id="263" r:id="rId9"/>
    <p:sldId id="308" r:id="rId10"/>
    <p:sldId id="310" r:id="rId11"/>
    <p:sldId id="272" r:id="rId12"/>
    <p:sldId id="262" r:id="rId13"/>
    <p:sldId id="264" r:id="rId14"/>
    <p:sldId id="291" r:id="rId15"/>
    <p:sldId id="265" r:id="rId16"/>
    <p:sldId id="271" r:id="rId17"/>
    <p:sldId id="273" r:id="rId18"/>
    <p:sldId id="274" r:id="rId19"/>
    <p:sldId id="266" r:id="rId20"/>
    <p:sldId id="275" r:id="rId21"/>
    <p:sldId id="267" r:id="rId22"/>
    <p:sldId id="278" r:id="rId23"/>
    <p:sldId id="279" r:id="rId24"/>
    <p:sldId id="268" r:id="rId25"/>
    <p:sldId id="280" r:id="rId26"/>
    <p:sldId id="281" r:id="rId27"/>
    <p:sldId id="269" r:id="rId28"/>
    <p:sldId id="282" r:id="rId29"/>
    <p:sldId id="283" r:id="rId30"/>
    <p:sldId id="270" r:id="rId31"/>
    <p:sldId id="284" r:id="rId32"/>
    <p:sldId id="285" r:id="rId33"/>
    <p:sldId id="295" r:id="rId34"/>
    <p:sldId id="286" r:id="rId35"/>
    <p:sldId id="293" r:id="rId36"/>
    <p:sldId id="287" r:id="rId37"/>
    <p:sldId id="288" r:id="rId38"/>
    <p:sldId id="305" r:id="rId39"/>
    <p:sldId id="289" r:id="rId40"/>
    <p:sldId id="311" r:id="rId41"/>
    <p:sldId id="312" r:id="rId42"/>
    <p:sldId id="290" r:id="rId4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iarratano, Alex" initials="GA" lastIdx="1" clrIdx="0">
    <p:extLst>
      <p:ext uri="{19B8F6BF-5375-455C-9EA6-DF929625EA0E}">
        <p15:presenceInfo xmlns:p15="http://schemas.microsoft.com/office/powerpoint/2012/main" userId="S-1-5-21-639947351-343809578-3807592339-40017" providerId="AD"/>
      </p:ext>
    </p:extLst>
  </p:cmAuthor>
  <p:cmAuthor id="2" name="Hinojosa, Jose Luis" initials="HJL" lastIdx="3" clrIdx="1">
    <p:extLst>
      <p:ext uri="{19B8F6BF-5375-455C-9EA6-DF929625EA0E}">
        <p15:presenceInfo xmlns:p15="http://schemas.microsoft.com/office/powerpoint/2012/main" userId="S-1-5-21-639947351-343809578-3807592339-3795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0919" autoAdjust="0"/>
  </p:normalViewPr>
  <p:slideViewPr>
    <p:cSldViewPr showGuides="1">
      <p:cViewPr varScale="1">
        <p:scale>
          <a:sx n="97" d="100"/>
          <a:sy n="97" d="100"/>
        </p:scale>
        <p:origin x="102" y="146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205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viewProps" Target="viewProps.xml"/><Relationship Id="rId8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6/15/2020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1431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701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0591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60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Min,Max</a:t>
            </a:r>
            <a:r>
              <a:rPr lang="en-US" dirty="0" smtClean="0"/>
              <a:t>,</a:t>
            </a:r>
            <a:r>
              <a:rPr lang="en-US" baseline="0" dirty="0" smtClean="0"/>
              <a:t> 10</a:t>
            </a:r>
            <a:r>
              <a:rPr lang="en-US" baseline="30000" dirty="0" smtClean="0"/>
              <a:t>th</a:t>
            </a:r>
            <a:r>
              <a:rPr lang="en-US" baseline="0" dirty="0" smtClean="0"/>
              <a:t>, 90</a:t>
            </a:r>
            <a:r>
              <a:rPr lang="en-US" baseline="30000" dirty="0" smtClean="0"/>
              <a:t>th</a:t>
            </a:r>
            <a:r>
              <a:rPr lang="en-US" baseline="0" dirty="0" smtClean="0"/>
              <a:t> percentile</a:t>
            </a:r>
          </a:p>
          <a:p>
            <a:r>
              <a:rPr lang="en-US" baseline="0" dirty="0" smtClean="0"/>
              <a:t>15 minute intervals</a:t>
            </a:r>
          </a:p>
          <a:p>
            <a:endParaRPr lang="en-US" baseline="0" dirty="0" smtClean="0"/>
          </a:p>
          <a:p>
            <a:r>
              <a:rPr lang="en-US" baseline="0" dirty="0" smtClean="0"/>
              <a:t>Positive Forecast Error:</a:t>
            </a:r>
            <a:endParaRPr lang="en-US" baseline="0" dirty="0" smtClean="0"/>
          </a:p>
          <a:p>
            <a:r>
              <a:rPr lang="en-US" baseline="0" dirty="0" smtClean="0"/>
              <a:t>5/13/2020 10:45 -&gt; 949.221 MW</a:t>
            </a:r>
          </a:p>
          <a:p>
            <a:r>
              <a:rPr lang="en-US" baseline="0" dirty="0" smtClean="0"/>
              <a:t>5/13/2020 10:30 </a:t>
            </a:r>
            <a:r>
              <a:rPr lang="en-US" baseline="0" smtClean="0"/>
              <a:t>-&gt; 918.08 MW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Negative Forecast Error:</a:t>
            </a:r>
          </a:p>
          <a:p>
            <a:r>
              <a:rPr lang="en-US" baseline="0" dirty="0" smtClean="0"/>
              <a:t>5/13/2020 11:30 -&gt; -1478.95 MW</a:t>
            </a:r>
          </a:p>
          <a:p>
            <a:r>
              <a:rPr lang="en-US" baseline="0" dirty="0" smtClean="0"/>
              <a:t>5/13/2020 11:45 -&gt; -585.3 MW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3132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2976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3612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3/12/18</a:t>
            </a:r>
            <a:r>
              <a:rPr lang="en-US" baseline="0" dirty="0" smtClean="0"/>
              <a:t> – Integral ACE Time Constant Changed from 60 min to 45 min</a:t>
            </a:r>
          </a:p>
          <a:p>
            <a:r>
              <a:rPr lang="en-US" baseline="0" dirty="0" smtClean="0"/>
              <a:t>5/17/18 - K4 Changed from 0.3 to 0.2 and K5 Changed from 0.4 to 0.5</a:t>
            </a:r>
          </a:p>
          <a:p>
            <a:r>
              <a:rPr lang="en-US" baseline="0" dirty="0" smtClean="0"/>
              <a:t>12/4/18 - K6 Changed from 0 to 0.5</a:t>
            </a:r>
          </a:p>
          <a:p>
            <a:r>
              <a:rPr lang="en-US" baseline="0" dirty="0" smtClean="0"/>
              <a:t>2/12/19 - K6 Changed from 0.5 to 1</a:t>
            </a:r>
          </a:p>
          <a:p>
            <a:r>
              <a:rPr lang="en-US" baseline="0" dirty="0" smtClean="0"/>
              <a:t>4/01/19 - K5 changed from 0.5 to 0.4 and Max. Integral ACE Feedback changed from 250 to 150</a:t>
            </a:r>
          </a:p>
          <a:p>
            <a:r>
              <a:rPr lang="en-US" baseline="0" dirty="0" smtClean="0"/>
              <a:t>4/24/19 - Max. Integral ACE Feedback changed from 150 to 160. PWRR Threshold changed from 20 to 25.</a:t>
            </a:r>
          </a:p>
          <a:p>
            <a:r>
              <a:rPr lang="en-US" baseline="0" dirty="0" smtClean="0"/>
              <a:t>5/22/19 – K5 changed from 0.4 to 0.5 Max. Integral ACE Feedback changed from 160 to 200. PWRR Threshold changed from 25 to 30.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5379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3086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1007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4986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9220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3050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228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0580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298575"/>
          </a:xfrm>
          <a:prstGeom prst="rect">
            <a:avLst/>
          </a:prstGeom>
        </p:spPr>
        <p:txBody>
          <a:bodyPr/>
          <a:lstStyle>
            <a:lvl1pPr algn="l">
              <a:defRPr sz="3200" b="1" cap="small"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81400"/>
            <a:ext cx="7772400" cy="2057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Footer text goes here.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57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8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534400" cy="512064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r>
              <a:rPr lang="en-US" dirty="0" smtClean="0"/>
              <a:t>Footer text goes here.</a:t>
            </a: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084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828800" y="685800"/>
            <a:ext cx="6324600" cy="5486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694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231350" y="0"/>
            <a:ext cx="5912650" cy="6858000"/>
          </a:xfrm>
          <a:prstGeom prst="rect">
            <a:avLst/>
          </a:prstGeom>
          <a:solidFill>
            <a:srgbClr val="D7DC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64" y="2876277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89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Footer text goes here.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561138"/>
            <a:ext cx="457200" cy="2127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0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5" y="6553200"/>
            <a:ext cx="70732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b="1" baseline="0" dirty="0" smtClean="0">
                <a:solidFill>
                  <a:schemeClr val="tx2"/>
                </a:solidFill>
              </a:rPr>
              <a:t>PUBLIC</a:t>
            </a:r>
            <a:endParaRPr lang="en-US" sz="1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97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H="1">
            <a:off x="914400" y="1"/>
            <a:ext cx="1" cy="495299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6" y="5257800"/>
            <a:ext cx="1181868" cy="4572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 flipH="1">
            <a:off x="914400" y="6019800"/>
            <a:ext cx="1" cy="82296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530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e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12906" y="2413338"/>
            <a:ext cx="564603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Regulation Bias Analysis Post SCR-773</a:t>
            </a:r>
          </a:p>
          <a:p>
            <a:r>
              <a:rPr lang="en-US" dirty="0" smtClean="0"/>
              <a:t>May 2020</a:t>
            </a:r>
          </a:p>
          <a:p>
            <a:endParaRPr lang="en-US" dirty="0"/>
          </a:p>
          <a:p>
            <a:r>
              <a:rPr lang="en-US" dirty="0" smtClean="0"/>
              <a:t>ERCOT</a:t>
            </a:r>
            <a:endParaRPr lang="en-US" dirty="0"/>
          </a:p>
          <a:p>
            <a:r>
              <a:rPr lang="en-US" dirty="0" smtClean="0"/>
              <a:t>Operations Planning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PDCWG | </a:t>
            </a:r>
            <a:r>
              <a:rPr lang="en-US" smtClean="0"/>
              <a:t>June 16th</a:t>
            </a:r>
            <a:r>
              <a:rPr lang="en-US" dirty="0" smtClean="0"/>
              <a:t>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60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b="1" u="sng" dirty="0"/>
              <a:t>Metric 1</a:t>
            </a:r>
            <a:r>
              <a:rPr lang="en-US" b="1" dirty="0"/>
              <a:t>: Regulation Deployed Comparisons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/>
              <a:t>Trend and monitor the regulation deployed by hour.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03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Regulation Deployed Comparison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8320" y="1676400"/>
            <a:ext cx="5083560" cy="375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67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Regulation Deployed Comparison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716" y="990600"/>
            <a:ext cx="8430768" cy="5177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36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Regulation Deployed Comparison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716" y="990600"/>
            <a:ext cx="8430768" cy="5177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66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u="sng" dirty="0"/>
              <a:t>Metric 2</a:t>
            </a:r>
            <a:r>
              <a:rPr lang="en-US" dirty="0"/>
              <a:t>: Total Regulation Deployed Comparisons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Set target of </a:t>
            </a:r>
            <a:r>
              <a:rPr lang="en-US" u="sng" dirty="0"/>
              <a:t>50MW</a:t>
            </a:r>
            <a:r>
              <a:rPr lang="en-US" dirty="0"/>
              <a:t> for total regulation deployed by hour for peak </a:t>
            </a:r>
            <a:r>
              <a:rPr lang="en-US" dirty="0" smtClean="0"/>
              <a:t>hours.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930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Regulation Deployed Comparison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716" y="1044450"/>
            <a:ext cx="8430768" cy="5173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91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u="sng" dirty="0"/>
              <a:t>Metric 3</a:t>
            </a:r>
            <a:r>
              <a:rPr lang="en-US" sz="3200" dirty="0"/>
              <a:t>: 15-min Intervals Where Both REGUP/REGDN Were Deployed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Set target of 85% for the number of intervals where regulation deployment was both up and </a:t>
            </a:r>
            <a:r>
              <a:rPr lang="en-US" dirty="0" smtClean="0"/>
              <a:t>down.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94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“Zero” Crossing Regulation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3748" y="914400"/>
            <a:ext cx="5632704" cy="5165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95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“Zero” Crossing </a:t>
            </a:r>
            <a:r>
              <a:rPr lang="en-US" dirty="0" smtClean="0"/>
              <a:t>Regulation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399" y="2590800"/>
            <a:ext cx="6269401" cy="174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789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Metric 4: Regulation Exhaustion Rate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Track the regulation exhaustion rate for all hours (not to exceed </a:t>
            </a:r>
            <a:r>
              <a:rPr lang="en-US" dirty="0" smtClean="0"/>
              <a:t>5%.)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900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Discussion Points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Current GTBD </a:t>
            </a:r>
            <a:r>
              <a:rPr lang="en-US" sz="2000" dirty="0" smtClean="0"/>
              <a:t>Parameters &amp; References</a:t>
            </a:r>
            <a:endParaRPr lang="en-US" sz="2000" dirty="0"/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Metric to measure Regulation bias and performance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Regulation Deployed comparison </a:t>
            </a:r>
            <a:r>
              <a:rPr lang="en-US" sz="2000" dirty="0" smtClean="0"/>
              <a:t>for last three months.</a:t>
            </a:r>
            <a:endParaRPr lang="en-US" sz="2000" dirty="0"/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Total Regulation (net) Deployed Comparison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Regulation Deployed 15-minute interval comparison by each hour for </a:t>
            </a:r>
            <a:r>
              <a:rPr lang="en-US" sz="2000" dirty="0" smtClean="0"/>
              <a:t>2017, 2018, </a:t>
            </a:r>
            <a:r>
              <a:rPr lang="en-US" sz="2000" dirty="0"/>
              <a:t>and </a:t>
            </a:r>
            <a:r>
              <a:rPr lang="en-US" sz="2000" dirty="0" smtClean="0"/>
              <a:t>2019 </a:t>
            </a:r>
            <a:r>
              <a:rPr lang="en-US" sz="2000" dirty="0"/>
              <a:t>months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Regulation Exhaustion Rate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Regulation bias for consecutive 5-min SCED intervals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Time Error &amp; Contributing Factors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53049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716" y="990600"/>
            <a:ext cx="8430768" cy="50524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Regulation Exhaustion Rate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9580" y="1524000"/>
            <a:ext cx="2741040" cy="85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19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Regulation Exhaustion Rate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716" y="990600"/>
            <a:ext cx="8430768" cy="50560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1200" y="2286000"/>
            <a:ext cx="2741040" cy="8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79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u="sng" dirty="0"/>
              <a:t>Metric 5</a:t>
            </a:r>
            <a:r>
              <a:rPr lang="en-US" dirty="0"/>
              <a:t>: Stats on REGUP Bias for Consecutive 5-min Intervals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Using a 50MW filter, target 15 occurrences or less per month for regulation bias of six or more consecutive 5-minute intervals for peak </a:t>
            </a:r>
            <a:r>
              <a:rPr lang="en-US" dirty="0" smtClean="0"/>
              <a:t>hours.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639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715" y="1066800"/>
            <a:ext cx="8430768" cy="47996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Regulation Bias for Consecutive SCED Intervals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1160" y="1295400"/>
            <a:ext cx="2449440" cy="87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35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118" y="1143000"/>
            <a:ext cx="8430768" cy="47964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Regulation Bias for Consecutive SCED Intervals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5845" y="1676400"/>
            <a:ext cx="2449440" cy="825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29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Time Error and Contributing Factors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Accumulated Time Error, </a:t>
            </a:r>
            <a:r>
              <a:rPr lang="en-US" dirty="0" smtClean="0"/>
              <a:t>Load and Wind </a:t>
            </a:r>
            <a:r>
              <a:rPr lang="en-US" dirty="0"/>
              <a:t>Ramp, PWRR </a:t>
            </a:r>
            <a:r>
              <a:rPr lang="en-US" dirty="0" smtClean="0"/>
              <a:t>Error, Start-Up/Shut-Down </a:t>
            </a:r>
            <a:r>
              <a:rPr lang="en-US" dirty="0"/>
              <a:t>Hours, STLF </a:t>
            </a:r>
            <a:r>
              <a:rPr lang="en-US" dirty="0" smtClean="0"/>
              <a:t>Error, and Expected </a:t>
            </a:r>
            <a:r>
              <a:rPr lang="en-US" dirty="0"/>
              <a:t>Generation </a:t>
            </a:r>
            <a:r>
              <a:rPr lang="en-US" dirty="0" smtClean="0"/>
              <a:t>Deviation.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406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Error Accumulation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716" y="914400"/>
            <a:ext cx="8430768" cy="516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132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 Profile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716" y="990600"/>
            <a:ext cx="8430768" cy="500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12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57" y="975005"/>
            <a:ext cx="8430768" cy="50061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 Load Profile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28</a:t>
            </a:fld>
            <a:endParaRPr lang="en-US"/>
          </a:p>
        </p:txBody>
      </p:sp>
      <p:grpSp>
        <p:nvGrpSpPr>
          <p:cNvPr id="48" name="Group 47"/>
          <p:cNvGrpSpPr/>
          <p:nvPr/>
        </p:nvGrpSpPr>
        <p:grpSpPr>
          <a:xfrm>
            <a:off x="1714500" y="5638800"/>
            <a:ext cx="2895600" cy="304800"/>
            <a:chOff x="1837565" y="5562600"/>
            <a:chExt cx="2734435" cy="304800"/>
          </a:xfrm>
        </p:grpSpPr>
        <p:cxnSp>
          <p:nvCxnSpPr>
            <p:cNvPr id="22" name="Elbow Connector 21"/>
            <p:cNvCxnSpPr/>
            <p:nvPr/>
          </p:nvCxnSpPr>
          <p:spPr>
            <a:xfrm>
              <a:off x="3496434" y="5562600"/>
              <a:ext cx="931933" cy="304800"/>
            </a:xfrm>
            <a:prstGeom prst="bentConnector3">
              <a:avLst>
                <a:gd name="adj1" fmla="val 113386"/>
              </a:avLst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Elbow Connector 27"/>
            <p:cNvCxnSpPr/>
            <p:nvPr/>
          </p:nvCxnSpPr>
          <p:spPr>
            <a:xfrm rot="10800000" flipV="1">
              <a:off x="1837566" y="5574064"/>
              <a:ext cx="1058035" cy="293336"/>
            </a:xfrm>
            <a:prstGeom prst="bentConnector3">
              <a:avLst>
                <a:gd name="adj1" fmla="val 98184"/>
              </a:avLst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1837565" y="5867400"/>
              <a:ext cx="273443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4675564" y="5634080"/>
            <a:ext cx="2885278" cy="316938"/>
            <a:chOff x="4662866" y="5557880"/>
            <a:chExt cx="2681669" cy="316938"/>
          </a:xfrm>
        </p:grpSpPr>
        <p:cxnSp>
          <p:nvCxnSpPr>
            <p:cNvPr id="16" name="Elbow Connector 15"/>
            <p:cNvCxnSpPr/>
            <p:nvPr/>
          </p:nvCxnSpPr>
          <p:spPr>
            <a:xfrm>
              <a:off x="6477000" y="5557881"/>
              <a:ext cx="867535" cy="309519"/>
            </a:xfrm>
            <a:prstGeom prst="bentConnector3">
              <a:avLst>
                <a:gd name="adj1" fmla="val 99436"/>
              </a:avLst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Elbow Connector 25"/>
            <p:cNvCxnSpPr/>
            <p:nvPr/>
          </p:nvCxnSpPr>
          <p:spPr>
            <a:xfrm rot="10800000" flipV="1">
              <a:off x="4662867" y="5557880"/>
              <a:ext cx="832974" cy="309520"/>
            </a:xfrm>
            <a:prstGeom prst="bentConnector3">
              <a:avLst>
                <a:gd name="adj1" fmla="val 103430"/>
              </a:avLst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4662866" y="5867400"/>
              <a:ext cx="2681669" cy="7418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376923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Load Ramp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716" y="990600"/>
            <a:ext cx="8430768" cy="5006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92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GTBD Parameters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286" y="852809"/>
            <a:ext cx="6971428" cy="51523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b="13953"/>
          <a:stretch/>
        </p:blipFill>
        <p:spPr>
          <a:xfrm>
            <a:off x="2667000" y="6196466"/>
            <a:ext cx="3886200" cy="238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701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 Profile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716" y="990600"/>
            <a:ext cx="8430768" cy="5143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9806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Start-Up &amp; Shut-Down Hours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716" y="1133682"/>
            <a:ext cx="8430768" cy="500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83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Short-Term Load Forecast Error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716" y="990600"/>
            <a:ext cx="8430768" cy="5081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88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STLF Error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143000"/>
            <a:ext cx="8430768" cy="4678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4962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495" y="990600"/>
            <a:ext cx="8430768" cy="49990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Expected </a:t>
            </a:r>
            <a:r>
              <a:rPr lang="en-US" dirty="0"/>
              <a:t>G</a:t>
            </a:r>
            <a:r>
              <a:rPr lang="en-US" dirty="0" smtClean="0"/>
              <a:t>eneration Deviation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8600" y="1371600"/>
            <a:ext cx="3790800" cy="66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866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Generation Deviation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123" y="1371600"/>
            <a:ext cx="8333954" cy="4188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3080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Expected Generation Deviation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772" y="1447800"/>
            <a:ext cx="8340051" cy="3981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2958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24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Projected Wind Ramp Rate MAE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" y="914400"/>
            <a:ext cx="7863840" cy="5124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65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Projected Wind Ramp Rate Error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" y="838200"/>
            <a:ext cx="7863840" cy="5344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87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1440" y="2584012"/>
            <a:ext cx="4821120" cy="1689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49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Metrics </a:t>
            </a:r>
            <a:r>
              <a:rPr lang="en-US" b="1" dirty="0"/>
              <a:t>to Measure </a:t>
            </a:r>
            <a:r>
              <a:rPr lang="en-US" b="1" dirty="0" smtClean="0"/>
              <a:t>SCR-773 Performance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Trend and monitor the regulation deployed by </a:t>
            </a:r>
            <a:r>
              <a:rPr lang="en-US" sz="2000" dirty="0" smtClean="0"/>
              <a:t>hour.</a:t>
            </a:r>
            <a:endParaRPr lang="en-US" sz="2000" dirty="0"/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Set target of 50 MW for total regulation deployed by hour for peak </a:t>
            </a:r>
            <a:r>
              <a:rPr lang="en-US" sz="2000" dirty="0" smtClean="0"/>
              <a:t>hours.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Set </a:t>
            </a:r>
            <a:r>
              <a:rPr lang="en-US" sz="2000" dirty="0"/>
              <a:t>target of 85% for the number of  intervals where regulation deployment  was both up and down </a:t>
            </a:r>
            <a:r>
              <a:rPr lang="en-US" sz="2000" dirty="0" smtClean="0"/>
              <a:t>for </a:t>
            </a:r>
            <a:r>
              <a:rPr lang="en-US" sz="2000" dirty="0"/>
              <a:t>peak </a:t>
            </a:r>
            <a:r>
              <a:rPr lang="en-US" sz="2000" dirty="0" smtClean="0"/>
              <a:t>hours.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Track </a:t>
            </a:r>
            <a:r>
              <a:rPr lang="en-US" sz="2000" dirty="0"/>
              <a:t>the Regulation exhaustion rate for all hours (not to exceed </a:t>
            </a:r>
            <a:r>
              <a:rPr lang="en-US" sz="2000" dirty="0" smtClean="0"/>
              <a:t>5%).</a:t>
            </a:r>
            <a:endParaRPr lang="en-US" sz="2000" dirty="0"/>
          </a:p>
          <a:p>
            <a:pPr marL="514350" indent="-514350">
              <a:buFont typeface="+mj-lt"/>
              <a:buAutoNum type="arabicPeriod"/>
            </a:pPr>
            <a:r>
              <a:rPr lang="en-US" sz="2000" dirty="0"/>
              <a:t>Using a 50MW filter, target 15 occurrences or less per month for regulation bias of six or more consecutive 5 minute intervals for peak </a:t>
            </a:r>
            <a:r>
              <a:rPr lang="en-US" sz="2000" dirty="0" smtClean="0"/>
              <a:t>hours.</a:t>
            </a:r>
            <a:endParaRPr lang="en-US" sz="2000" dirty="0"/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3613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b="1" dirty="0"/>
              <a:t>Total Regulation Deployed Comparison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/>
              <a:t>Total regulation deployed for the last three months.</a:t>
            </a:r>
          </a:p>
        </p:txBody>
      </p:sp>
    </p:spTree>
    <p:extLst>
      <p:ext uri="{BB962C8B-B14F-4D97-AF65-F5344CB8AC3E}">
        <p14:creationId xmlns:p14="http://schemas.microsoft.com/office/powerpoint/2010/main" val="81716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Total Regulation Deployed Comparison - Monthly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914400"/>
            <a:ext cx="8430768" cy="5177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76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Design">
  <a:themeElements>
    <a:clrScheme name="ERCOT Identity">
      <a:dk1>
        <a:sysClr val="windowText" lastClr="000000"/>
      </a:dk1>
      <a:lt1>
        <a:srgbClr val="FFFFFF"/>
      </a:lt1>
      <a:dk2>
        <a:srgbClr val="5B6770"/>
      </a:dk2>
      <a:lt2>
        <a:srgbClr val="FFFFFF"/>
      </a:lt2>
      <a:accent1>
        <a:srgbClr val="00ACC8"/>
      </a:accent1>
      <a:accent2>
        <a:srgbClr val="5B6770"/>
      </a:accent2>
      <a:accent3>
        <a:srgbClr val="00CE7D"/>
      </a:accent3>
      <a:accent4>
        <a:srgbClr val="003764"/>
      </a:accent4>
      <a:accent5>
        <a:srgbClr val="6650B1"/>
      </a:accent5>
      <a:accent6>
        <a:srgbClr val="910258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DB63875B034C8B32518C6496ADD1" ma:contentTypeVersion="0" ma:contentTypeDescription="Create a new document." ma:contentTypeScope="" ma:versionID="2e49056469cb591c67c33c10da96a071">
  <xsd:schema xmlns:xsd="http://www.w3.org/2001/XMLSchema" xmlns:xs="http://www.w3.org/2001/XMLSchema" xmlns:p="http://schemas.microsoft.com/office/2006/metadata/properties" xmlns:ns2="c34af464-7aa1-4edd-9be4-83dffc1cb926" targetNamespace="http://schemas.microsoft.com/office/2006/metadata/properties" ma:root="true" ma:fieldsID="3a653c66fd0ce9b40621f227f901e684" ns2:_="">
    <xsd:import namespace="c34af464-7aa1-4edd-9be4-83dffc1cb926"/>
    <xsd:element name="properties">
      <xsd:complexType>
        <xsd:sequence>
          <xsd:element name="documentManagement">
            <xsd:complexType>
              <xsd:all>
                <xsd:element ref="ns2:Information_x0020_Classification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4af464-7aa1-4edd-9be4-83dffc1cb926" elementFormDefault="qualified">
    <xsd:import namespace="http://schemas.microsoft.com/office/2006/documentManagement/types"/>
    <xsd:import namespace="http://schemas.microsoft.com/office/infopath/2007/PartnerControls"/>
    <xsd:element name="Information_x0020_Classification" ma:index="8" ma:displayName="Information Classification" ma:default="ERCOT Limited" ma:description="ERCOT Information Classification" ma:format="Dropdown" ma:internalName="Information_x0020_Classification">
      <xsd:simpleType>
        <xsd:restriction base="dms:Choice">
          <xsd:enumeration value="Public"/>
          <xsd:enumeration value="ERCOT Limited"/>
          <xsd:enumeration value="ERCOT Confidential"/>
          <xsd:enumeration value="ERCOT Restrict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nformation_x0020_Classification xmlns="c34af464-7aa1-4edd-9be4-83dffc1cb926">ERCOT Limited</Information_x0020_Classification>
  </documentManagement>
</p:properties>
</file>

<file path=customXml/itemProps1.xml><?xml version="1.0" encoding="utf-8"?>
<ds:datastoreItem xmlns:ds="http://schemas.openxmlformats.org/officeDocument/2006/customXml" ds:itemID="{686AC9E6-93EC-408A-81EA-765D121FF0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4af464-7aa1-4edd-9be4-83dffc1cb9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0884B7F-5407-4A7E-885F-D19D0E5ED72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248F63C-08AC-4CDD-B36F-0851B11853CB}">
  <ds:schemaRefs>
    <ds:schemaRef ds:uri="http://purl.org/dc/terms/"/>
    <ds:schemaRef ds:uri="http://schemas.openxmlformats.org/package/2006/metadata/core-properties"/>
    <ds:schemaRef ds:uri="http://purl.org/dc/dcmitype/"/>
    <ds:schemaRef ds:uri="c34af464-7aa1-4edd-9be4-83dffc1cb926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55452</TotalTime>
  <Words>620</Words>
  <Application>Microsoft Office PowerPoint</Application>
  <PresentationFormat>On-screen Show (4:3)</PresentationFormat>
  <Paragraphs>122</Paragraphs>
  <Slides>37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Calibri</vt:lpstr>
      <vt:lpstr>1_Custom Design</vt:lpstr>
      <vt:lpstr>Office Theme</vt:lpstr>
      <vt:lpstr>Custom Design</vt:lpstr>
      <vt:lpstr>PowerPoint Presentation</vt:lpstr>
      <vt:lpstr>PowerPoint Presentation</vt:lpstr>
      <vt:lpstr>Current GTBD Parameters</vt:lpstr>
      <vt:lpstr>Projected Wind Ramp Rate MAE</vt:lpstr>
      <vt:lpstr>Projected Wind Ramp Rate Error</vt:lpstr>
      <vt:lpstr>References</vt:lpstr>
      <vt:lpstr>PowerPoint Presentation</vt:lpstr>
      <vt:lpstr>Total Regulation Deployed Comparison</vt:lpstr>
      <vt:lpstr>Total Regulation Deployed Comparison - Monthly</vt:lpstr>
      <vt:lpstr>Metric 1: Regulation Deployed Comparisons</vt:lpstr>
      <vt:lpstr>Regulation Deployed Comparison</vt:lpstr>
      <vt:lpstr>Regulation Deployed Comparison</vt:lpstr>
      <vt:lpstr>Regulation Deployed Comparison</vt:lpstr>
      <vt:lpstr>Metric 2: Total Regulation Deployed Comparisons</vt:lpstr>
      <vt:lpstr>Total Regulation Deployed Comparison</vt:lpstr>
      <vt:lpstr>Metric 3: 15-min Intervals Where Both REGUP/REGDN Were Deployed</vt:lpstr>
      <vt:lpstr>“Zero” Crossing Regulation</vt:lpstr>
      <vt:lpstr>“Zero” Crossing Regulation</vt:lpstr>
      <vt:lpstr>Metric 4: Regulation Exhaustion Rate</vt:lpstr>
      <vt:lpstr>Regulation Exhaustion Rate</vt:lpstr>
      <vt:lpstr>Regulation Exhaustion Rate</vt:lpstr>
      <vt:lpstr>Metric 5: Stats on REGUP Bias for Consecutive 5-min Intervals</vt:lpstr>
      <vt:lpstr>Regulation Bias for Consecutive SCED Intervals</vt:lpstr>
      <vt:lpstr>Regulation Bias for Consecutive SCED Intervals</vt:lpstr>
      <vt:lpstr>Time Error and Contributing Factors</vt:lpstr>
      <vt:lpstr>Time Error Accumulation</vt:lpstr>
      <vt:lpstr>Load Profile</vt:lpstr>
      <vt:lpstr>Net Load Profile</vt:lpstr>
      <vt:lpstr>Load Ramp</vt:lpstr>
      <vt:lpstr>Wind Profile</vt:lpstr>
      <vt:lpstr>Start-Up &amp; Shut-Down Hours</vt:lpstr>
      <vt:lpstr>Short-Term Load Forecast Error</vt:lpstr>
      <vt:lpstr>STLF Error Chart</vt:lpstr>
      <vt:lpstr>Expected Generation Deviation</vt:lpstr>
      <vt:lpstr>Expected Generation Deviation</vt:lpstr>
      <vt:lpstr>Expected Generation Deviation</vt:lpstr>
      <vt:lpstr>Questions?</vt:lpstr>
    </vt:vector>
  </TitlesOfParts>
  <Company>The Electric Reliability Council of Texas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Gonzalez, Emmanuel</cp:lastModifiedBy>
  <cp:revision>557</cp:revision>
  <cp:lastPrinted>2016-01-21T20:53:15Z</cp:lastPrinted>
  <dcterms:created xsi:type="dcterms:W3CDTF">2016-01-21T15:20:31Z</dcterms:created>
  <dcterms:modified xsi:type="dcterms:W3CDTF">2020-06-15T22:56:23Z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0x0101002E2BDB63875B034C8B32518C6496ADD1</vt:lpwstr>
  </property>
</Properties>
</file>