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7"/>
  </p:notesMasterIdLst>
  <p:handoutMasterIdLst>
    <p:handoutMasterId r:id="rId38"/>
  </p:handoutMasterIdLst>
  <p:sldIdLst>
    <p:sldId id="260" r:id="rId7"/>
    <p:sldId id="330" r:id="rId8"/>
    <p:sldId id="338" r:id="rId9"/>
    <p:sldId id="337" r:id="rId10"/>
    <p:sldId id="305" r:id="rId11"/>
    <p:sldId id="314" r:id="rId12"/>
    <p:sldId id="295" r:id="rId13"/>
    <p:sldId id="339" r:id="rId14"/>
    <p:sldId id="298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261" r:id="rId23"/>
    <p:sldId id="347" r:id="rId24"/>
    <p:sldId id="348" r:id="rId25"/>
    <p:sldId id="349" r:id="rId26"/>
    <p:sldId id="350" r:id="rId27"/>
    <p:sldId id="351" r:id="rId28"/>
    <p:sldId id="352" r:id="rId29"/>
    <p:sldId id="328" r:id="rId30"/>
    <p:sldId id="329" r:id="rId31"/>
    <p:sldId id="327" r:id="rId32"/>
    <p:sldId id="324" r:id="rId33"/>
    <p:sldId id="325" r:id="rId34"/>
    <p:sldId id="326" r:id="rId35"/>
    <p:sldId id="322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ane, Mark" initials="RM" lastIdx="11" clrIdx="0">
    <p:extLst>
      <p:ext uri="{19B8F6BF-5375-455C-9EA6-DF929625EA0E}">
        <p15:presenceInfo xmlns:p15="http://schemas.microsoft.com/office/powerpoint/2012/main" userId="S-1-5-21-639947351-343809578-3807592339-28078" providerId="AD"/>
      </p:ext>
    </p:extLst>
  </p:cmAuthor>
  <p:cmAuthor id="2" name="Papudesi, Spoorthy" initials="PS" lastIdx="2" clrIdx="1">
    <p:extLst>
      <p:ext uri="{19B8F6BF-5375-455C-9EA6-DF929625EA0E}">
        <p15:presenceInfo xmlns:p15="http://schemas.microsoft.com/office/powerpoint/2012/main" userId="S-1-5-21-639947351-343809578-3807592339-422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  <a:srgbClr val="00A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4660" autoAdjust="0"/>
  </p:normalViewPr>
  <p:slideViewPr>
    <p:cSldViewPr showGuides="1">
      <p:cViewPr varScale="1">
        <p:scale>
          <a:sx n="132" d="100"/>
          <a:sy n="132" d="100"/>
        </p:scale>
        <p:origin x="78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"/>
    </p:cViewPr>
  </p:sorterViewPr>
  <p:notesViewPr>
    <p:cSldViewPr showGuides="1">
      <p:cViewPr varScale="1">
        <p:scale>
          <a:sx n="75" d="100"/>
          <a:sy n="75" d="100"/>
        </p:scale>
        <p:origin x="20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98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75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38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6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6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74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33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29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5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5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5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66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35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03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7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0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8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8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4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2438400"/>
            <a:ext cx="5646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Credit Exposure Update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Spoorthy Papudesi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3276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Credit Work Group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ERCOT Public</a:t>
            </a:r>
          </a:p>
          <a:p>
            <a:r>
              <a:rPr lang="en-US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Jun 17, 2020</a:t>
            </a:r>
            <a:endParaRPr lang="en-US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settlements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" y="914400"/>
            <a:ext cx="8534400" cy="5181600"/>
          </a:xfrm>
        </p:spPr>
        <p:txBody>
          <a:bodyPr/>
          <a:lstStyle/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TPEA covers </a:t>
            </a:r>
            <a:r>
              <a:rPr lang="en-US" sz="1800" dirty="0">
                <a:solidFill>
                  <a:srgbClr val="5B6770"/>
                </a:solidFill>
                <a:latin typeface="+mj-lt"/>
              </a:rPr>
              <a:t>S</a:t>
            </a: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ettlement/Invoice exposure and estimated Real-Time and Day- Ahead completed but not settled activity (RTLCNS and UDAA)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The analysis was performed for the period, Mar 2019- Apr 2020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Only Settlement invoices due to ERCOT are considered in the calculation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M1 values as of April 2020 were used for the entire period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marL="457200" lvl="1" indent="0" algn="just">
              <a:spcAft>
                <a:spcPts val="600"/>
              </a:spcAft>
              <a:buNone/>
            </a:pPr>
            <a:r>
              <a:rPr lang="en-US" sz="1800" b="1" u="sng" dirty="0" smtClean="0">
                <a:solidFill>
                  <a:srgbClr val="5B6770"/>
                </a:solidFill>
                <a:latin typeface="+mj-lt"/>
              </a:rPr>
              <a:t>Example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For business date 2/1/2020, if a Counter-Party has M1 value of 20, then all the charge invoices till 2/21/2020 including RTLCNS and UDAA as of 2/1/2020 is summed up to arrive at “Invoice Exposure”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5B6770"/>
              </a:solidFill>
              <a:latin typeface="+mj-lt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5B6770"/>
              </a:solidFill>
              <a:latin typeface="+mj-lt"/>
            </a:endParaRPr>
          </a:p>
          <a:p>
            <a:pPr marL="457200" lvl="1" indent="0" algn="just">
              <a:spcAft>
                <a:spcPts val="600"/>
              </a:spcAft>
              <a:buNone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5B6770"/>
              </a:solidFill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settlements </a:t>
            </a:r>
            <a:r>
              <a:rPr lang="en-US" sz="1800" dirty="0" smtClean="0">
                <a:cs typeface="Times New Roman" panose="02020603050405020304" pitchFamily="18" charset="0"/>
              </a:rPr>
              <a:t>Mar 2019-Apr </a:t>
            </a:r>
            <a:r>
              <a:rPr lang="en-US" sz="1800" dirty="0">
                <a:cs typeface="Times New Roman" panose="02020603050405020304" pitchFamily="18" charset="0"/>
              </a:rPr>
              <a:t>2020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396943"/>
            <a:ext cx="4057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generally exceeds actual/invoice exposure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66800"/>
            <a:ext cx="6779340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3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settlements Mar 2019-Apr 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029200"/>
            <a:ext cx="7008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Actual/invoice exposure slightly higher than TPEA except during summer peak and fall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66800"/>
            <a:ext cx="7187807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settlements Mar 2019-Apr 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396943"/>
            <a:ext cx="7170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closely approximates actual/invoice exposure except during summer peak and fall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3000"/>
            <a:ext cx="6986622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settlements Mar 2019-Apr 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835" y="5213265"/>
            <a:ext cx="4057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generally exceeds actual/invoice exposure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85" y="1350396"/>
            <a:ext cx="679762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 coverage of </a:t>
            </a:r>
            <a:r>
              <a:rPr lang="en-US" sz="1600" dirty="0" smtClean="0">
                <a:cs typeface="Times New Roman" panose="02020603050405020304" pitchFamily="18" charset="0"/>
              </a:rPr>
              <a:t>settlements </a:t>
            </a:r>
            <a:r>
              <a:rPr lang="en-US" sz="1600" dirty="0">
                <a:cs typeface="Times New Roman" panose="02020603050405020304" pitchFamily="18" charset="0"/>
              </a:rPr>
              <a:t>Mar 2019-Apr 2020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3221" y="4886446"/>
            <a:ext cx="3858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TPES mostly exceeds actual/invoice exposure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010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 coverage of </a:t>
            </a:r>
            <a:r>
              <a:rPr lang="en-US" sz="1600" dirty="0" smtClean="0">
                <a:cs typeface="Times New Roman" panose="02020603050405020304" pitchFamily="18" charset="0"/>
              </a:rPr>
              <a:t>settlements </a:t>
            </a:r>
            <a:r>
              <a:rPr lang="en-US" sz="1600" dirty="0">
                <a:cs typeface="Times New Roman" panose="02020603050405020304" pitchFamily="18" charset="0"/>
              </a:rPr>
              <a:t>Mar 2019-Apr 2020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4" y="990600"/>
            <a:ext cx="8059611" cy="3932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410200"/>
            <a:ext cx="7080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closely approximates actual/invoice exposure during winter and shoulder months</a:t>
            </a:r>
            <a:endParaRPr lang="en-US" sz="1400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AEC7"/>
                </a:solidFill>
              </a:rPr>
              <a:t>Appendix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/>
              <a:t>Net Invoice Exposure (Aug. 2019)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90600"/>
            <a:ext cx="7199696" cy="35053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876800"/>
            <a:ext cx="76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Net Invoice Exposure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is credits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for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Traders</a:t>
            </a: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52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19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/>
              <a:t>Net Invoice Exposure (Aug. 2019)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914400"/>
            <a:ext cx="6157494" cy="38164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876800"/>
            <a:ext cx="76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Net Invoice Exposure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is credits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for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CRR only</a:t>
            </a: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Monthly Highlights </a:t>
            </a:r>
            <a:r>
              <a:rPr lang="en-US" sz="1800" dirty="0">
                <a:cs typeface="Times New Roman" panose="02020603050405020304" pitchFamily="18" charset="0"/>
              </a:rPr>
              <a:t>Apr</a:t>
            </a:r>
            <a:r>
              <a:rPr lang="en-US" sz="1800" dirty="0" smtClean="0">
                <a:cs typeface="Times New Roman" panose="02020603050405020304" pitchFamily="18" charset="0"/>
              </a:rPr>
              <a:t> 2020- </a:t>
            </a:r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May 2020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Market-wide average TPE decreased from 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$ 478.2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million to $ 442.4 million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TPE decreased mainly due to the March high prices rolling out of the TPE in May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Discretionary Collateral is defined as Secured Collateral in excess of TPE,CRR Locked ACL and DAM Exposure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Average Discretionary Collateral increased from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$ 1,186.1 million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to $1,319.1 million 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The increase in Discretionary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C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ollateral is largely due to decrease in TPE and CRR Locked ACL</a:t>
            </a: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Number of active Counter-Parties increased by 2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No unusual collateral call activity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20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/>
              <a:t>Net Invoice Exposure (Aug. 2019)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066427"/>
            <a:ext cx="6273328" cy="35603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876800"/>
            <a:ext cx="76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Net Invoice Exposure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is credits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for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Generation</a:t>
            </a: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243682"/>
            <a:ext cx="8458200" cy="5945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cs typeface="Times New Roman" panose="02020603050405020304" pitchFamily="18" charset="0"/>
              </a:rPr>
              <a:t>TPE coverage of </a:t>
            </a:r>
            <a:r>
              <a:rPr lang="en-US" sz="1800" dirty="0"/>
              <a:t>Net Invoice Exposure (Aug. 2019)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143307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876800"/>
            <a:ext cx="76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Net Invoice Exposure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is a charge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for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Load and Gen</a:t>
            </a: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/>
              <a:t>Net Invoice Exposure (Aug. 2019)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7010730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876800"/>
            <a:ext cx="76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Net Invoice Exposure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is a charge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for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Load</a:t>
            </a: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43000"/>
            <a:ext cx="7010400" cy="35814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/>
              <a:t>Net Invoice Exposure (Aug. 2019)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876800"/>
            <a:ext cx="76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Net Invoice Exposure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is a charge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for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ERCOT Market</a:t>
            </a: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Summary of </a:t>
            </a:r>
            <a:r>
              <a:rPr lang="en-US" sz="1800" dirty="0" smtClean="0"/>
              <a:t>Distribution </a:t>
            </a:r>
            <a:r>
              <a:rPr lang="en-US" sz="1800" dirty="0"/>
              <a:t>by </a:t>
            </a:r>
            <a:r>
              <a:rPr lang="en-US" sz="1800" dirty="0" smtClean="0"/>
              <a:t>Market Segment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" y="5867400"/>
            <a:ext cx="83439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Note: </a:t>
            </a:r>
            <a:r>
              <a:rPr lang="en-US" sz="1100" dirty="0" smtClean="0"/>
              <a:t>Excess </a:t>
            </a:r>
            <a:r>
              <a:rPr lang="en-US" sz="1100" dirty="0"/>
              <a:t>collateral doesn’t include Unsecured Credit </a:t>
            </a:r>
            <a:r>
              <a:rPr lang="en-US" sz="1100" dirty="0" smtClean="0"/>
              <a:t>Limit and is defined as Collateral in excess of TPE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4295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75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Summary of </a:t>
            </a:r>
            <a:r>
              <a:rPr lang="en-US" sz="1800" dirty="0" smtClean="0"/>
              <a:t>Distribution </a:t>
            </a:r>
            <a:r>
              <a:rPr lang="en-US" sz="1800" dirty="0"/>
              <a:t>by Rating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74676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6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Distribution of TPE by Rating and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68" y="1295400"/>
            <a:ext cx="83724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48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Distribution of </a:t>
            </a:r>
            <a:r>
              <a:rPr lang="en-US" sz="1800" dirty="0" smtClean="0"/>
              <a:t>Excess Collateral </a:t>
            </a:r>
            <a:r>
              <a:rPr lang="en-US" sz="1800" dirty="0"/>
              <a:t>by Rating and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180" y="5791200"/>
            <a:ext cx="8343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Note: </a:t>
            </a:r>
            <a:r>
              <a:rPr lang="en-US" sz="1400" dirty="0" smtClean="0"/>
              <a:t>Excess </a:t>
            </a:r>
            <a:r>
              <a:rPr lang="en-US" sz="1400" dirty="0"/>
              <a:t>collateral doesn’t include Unsecured Credit </a:t>
            </a:r>
            <a:r>
              <a:rPr lang="en-US" sz="1400" dirty="0" smtClean="0"/>
              <a:t>Limit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80772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31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Bottom Quintile </a:t>
            </a:r>
            <a:r>
              <a:rPr lang="en-US" sz="1800" dirty="0"/>
              <a:t>Distribution of Excess Collateral by Rating and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83629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32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Bottom </a:t>
            </a:r>
            <a:r>
              <a:rPr lang="en-US" sz="1800" dirty="0"/>
              <a:t>Quintile Distribution of Average TPE by Rating and Category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83343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 smtClean="0">
                <a:cs typeface="Times New Roman" panose="02020603050405020304" pitchFamily="18" charset="0"/>
              </a:rPr>
              <a:t>TPE/Real-Time &amp; Day-Ahead Daily Average Settlement Point Prices for HB_NORTH </a:t>
            </a:r>
            <a:br>
              <a:rPr lang="en-US" sz="1600" dirty="0" smtClean="0">
                <a:cs typeface="Times New Roman" panose="02020603050405020304" pitchFamily="18" charset="0"/>
              </a:rPr>
            </a:br>
            <a:r>
              <a:rPr lang="en-US" sz="1600" dirty="0">
                <a:cs typeface="Times New Roman" panose="02020603050405020304" pitchFamily="18" charset="0"/>
              </a:rPr>
              <a:t>Apr </a:t>
            </a:r>
            <a:r>
              <a:rPr lang="en-US" sz="1600" dirty="0" smtClean="0">
                <a:cs typeface="Times New Roman" panose="02020603050405020304" pitchFamily="18" charset="0"/>
              </a:rPr>
              <a:t>2019- </a:t>
            </a:r>
            <a:r>
              <a:rPr lang="en-US" sz="1600" dirty="0">
                <a:cs typeface="Times New Roman" panose="02020603050405020304" pitchFamily="18" charset="0"/>
              </a:rPr>
              <a:t>May 2020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6943946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AEC7"/>
                </a:solidFill>
              </a:rPr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TPE and Forward Adjustment Factors </a:t>
            </a:r>
            <a:r>
              <a:rPr lang="en-US" sz="1800" dirty="0">
                <a:cs typeface="Times New Roman" panose="02020603050405020304" pitchFamily="18" charset="0"/>
              </a:rPr>
              <a:t>Apr </a:t>
            </a:r>
            <a:r>
              <a:rPr lang="en-US" sz="1800" dirty="0" smtClean="0">
                <a:cs typeface="Times New Roman" panose="02020603050405020304" pitchFamily="18" charset="0"/>
              </a:rPr>
              <a:t>2019- </a:t>
            </a:r>
            <a:r>
              <a:rPr lang="en-US" sz="1800" dirty="0">
                <a:cs typeface="Times New Roman" panose="02020603050405020304" pitchFamily="18" charset="0"/>
              </a:rPr>
              <a:t>May 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94" y="1143000"/>
            <a:ext cx="7882811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Available Credit by Type Compared to Total Potential Exposure (TPE)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0054" y="5715000"/>
            <a:ext cx="8334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B6770"/>
                </a:solidFill>
              </a:rPr>
              <a:t>*Numbers are as of month end except for Max TPE</a:t>
            </a:r>
            <a:endParaRPr lang="en-US" sz="1200" dirty="0">
              <a:solidFill>
                <a:srgbClr val="5B677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57" y="1143000"/>
            <a:ext cx="8458200" cy="354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Discretionary Collateral </a:t>
            </a:r>
            <a:r>
              <a:rPr lang="en-US" sz="1800" dirty="0">
                <a:cs typeface="Times New Roman" panose="02020603050405020304" pitchFamily="18" charset="0"/>
              </a:rPr>
              <a:t>Apr 2020- May 2020</a:t>
            </a:r>
            <a:endParaRPr lang="en-US" sz="1800" b="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6486" y="806105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 a Counter-Party level, no unusual changes were noted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715000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Discretionary </a:t>
            </a:r>
            <a:r>
              <a:rPr lang="en-US" sz="1400" dirty="0"/>
              <a:t>c</a:t>
            </a:r>
            <a:r>
              <a:rPr lang="en-US" sz="1400" dirty="0" smtClean="0"/>
              <a:t>ollateral doesn’t include Unsecured Credit Limit or parent guarantees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14" y="1219200"/>
            <a:ext cx="7584081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TPE and Discretionary Collateral by Market Segment- May 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Load and Generation entities accounted for the largest portion of </a:t>
            </a:r>
            <a:r>
              <a:rPr lang="en-US" sz="1400" dirty="0"/>
              <a:t>d</a:t>
            </a:r>
            <a:r>
              <a:rPr lang="en-US" sz="1400" dirty="0" smtClean="0"/>
              <a:t>iscretionary collateral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508" y="1600200"/>
            <a:ext cx="660529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ICE Daily Average Price Evolution Jun 2020- Sep 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600"/>
            <a:ext cx="8153400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Settlement Invoice Charges/TPE </a:t>
            </a:r>
            <a:r>
              <a:rPr lang="en-US" sz="1800" dirty="0">
                <a:cs typeface="Times New Roman" panose="02020603050405020304" pitchFamily="18" charset="0"/>
              </a:rPr>
              <a:t>Apr 2020- May 2020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143000"/>
            <a:ext cx="6120914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91811</TotalTime>
  <Words>643</Words>
  <Application>Microsoft Office PowerPoint</Application>
  <PresentationFormat>On-screen Show (4:3)</PresentationFormat>
  <Paragraphs>130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1_Custom Design</vt:lpstr>
      <vt:lpstr>Office Theme</vt:lpstr>
      <vt:lpstr>Custom Design</vt:lpstr>
      <vt:lpstr>PowerPoint Presentation</vt:lpstr>
      <vt:lpstr>Monthly Highlights Apr 2020- May 2020</vt:lpstr>
      <vt:lpstr>TPE/Real-Time &amp; Day-Ahead Daily Average Settlement Point Prices for HB_NORTH  Apr 2019- May 2020</vt:lpstr>
      <vt:lpstr>TPE and Forward Adjustment Factors Apr 2019- May 2020</vt:lpstr>
      <vt:lpstr>Available Credit by Type Compared to Total Potential Exposure (TPE)</vt:lpstr>
      <vt:lpstr>Discretionary Collateral Apr 2020- May 2020</vt:lpstr>
      <vt:lpstr>TPE and Discretionary Collateral by Market Segment- May 2020</vt:lpstr>
      <vt:lpstr>ICE Daily Average Price Evolution Jun 2020- Sep 2020</vt:lpstr>
      <vt:lpstr>Settlement Invoice Charges/TPE Apr 2020- May 2020</vt:lpstr>
      <vt:lpstr>TPE coverage of settlements</vt:lpstr>
      <vt:lpstr>TPE coverage of settlements Mar 2019-Apr 2020</vt:lpstr>
      <vt:lpstr>TPE coverage of settlements Mar 2019-Apr 2020</vt:lpstr>
      <vt:lpstr>TPE coverage of settlements Mar 2019-Apr 2020</vt:lpstr>
      <vt:lpstr>TPE coverage of settlements Mar 2019-Apr 2020</vt:lpstr>
      <vt:lpstr>TPE coverage of settlements Mar 2019-Apr 2020</vt:lpstr>
      <vt:lpstr>TPE coverage of settlements Mar 2019-Apr 2020</vt:lpstr>
      <vt:lpstr>PowerPoint Presentation</vt:lpstr>
      <vt:lpstr>TPE coverage of Net Invoice Exposure (Aug. 2019)</vt:lpstr>
      <vt:lpstr>TPE coverage of Net Invoice Exposure (Aug. 2019)</vt:lpstr>
      <vt:lpstr>TPE coverage of Net Invoice Exposure (Aug. 2019)</vt:lpstr>
      <vt:lpstr>PowerPoint Presentation</vt:lpstr>
      <vt:lpstr>TPE coverage of Net Invoice Exposure (Aug. 2019)</vt:lpstr>
      <vt:lpstr>TPE coverage of Net Invoice Exposure (Aug. 2019)</vt:lpstr>
      <vt:lpstr>Summary of Distribution by Market Segment</vt:lpstr>
      <vt:lpstr>Summary of Distribution by Rating Group </vt:lpstr>
      <vt:lpstr>Distribution of TPE by Rating and Category</vt:lpstr>
      <vt:lpstr>Distribution of Excess Collateral by Rating and Category</vt:lpstr>
      <vt:lpstr>Bottom Quintile Distribution of Excess Collateral by Rating and Category</vt:lpstr>
      <vt:lpstr>Bottom Quintile Distribution of Average TPE by Rating and Category 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Papudesi, Spoorthy</cp:lastModifiedBy>
  <cp:revision>579</cp:revision>
  <cp:lastPrinted>2019-06-18T19:02:16Z</cp:lastPrinted>
  <dcterms:created xsi:type="dcterms:W3CDTF">2016-01-21T15:20:31Z</dcterms:created>
  <dcterms:modified xsi:type="dcterms:W3CDTF">2020-06-16T20:49:29Z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