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346" r:id="rId7"/>
    <p:sldId id="343" r:id="rId8"/>
    <p:sldId id="344" r:id="rId9"/>
    <p:sldId id="350" r:id="rId10"/>
    <p:sldId id="351" r:id="rId11"/>
    <p:sldId id="340" r:id="rId12"/>
    <p:sldId id="342" r:id="rId13"/>
    <p:sldId id="337" r:id="rId14"/>
    <p:sldId id="298" r:id="rId15"/>
    <p:sldId id="314" r:id="rId16"/>
    <p:sldId id="347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2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5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74" d="100"/>
          <a:sy n="74" d="100"/>
        </p:scale>
        <p:origin x="109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654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523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386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1295400"/>
            <a:ext cx="5105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  <a:p>
            <a:r>
              <a:rPr lang="en-US" b="1" dirty="0" smtClean="0"/>
              <a:t>Estimated Aggregate Liability</a:t>
            </a:r>
          </a:p>
          <a:p>
            <a:r>
              <a:rPr lang="en-US" b="1" dirty="0" smtClean="0"/>
              <a:t>(RTLF/RTLE)</a:t>
            </a:r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CWG / MCWG</a:t>
            </a:r>
          </a:p>
          <a:p>
            <a:r>
              <a:rPr lang="en-US" dirty="0" smtClean="0"/>
              <a:t>ERCOT Public</a:t>
            </a:r>
          </a:p>
          <a:p>
            <a:r>
              <a:rPr lang="en-US" dirty="0" smtClean="0"/>
              <a:t>June 17,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67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pPr lvl="0"/>
            <a:r>
              <a:rPr lang="en-US" sz="1800" dirty="0" smtClean="0"/>
              <a:t>PTP Initial vs PTP Current Jan 2019- May 2020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4800600"/>
            <a:ext cx="6477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PTP activity (which is a component of RTLF) impacts 108 CPs (August 20, 2019). PTP activity results in mostly credits to the TPE.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5644167"/>
            <a:ext cx="7315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8463" indent="-398463"/>
            <a:r>
              <a:rPr lang="en-US" sz="11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Note:	</a:t>
            </a:r>
            <a:r>
              <a:rPr lang="en-US" sz="1100" u="sng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PTP </a:t>
            </a:r>
            <a:r>
              <a:rPr lang="en-US" sz="1100" u="sng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Initial</a:t>
            </a:r>
            <a:r>
              <a:rPr lang="en-US" sz="11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 is the way </a:t>
            </a:r>
            <a:r>
              <a:rPr lang="en-US" sz="11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that PTP Obligation charges/payments were calculated in RTLF prior to June </a:t>
            </a:r>
            <a:r>
              <a:rPr lang="en-US" sz="11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4, 2020           </a:t>
            </a:r>
          </a:p>
          <a:p>
            <a:pPr marL="398463" indent="-398463"/>
            <a:r>
              <a:rPr lang="en-US" sz="11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	</a:t>
            </a:r>
            <a:r>
              <a:rPr lang="en-US" sz="1100" u="sng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PTP Current</a:t>
            </a:r>
            <a:r>
              <a:rPr lang="en-US" sz="11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</a:t>
            </a:r>
            <a:r>
              <a:rPr lang="en-US" sz="11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is the current method used in the calculation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400" y="1143000"/>
            <a:ext cx="6807200" cy="332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9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365918"/>
          </a:xfrm>
        </p:spPr>
        <p:txBody>
          <a:bodyPr/>
          <a:lstStyle/>
          <a:p>
            <a:r>
              <a:rPr lang="en-US" sz="1600" dirty="0"/>
              <a:t>Determination of Counter-Party Estimated Aggregate Liability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808" y="838200"/>
            <a:ext cx="8534400" cy="5310433"/>
          </a:xfrm>
        </p:spPr>
        <p:txBody>
          <a:bodyPr/>
          <a:lstStyle/>
          <a:p>
            <a:pPr marL="0" indent="0">
              <a:buNone/>
            </a:pPr>
            <a:endParaRPr lang="en-US" sz="2000" b="1" dirty="0" smtClean="0"/>
          </a:p>
          <a:p>
            <a:pPr marL="0" indent="0" defTabSz="973138">
              <a:buNone/>
            </a:pPr>
            <a:r>
              <a:rPr lang="en-US" sz="2000" b="1" dirty="0" smtClean="0"/>
              <a:t>EAL </a:t>
            </a:r>
            <a:r>
              <a:rPr lang="en-US" sz="2000" b="1" i="1" baseline="-25000" dirty="0" smtClean="0"/>
              <a:t>q  </a:t>
            </a:r>
            <a:r>
              <a:rPr lang="en-US" sz="2000" b="1" dirty="0" smtClean="0"/>
              <a:t>= Max </a:t>
            </a:r>
            <a:r>
              <a:rPr lang="en-US" sz="2000" b="1" dirty="0"/>
              <a:t>[</a:t>
            </a:r>
            <a:r>
              <a:rPr lang="en-US" sz="2000" b="1" dirty="0" smtClean="0"/>
              <a:t>IEL, </a:t>
            </a:r>
            <a:r>
              <a:rPr lang="en-US" sz="2000" b="1" dirty="0">
                <a:solidFill>
                  <a:schemeClr val="accent1"/>
                </a:solidFill>
              </a:rPr>
              <a:t>RFAF * Max {RTLE during the previous </a:t>
            </a:r>
            <a:r>
              <a:rPr lang="en-US" sz="2000" b="1" dirty="0" smtClean="0">
                <a:solidFill>
                  <a:schemeClr val="accent1"/>
                </a:solidFill>
              </a:rPr>
              <a:t>40 days</a:t>
            </a:r>
            <a:r>
              <a:rPr lang="en-US" sz="2000" b="1" dirty="0">
                <a:solidFill>
                  <a:schemeClr val="accent1"/>
                </a:solidFill>
              </a:rPr>
              <a:t>}, </a:t>
            </a:r>
            <a:r>
              <a:rPr lang="en-US" sz="2000" b="1" dirty="0" smtClean="0">
                <a:solidFill>
                  <a:schemeClr val="accent1"/>
                </a:solidFill>
              </a:rPr>
              <a:t>	RTLF</a:t>
            </a:r>
            <a:r>
              <a:rPr lang="en-US" sz="2000" b="1" dirty="0"/>
              <a:t>] + DFAF * DALE + Max [RTLCNS, Max {URTA during </a:t>
            </a:r>
            <a:r>
              <a:rPr lang="en-US" sz="2000" b="1" dirty="0" smtClean="0"/>
              <a:t>	the </a:t>
            </a:r>
            <a:r>
              <a:rPr lang="en-US" sz="2000" b="1" dirty="0"/>
              <a:t>previous </a:t>
            </a:r>
            <a:r>
              <a:rPr lang="en-US" sz="2000" b="1" dirty="0" smtClean="0"/>
              <a:t>40 days</a:t>
            </a:r>
            <a:r>
              <a:rPr lang="en-US" sz="2000" b="1" dirty="0"/>
              <a:t>}] + OUT</a:t>
            </a:r>
            <a:r>
              <a:rPr lang="en-US" sz="2000" b="1" i="1" baseline="-25000" dirty="0"/>
              <a:t> q</a:t>
            </a:r>
            <a:r>
              <a:rPr lang="en-US" sz="2000" b="1" dirty="0"/>
              <a:t> + ILE</a:t>
            </a:r>
            <a:r>
              <a:rPr lang="en-US" sz="2000" b="1" baseline="-25000" dirty="0"/>
              <a:t> </a:t>
            </a:r>
            <a:r>
              <a:rPr lang="en-US" sz="2000" b="1" i="1" baseline="-25000" dirty="0" smtClean="0"/>
              <a:t>q</a:t>
            </a:r>
          </a:p>
          <a:p>
            <a:pPr marL="0" indent="0">
              <a:buNone/>
            </a:pPr>
            <a:endParaRPr lang="en-US" sz="2000" b="1" i="1" baseline="-25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EAL </a:t>
            </a:r>
            <a:r>
              <a:rPr lang="en-US" sz="2000" b="1" i="1" baseline="-25000" dirty="0"/>
              <a:t>t</a:t>
            </a:r>
            <a:r>
              <a:rPr lang="en-US" sz="2000" b="1" dirty="0"/>
              <a:t> = </a:t>
            </a:r>
            <a:r>
              <a:rPr lang="en-US" sz="2000" b="1" dirty="0" smtClean="0"/>
              <a:t>Max </a:t>
            </a:r>
            <a:r>
              <a:rPr lang="en-US" sz="2000" b="1" dirty="0"/>
              <a:t>[</a:t>
            </a:r>
            <a:r>
              <a:rPr lang="en-US" sz="2000" b="1" dirty="0">
                <a:solidFill>
                  <a:schemeClr val="accent1"/>
                </a:solidFill>
              </a:rPr>
              <a:t>RFAF * Max {RTLE during the previous </a:t>
            </a:r>
            <a:r>
              <a:rPr lang="en-US" sz="2000" b="1" dirty="0" smtClean="0">
                <a:solidFill>
                  <a:schemeClr val="accent1"/>
                </a:solidFill>
              </a:rPr>
              <a:t>20 days</a:t>
            </a:r>
            <a:r>
              <a:rPr lang="en-US" sz="2000" b="1" dirty="0">
                <a:solidFill>
                  <a:schemeClr val="accent1"/>
                </a:solidFill>
              </a:rPr>
              <a:t>}, RTLF</a:t>
            </a:r>
            <a:r>
              <a:rPr lang="en-US" sz="2000" b="1" dirty="0"/>
              <a:t>] </a:t>
            </a:r>
            <a:r>
              <a:rPr lang="en-US" sz="2000" b="1" dirty="0" smtClean="0"/>
              <a:t>	+ </a:t>
            </a:r>
            <a:r>
              <a:rPr lang="en-US" sz="2000" b="1" dirty="0"/>
              <a:t>DFAF * DALE + Max [RTLCNS, Max {URTA during the </a:t>
            </a:r>
            <a:r>
              <a:rPr lang="en-US" sz="2000" b="1" dirty="0" smtClean="0"/>
              <a:t>	previous 20 </a:t>
            </a:r>
            <a:r>
              <a:rPr lang="en-US" sz="2000" b="1" dirty="0"/>
              <a:t>days}] + OUT</a:t>
            </a:r>
            <a:r>
              <a:rPr lang="en-US" sz="2000" b="1" i="1" baseline="-25000" dirty="0"/>
              <a:t> t</a:t>
            </a:r>
            <a:r>
              <a:rPr lang="en-US" sz="2000" b="1" dirty="0"/>
              <a:t> </a:t>
            </a:r>
            <a:endParaRPr lang="en-US" sz="2000" b="1" dirty="0" smtClean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EAL </a:t>
            </a:r>
            <a:r>
              <a:rPr lang="en-US" sz="2000" b="1" i="1" baseline="-25000" dirty="0"/>
              <a:t>a</a:t>
            </a:r>
            <a:r>
              <a:rPr lang="en-US" sz="2000" b="1" dirty="0"/>
              <a:t> =	OUT</a:t>
            </a:r>
            <a:r>
              <a:rPr lang="en-US" sz="2000" b="1" i="1" baseline="-25000" dirty="0"/>
              <a:t> a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62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/>
              <a:t>Determination of Counter-Party Estimated Aggregate Liability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3104456"/>
              </p:ext>
            </p:extLst>
          </p:nvPr>
        </p:nvGraphicFramePr>
        <p:xfrm>
          <a:off x="304800" y="609601"/>
          <a:ext cx="876300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7848600"/>
              </a:tblGrid>
              <a:tr h="36844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Variable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Description</a:t>
                      </a:r>
                      <a:endParaRPr lang="en-US" sz="1200" dirty="0"/>
                    </a:p>
                  </a:txBody>
                  <a:tcPr/>
                </a:tc>
              </a:tr>
              <a:tr h="51481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Real-Time Liability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—The estimated or settled amounts due to or from ERCOT due to activities in the RTM for an Operating Day, as defined in Section 16.11.4.3.2, Real-Time Liability Estimate.</a:t>
                      </a:r>
                      <a:endParaRPr lang="en-US" sz="1200" dirty="0"/>
                    </a:p>
                  </a:txBody>
                  <a:tcPr/>
                </a:tc>
              </a:tr>
              <a:tr h="2108771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RTLCNS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 Time Liability Completed and Not Settled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—For each Operating Day that is completed but not settled, ERCOT shall calculate RTL adjusted up by </a:t>
                      </a:r>
                      <a:r>
                        <a:rPr lang="en-US" sz="1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rtlcu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there is a net amount due to ERCOT or adjusted down by </a:t>
                      </a:r>
                      <a:r>
                        <a:rPr lang="en-US" sz="1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rtlcd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if there is a net amount due to the QSE. 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RTLCNS = Sum of Max RTL(</a:t>
                      </a:r>
                      <a:r>
                        <a:rPr lang="en-US" sz="1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rtlcu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 RTL, </a:t>
                      </a:r>
                      <a:r>
                        <a:rPr lang="en-US" sz="1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rtlcd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 RTL) for all completed and not settled Operating Days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Where: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rtlcu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(110%)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Real-Time Liability Markup</a:t>
                      </a:r>
                    </a:p>
                    <a:p>
                      <a:r>
                        <a:rPr lang="en-US" sz="1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rtlcd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(90%)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 Real-Time Liability Markdown</a:t>
                      </a:r>
                      <a:endParaRPr lang="en-US" sz="1200" dirty="0"/>
                    </a:p>
                  </a:txBody>
                  <a:tcPr/>
                </a:tc>
              </a:tr>
              <a:tr h="1496014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RTLF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Real-Time Liability Forward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rtlfp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sum of estimated RTL from the most recent seven Operating Days.   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RTLF = </a:t>
                      </a:r>
                      <a:r>
                        <a:rPr lang="en-US" sz="1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rtlf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the Sum of Max RTL(</a:t>
                      </a:r>
                      <a:r>
                        <a:rPr lang="en-US" sz="1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rtlcu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 RTL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rtlcd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 RTL) for the most recent seven Operating Days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Where: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2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rtlfp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(150%) =</a:t>
                      </a:r>
                      <a:r>
                        <a:rPr lang="en-US" sz="12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Real-Time Liability Forward</a:t>
                      </a:r>
                      <a:endParaRPr lang="en-US" sz="1200" dirty="0"/>
                    </a:p>
                  </a:txBody>
                  <a:tcPr/>
                </a:tc>
              </a:tr>
              <a:tr h="1150758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 Time Liability Extrapolated for a QSE that represents either Load or generation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—M1 multiplied by the sum of the net amount, with zero substituted for missing values, due to or from ERCOT by the Counter-Party in the 14 most recent Operating Days for which RTM Initial Statements are produced for Counter-Parties according to the ERCOT Settlement Calendar divided by 14.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3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763000" cy="594518"/>
          </a:xfrm>
        </p:spPr>
        <p:txBody>
          <a:bodyPr/>
          <a:lstStyle/>
          <a:p>
            <a:r>
              <a:rPr lang="en-US" sz="1600" dirty="0"/>
              <a:t>Software Error Identified in ERCOT’s Credit Monitoring and Management (CMM)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69467"/>
          </a:xfrm>
        </p:spPr>
        <p:txBody>
          <a:bodyPr/>
          <a:lstStyle/>
          <a:p>
            <a:r>
              <a:rPr lang="en-US" sz="1500" dirty="0"/>
              <a:t>ERCOT </a:t>
            </a:r>
            <a:r>
              <a:rPr lang="en-US" sz="1500" dirty="0" smtClean="0"/>
              <a:t>identified </a:t>
            </a:r>
            <a:r>
              <a:rPr lang="en-US" sz="1500" dirty="0"/>
              <a:t>a software error in its CMM system that occurred with the implementation of Nodal Protocol Revision Request (NPRR) 347, Single Daily Settlement Invoice and Updates to Credit Calculations, including addition of a Minimum Collateral Exposure Component, on November 9, 2012.  </a:t>
            </a:r>
            <a:endParaRPr lang="en-US" sz="1500" dirty="0" smtClean="0"/>
          </a:p>
          <a:p>
            <a:endParaRPr lang="en-US" sz="1500" dirty="0"/>
          </a:p>
          <a:p>
            <a:r>
              <a:rPr lang="en-US" sz="1500" dirty="0" smtClean="0"/>
              <a:t>ERCOT </a:t>
            </a:r>
            <a:r>
              <a:rPr lang="en-US" sz="1500" dirty="0"/>
              <a:t>implemented a software fix on June 4, 2020 to align the Total Potential Exposure (TPE) calculation with </a:t>
            </a:r>
            <a:r>
              <a:rPr lang="en-US" sz="1500" dirty="0" smtClean="0"/>
              <a:t>NPRR347.</a:t>
            </a:r>
            <a:r>
              <a:rPr lang="en-US" sz="1500" dirty="0"/>
              <a:t> </a:t>
            </a:r>
          </a:p>
          <a:p>
            <a:endParaRPr lang="en-US" sz="1500" dirty="0"/>
          </a:p>
          <a:p>
            <a:pPr marL="0" indent="0">
              <a:buNone/>
            </a:pPr>
            <a:endParaRPr lang="en-US" sz="1500" dirty="0"/>
          </a:p>
          <a:p>
            <a:r>
              <a:rPr lang="en-US" sz="1500" dirty="0"/>
              <a:t>ERCOT has determined that the 110% and 90% adjustments to RTL have not been included in the RTLF calculation since the implementation of NPRR347. In addition, the 150% RTLF adjustment has not been applied to two RTL components: </a:t>
            </a:r>
            <a:endParaRPr lang="en-US" sz="1500" dirty="0" smtClean="0"/>
          </a:p>
          <a:p>
            <a:pPr marL="9144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500" dirty="0" smtClean="0"/>
              <a:t>Real-Time </a:t>
            </a:r>
            <a:r>
              <a:rPr lang="en-US" sz="1500" dirty="0"/>
              <a:t>C</a:t>
            </a:r>
            <a:r>
              <a:rPr lang="en-US" sz="1500" dirty="0" smtClean="0"/>
              <a:t>ongestion </a:t>
            </a:r>
            <a:r>
              <a:rPr lang="en-US" sz="1500" dirty="0"/>
              <a:t>payments/charges for </a:t>
            </a:r>
            <a:r>
              <a:rPr lang="en-US" sz="1500" dirty="0" smtClean="0"/>
              <a:t>Self-Schedules</a:t>
            </a:r>
          </a:p>
          <a:p>
            <a:pPr marL="914400">
              <a:buFont typeface="Wingdings" panose="05000000000000000000" pitchFamily="2" charset="2"/>
              <a:buChar char="Ø"/>
            </a:pPr>
            <a:r>
              <a:rPr lang="en-US" sz="1500" dirty="0" smtClean="0"/>
              <a:t>Payments/charges </a:t>
            </a:r>
            <a:r>
              <a:rPr lang="en-US" sz="1500" dirty="0"/>
              <a:t>for Point-To-Point (PTP) Obligations settled in Real-Time. </a:t>
            </a:r>
            <a:endParaRPr lang="en-US" sz="1500" dirty="0" smtClean="0"/>
          </a:p>
          <a:p>
            <a:pPr marL="914400">
              <a:buFont typeface="Wingdings" panose="05000000000000000000" pitchFamily="2" charset="2"/>
              <a:buChar char="Ø"/>
            </a:pPr>
            <a:endParaRPr lang="en-US" sz="1500" dirty="0" smtClean="0"/>
          </a:p>
          <a:p>
            <a:pPr marL="347663"/>
            <a:r>
              <a:rPr lang="en-US" sz="1500" dirty="0" smtClean="0"/>
              <a:t>Because </a:t>
            </a:r>
            <a:r>
              <a:rPr lang="en-US" sz="1500" dirty="0"/>
              <a:t>RTL can represent charges or credits, the impact of the errors on RTLF can be either positive or negative.</a:t>
            </a:r>
          </a:p>
          <a:p>
            <a:endParaRPr lang="en-US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03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715414"/>
          </a:xfrm>
        </p:spPr>
        <p:txBody>
          <a:bodyPr/>
          <a:lstStyle/>
          <a:p>
            <a:r>
              <a:rPr lang="en-US" sz="1600" dirty="0"/>
              <a:t>Software Error Identified in ERCOT’s Credit Monitoring and Management (CMM)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105400"/>
          </a:xfrm>
        </p:spPr>
        <p:txBody>
          <a:bodyPr/>
          <a:lstStyle/>
          <a:p>
            <a:pPr marL="0" indent="0">
              <a:buNone/>
            </a:pPr>
            <a:endParaRPr lang="en-US" sz="1500" dirty="0"/>
          </a:p>
          <a:p>
            <a:r>
              <a:rPr lang="en-US" sz="1500" dirty="0" smtClean="0"/>
              <a:t>Therefore</a:t>
            </a:r>
            <a:r>
              <a:rPr lang="en-US" sz="1500" dirty="0"/>
              <a:t>, the error may have increased TPE in cases where it incorrectly caused RTLF to exceed the maximum of </a:t>
            </a:r>
            <a:r>
              <a:rPr lang="en-US" sz="1500" dirty="0" smtClean="0"/>
              <a:t>RTLE (with RFAF applied), </a:t>
            </a:r>
            <a:r>
              <a:rPr lang="en-US" sz="1500" dirty="0"/>
              <a:t>and decreased TPE when the opposite </a:t>
            </a:r>
            <a:r>
              <a:rPr lang="en-US" sz="1500" dirty="0" smtClean="0"/>
              <a:t>occurred</a:t>
            </a:r>
            <a:r>
              <a:rPr lang="en-US" sz="1500" dirty="0"/>
              <a:t> resulting in more or less collateral being posted with ERCOT than would otherwise have been the case.</a:t>
            </a:r>
            <a:endParaRPr lang="en-US" sz="1500" dirty="0" smtClean="0"/>
          </a:p>
          <a:p>
            <a:endParaRPr lang="en-US" sz="1500" dirty="0"/>
          </a:p>
          <a:p>
            <a:r>
              <a:rPr lang="en-US" sz="1500" dirty="0"/>
              <a:t>Due to system limitations, ERCOT is unable to quantify the number of instances where an erroneous RTLF determined the TPE for a Counter-Party since the implementation of NPRR347. </a:t>
            </a:r>
            <a:endParaRPr lang="en-US" sz="1500" dirty="0" smtClean="0"/>
          </a:p>
          <a:p>
            <a:endParaRPr lang="en-US" sz="1500" dirty="0"/>
          </a:p>
          <a:p>
            <a:r>
              <a:rPr lang="en-US" sz="1500" dirty="0" smtClean="0"/>
              <a:t>However</a:t>
            </a:r>
            <a:r>
              <a:rPr lang="en-US" sz="1500" dirty="0"/>
              <a:t>, since January 2019, ERCOT estimates that on most </a:t>
            </a:r>
            <a:r>
              <a:rPr lang="en-US" sz="1500" dirty="0" smtClean="0"/>
              <a:t>days: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US" sz="1500" dirty="0" smtClean="0"/>
              <a:t>The </a:t>
            </a:r>
            <a:r>
              <a:rPr lang="en-US" sz="1500" dirty="0"/>
              <a:t>total aggregate RTLF, if corrected, would have exceeded the erroneously computed RTLF</a:t>
            </a:r>
            <a:r>
              <a:rPr lang="en-US" sz="1500" dirty="0" smtClean="0"/>
              <a:t>.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US" sz="1500" dirty="0" smtClean="0"/>
              <a:t>The </a:t>
            </a:r>
            <a:r>
              <a:rPr lang="en-US" sz="1500" dirty="0"/>
              <a:t>maximum of </a:t>
            </a:r>
            <a:r>
              <a:rPr lang="en-US" sz="1500" dirty="0" smtClean="0"/>
              <a:t>RTLE (with RFAF applied) </a:t>
            </a:r>
            <a:r>
              <a:rPr lang="en-US" sz="1500" dirty="0"/>
              <a:t>would likely have exceeded the corrected RTLF on all but one day, indicating that the error impacting RTLF was likely not a material driver of total TPE since January 2019.</a:t>
            </a:r>
          </a:p>
          <a:p>
            <a:endParaRPr lang="en-US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16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 smtClean="0"/>
              <a:t>RTFL and RTLE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572000"/>
          </a:xfrm>
        </p:spPr>
        <p:txBody>
          <a:bodyPr/>
          <a:lstStyle/>
          <a:p>
            <a:r>
              <a:rPr lang="en-US" sz="1800" dirty="0" smtClean="0"/>
              <a:t>In most cases, the maximum RTLE (with RFAF applied) is higher than RTLF. As a result, the maximum RTLE (with RFAF applied) would typically be used in the TPE calculation</a:t>
            </a:r>
          </a:p>
          <a:p>
            <a:endParaRPr lang="en-US" sz="2000" dirty="0" smtClean="0"/>
          </a:p>
          <a:p>
            <a:pPr lvl="1"/>
            <a:r>
              <a:rPr lang="en-US" sz="1600" dirty="0" smtClean="0"/>
              <a:t>Except on August 20, 2019 when RTLF was $230 million and maximum RTLE (with RFAF applied) was $200 million (due to high ERCOT prices)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1800" dirty="0" smtClean="0"/>
              <a:t>Congestion </a:t>
            </a:r>
            <a:r>
              <a:rPr lang="en-US" sz="1800" dirty="0"/>
              <a:t>charges (</a:t>
            </a:r>
            <a:r>
              <a:rPr lang="en-US" sz="1800" dirty="0" smtClean="0"/>
              <a:t>congestion payment/charge </a:t>
            </a:r>
            <a:r>
              <a:rPr lang="en-US" sz="1800" dirty="0"/>
              <a:t>to each QSE submitting a </a:t>
            </a:r>
            <a:r>
              <a:rPr lang="en-US" sz="1800" dirty="0" smtClean="0"/>
              <a:t>Self-Schedule) are small and can be debits or credits</a:t>
            </a:r>
          </a:p>
          <a:p>
            <a:endParaRPr lang="en-US" sz="2000" dirty="0" smtClean="0"/>
          </a:p>
          <a:p>
            <a:r>
              <a:rPr lang="en-US" sz="1800" dirty="0" smtClean="0"/>
              <a:t>The majority of PTP activity results in a credit in Real-Time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82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pPr lvl="0"/>
            <a:r>
              <a:rPr lang="en-US" sz="1600" dirty="0"/>
              <a:t>RTLF </a:t>
            </a:r>
            <a:r>
              <a:rPr lang="en-US" sz="1600" dirty="0" smtClean="0"/>
              <a:t>Initial </a:t>
            </a:r>
            <a:r>
              <a:rPr lang="en-US" sz="1600" dirty="0"/>
              <a:t>vs </a:t>
            </a:r>
            <a:r>
              <a:rPr lang="en-US" sz="1600" dirty="0" smtClean="0"/>
              <a:t>RTLF Current Jan 2019- May 2020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19200" y="4800600"/>
            <a:ext cx="670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RTLF Initial, if corrected, could have potentially increased the TPE.</a:t>
            </a:r>
            <a:endParaRPr lang="en-US" sz="1600" strike="sngStrike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143000"/>
            <a:ext cx="6477431" cy="33537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19200" y="5486400"/>
            <a:ext cx="6705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98463" algn="l"/>
              </a:tabLst>
            </a:pPr>
            <a:r>
              <a:rPr lang="en-US" sz="11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Note:	</a:t>
            </a:r>
            <a:r>
              <a:rPr lang="en-US" sz="1100" u="sng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RTLF </a:t>
            </a:r>
            <a:r>
              <a:rPr lang="en-US" sz="1100" u="sng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Initial</a:t>
            </a:r>
            <a:r>
              <a:rPr lang="en-US" sz="11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 is the way that RTLF was calculated prior to June 4, 2020           </a:t>
            </a:r>
          </a:p>
          <a:p>
            <a:pPr>
              <a:tabLst>
                <a:tab pos="398463" algn="l"/>
              </a:tabLst>
            </a:pPr>
            <a:r>
              <a:rPr lang="en-US" sz="11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	</a:t>
            </a:r>
            <a:r>
              <a:rPr lang="en-US" sz="1100" u="sng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RTLF </a:t>
            </a:r>
            <a:r>
              <a:rPr lang="en-US" sz="1100" u="sng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Current</a:t>
            </a:r>
            <a:r>
              <a:rPr lang="en-US" sz="11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 is the current method used in the calculation </a:t>
            </a:r>
          </a:p>
        </p:txBody>
      </p:sp>
    </p:spTree>
    <p:extLst>
      <p:ext uri="{BB962C8B-B14F-4D97-AF65-F5344CB8AC3E}">
        <p14:creationId xmlns:p14="http://schemas.microsoft.com/office/powerpoint/2010/main" val="74682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pPr lvl="0"/>
            <a:r>
              <a:rPr lang="en-US" sz="1800" dirty="0"/>
              <a:t>RTLF </a:t>
            </a:r>
            <a:r>
              <a:rPr lang="en-US" sz="1800" dirty="0" smtClean="0"/>
              <a:t>Initial, RTLF Current and MAXRTLE Jan 2019- May 2020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4706203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However, </a:t>
            </a:r>
            <a:r>
              <a:rPr lang="en-US" sz="1600" dirty="0" smtClean="0"/>
              <a:t>maximum RTLE (with RFAF applied) </a:t>
            </a:r>
            <a:r>
              <a:rPr lang="en-US" sz="1600" dirty="0"/>
              <a:t>is still higher than RTLF </a:t>
            </a:r>
            <a:r>
              <a:rPr lang="en-US" sz="1600" dirty="0" smtClean="0"/>
              <a:t>Current, </a:t>
            </a:r>
            <a:r>
              <a:rPr lang="en-US" sz="1600" dirty="0"/>
              <a:t>so aggregate TPE would most likely not have been materially affected if RTLF was correctly calculated. </a:t>
            </a:r>
            <a:r>
              <a:rPr lang="en-US" sz="1600" strike="sngStrike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5781764"/>
            <a:ext cx="6705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98463" algn="l"/>
              </a:tabLst>
            </a:pPr>
            <a:r>
              <a:rPr lang="en-US" sz="11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Note:	</a:t>
            </a:r>
            <a:r>
              <a:rPr lang="en-US" sz="1100" u="sng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RTLF </a:t>
            </a:r>
            <a:r>
              <a:rPr lang="en-US" sz="1100" u="sng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Initial</a:t>
            </a:r>
            <a:r>
              <a:rPr lang="en-US" sz="11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 is the way that RTLF was calculated prior to June 4, 2020           </a:t>
            </a:r>
          </a:p>
          <a:p>
            <a:pPr>
              <a:tabLst>
                <a:tab pos="398463" algn="l"/>
              </a:tabLst>
            </a:pPr>
            <a:r>
              <a:rPr lang="en-US" sz="11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	</a:t>
            </a:r>
            <a:r>
              <a:rPr lang="en-US" sz="1100" u="sng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RTLF </a:t>
            </a:r>
            <a:r>
              <a:rPr lang="en-US" sz="1100" u="sng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Current</a:t>
            </a:r>
            <a:r>
              <a:rPr lang="en-US" sz="11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 is the current method used in the calculation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295400"/>
            <a:ext cx="6477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pPr lvl="0"/>
            <a:r>
              <a:rPr lang="en-US" sz="1800" dirty="0"/>
              <a:t>Congestion </a:t>
            </a:r>
            <a:r>
              <a:rPr lang="en-US" sz="1800" dirty="0" smtClean="0"/>
              <a:t>Initial </a:t>
            </a:r>
            <a:r>
              <a:rPr lang="en-US" sz="1800" dirty="0"/>
              <a:t>vs </a:t>
            </a:r>
            <a:r>
              <a:rPr lang="en-US" sz="1800" dirty="0" smtClean="0"/>
              <a:t>Congestion Current Jan 2019- May 2020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1" y="4800600"/>
            <a:ext cx="6139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Congestion charges, which can be credits or debits, are relatively small and impact only a few Counter-Parties (mostly Generators)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5715000"/>
            <a:ext cx="685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8463" indent="-398463"/>
            <a:r>
              <a:rPr lang="en-US" sz="11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Note:	</a:t>
            </a:r>
            <a:r>
              <a:rPr lang="en-US" sz="1100" u="sng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Congestion </a:t>
            </a:r>
            <a:r>
              <a:rPr lang="en-US" sz="1100" u="sng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Initial</a:t>
            </a:r>
            <a:r>
              <a:rPr lang="en-US" sz="11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 is the way </a:t>
            </a:r>
            <a:r>
              <a:rPr lang="en-US" sz="11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that Congestion charges were calculated in RTLF </a:t>
            </a:r>
            <a:r>
              <a:rPr lang="en-US" sz="11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prior to </a:t>
            </a:r>
            <a:r>
              <a:rPr lang="en-US" sz="11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June </a:t>
            </a:r>
            <a:r>
              <a:rPr lang="en-US" sz="11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4, 2020           </a:t>
            </a:r>
          </a:p>
          <a:p>
            <a:pPr marL="398463" indent="-398463"/>
            <a:r>
              <a:rPr lang="en-US" sz="11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	</a:t>
            </a:r>
            <a:r>
              <a:rPr lang="en-US" sz="1100" u="sng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Congestion </a:t>
            </a:r>
            <a:r>
              <a:rPr lang="en-US" sz="1100" u="sng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Current</a:t>
            </a:r>
            <a:r>
              <a:rPr lang="en-US" sz="11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 is the current method used in the calculation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333" y="1149724"/>
            <a:ext cx="6637867" cy="349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90006</TotalTime>
  <Words>708</Words>
  <Application>Microsoft Office PowerPoint</Application>
  <PresentationFormat>On-screen Show (4:3)</PresentationFormat>
  <Paragraphs>102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Determination of Counter-Party Estimated Aggregate Liability </vt:lpstr>
      <vt:lpstr>Determination of Counter-Party Estimated Aggregate Liability </vt:lpstr>
      <vt:lpstr>Software Error Identified in ERCOT’s Credit Monitoring and Management (CMM) System</vt:lpstr>
      <vt:lpstr>Software Error Identified in ERCOT’s Credit Monitoring and Management (CMM) System</vt:lpstr>
      <vt:lpstr>RTFL and RTLE</vt:lpstr>
      <vt:lpstr>RTLF Initial vs RTLF Current Jan 2019- May 2020</vt:lpstr>
      <vt:lpstr>RTLF Initial, RTLF Current and MAXRTLE Jan 2019- May 2020</vt:lpstr>
      <vt:lpstr>Congestion Initial vs Congestion Current Jan 2019- May 2020</vt:lpstr>
      <vt:lpstr>PTP Initial vs PTP Current Jan 2019- May 2020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635</cp:revision>
  <cp:lastPrinted>2020-06-01T13:04:12Z</cp:lastPrinted>
  <dcterms:created xsi:type="dcterms:W3CDTF">2016-01-21T15:20:31Z</dcterms:created>
  <dcterms:modified xsi:type="dcterms:W3CDTF">2020-06-16T20:00:24Z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