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17"/>
  </p:notesMasterIdLst>
  <p:sldIdLst>
    <p:sldId id="257" r:id="rId3"/>
    <p:sldId id="258" r:id="rId4"/>
    <p:sldId id="259" r:id="rId5"/>
    <p:sldId id="264" r:id="rId6"/>
    <p:sldId id="272" r:id="rId7"/>
    <p:sldId id="269" r:id="rId8"/>
    <p:sldId id="268" r:id="rId9"/>
    <p:sldId id="273" r:id="rId10"/>
    <p:sldId id="275" r:id="rId11"/>
    <p:sldId id="276" r:id="rId12"/>
    <p:sldId id="274" r:id="rId13"/>
    <p:sldId id="260" r:id="rId14"/>
    <p:sldId id="266"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tevosjana, Julia" initials="MJ" lastIdx="4" clrIdx="0">
    <p:extLst>
      <p:ext uri="{19B8F6BF-5375-455C-9EA6-DF929625EA0E}">
        <p15:presenceInfo xmlns:p15="http://schemas.microsoft.com/office/powerpoint/2012/main" userId="S-1-5-21-639947351-343809578-3807592339-33567" providerId="AD"/>
      </p:ext>
    </p:extLst>
  </p:cmAuthor>
  <p:cmAuthor id="2" name="Warnken, Pete" initials="WP" lastIdx="4" clrIdx="1">
    <p:extLst>
      <p:ext uri="{19B8F6BF-5375-455C-9EA6-DF929625EA0E}">
        <p15:presenceInfo xmlns:p15="http://schemas.microsoft.com/office/powerpoint/2012/main" userId="S-1-5-21-639947351-343809578-3807592339-38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67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91203" autoAdjust="0"/>
  </p:normalViewPr>
  <p:slideViewPr>
    <p:cSldViewPr snapToGrid="0">
      <p:cViewPr>
        <p:scale>
          <a:sx n="70" d="100"/>
          <a:sy n="70" d="100"/>
        </p:scale>
        <p:origin x="600" y="-1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102C29-99BA-4578-AECF-E50B8D9D3164}" type="datetimeFigureOut">
              <a:rPr lang="en-US" smtClean="0"/>
              <a:t>6/15/2020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012422-3BD3-436B-9288-2D1FCE0D0BC9}" type="slidenum">
              <a:rPr lang="en-US" smtClean="0"/>
              <a:t>‹#›</a:t>
            </a:fld>
            <a:endParaRPr lang="en-US"/>
          </a:p>
        </p:txBody>
      </p:sp>
    </p:spTree>
    <p:extLst>
      <p:ext uri="{BB962C8B-B14F-4D97-AF65-F5344CB8AC3E}">
        <p14:creationId xmlns:p14="http://schemas.microsoft.com/office/powerpoint/2010/main" val="1487260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NPRR1002</a:t>
            </a:r>
            <a:r>
              <a:rPr lang="en-US" baseline="0" dirty="0" smtClean="0"/>
              <a:t> voted unanimously by ROS to endorse, </a:t>
            </a:r>
            <a:r>
              <a:rPr lang="en-US" baseline="0" dirty="0" smtClean="0"/>
              <a:t>PRS </a:t>
            </a:r>
            <a:r>
              <a:rPr lang="en-US" sz="1200" kern="1200" dirty="0" smtClean="0">
                <a:solidFill>
                  <a:schemeClr val="tx1"/>
                </a:solidFill>
                <a:effectLst/>
                <a:latin typeface="+mn-lt"/>
                <a:ea typeface="+mn-ea"/>
                <a:cs typeface="+mn-cs"/>
              </a:rPr>
              <a:t>unanimously voted to </a:t>
            </a:r>
            <a:r>
              <a:rPr lang="en-US" baseline="0" dirty="0" smtClean="0"/>
              <a:t>recommended approval on 6/11/2020, next step is July </a:t>
            </a:r>
            <a:r>
              <a:rPr lang="en-US" baseline="0" dirty="0" smtClean="0"/>
              <a:t>PRS for IA</a:t>
            </a:r>
            <a:r>
              <a:rPr lang="en-US" baseline="0" dirty="0" smtClean="0"/>
              <a:t>, then </a:t>
            </a:r>
            <a:r>
              <a:rPr lang="en-US" baseline="0" dirty="0" smtClean="0"/>
              <a:t>July </a:t>
            </a:r>
            <a:r>
              <a:rPr lang="en-US" baseline="0" dirty="0" smtClean="0"/>
              <a:t>TAC and August BOD</a:t>
            </a:r>
          </a:p>
          <a:p>
            <a:endParaRPr lang="en-US" baseline="0" dirty="0" smtClean="0"/>
          </a:p>
          <a:p>
            <a:r>
              <a:rPr lang="en-US" baseline="0" dirty="0" smtClean="0"/>
              <a:t>RRGRR023 ROS unanimously recommended approval</a:t>
            </a:r>
            <a:r>
              <a:rPr lang="en-US" baseline="0" dirty="0" smtClean="0"/>
              <a:t>, next step is </a:t>
            </a:r>
            <a:r>
              <a:rPr lang="en-US" baseline="0" dirty="0" smtClean="0"/>
              <a:t>July ROS for IA, </a:t>
            </a:r>
            <a:r>
              <a:rPr lang="en-US" baseline="0" dirty="0" smtClean="0"/>
              <a:t>then July </a:t>
            </a:r>
            <a:r>
              <a:rPr lang="en-US" baseline="0" dirty="0" smtClean="0"/>
              <a:t>TAC</a:t>
            </a:r>
            <a:r>
              <a:rPr lang="en-US" baseline="0" dirty="0" smtClean="0"/>
              <a:t>, then </a:t>
            </a:r>
            <a:r>
              <a:rPr lang="en-US" baseline="0" dirty="0" smtClean="0"/>
              <a:t>August BOD.</a:t>
            </a:r>
            <a:endParaRPr lang="en-US" dirty="0"/>
          </a:p>
        </p:txBody>
      </p:sp>
      <p:sp>
        <p:nvSpPr>
          <p:cNvPr id="4" name="Slide Number Placeholder 3"/>
          <p:cNvSpPr>
            <a:spLocks noGrp="1"/>
          </p:cNvSpPr>
          <p:nvPr>
            <p:ph type="sldNum" sz="quarter" idx="10"/>
          </p:nvPr>
        </p:nvSpPr>
        <p:spPr/>
        <p:txBody>
          <a:bodyPr/>
          <a:lstStyle/>
          <a:p>
            <a:fld id="{C0012422-3BD3-436B-9288-2D1FCE0D0BC9}" type="slidenum">
              <a:rPr lang="en-US" smtClean="0"/>
              <a:t>5</a:t>
            </a:fld>
            <a:endParaRPr lang="en-US"/>
          </a:p>
        </p:txBody>
      </p:sp>
    </p:spTree>
    <p:extLst>
      <p:ext uri="{BB962C8B-B14F-4D97-AF65-F5344CB8AC3E}">
        <p14:creationId xmlns:p14="http://schemas.microsoft.com/office/powerpoint/2010/main" val="1811944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72613F-3576-4EE9-945C-25503B987A39}"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2058911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012422-3BD3-436B-9288-2D1FCE0D0BC9}" type="slidenum">
              <a:rPr lang="en-US" smtClean="0"/>
              <a:t>14</a:t>
            </a:fld>
            <a:endParaRPr lang="en-US"/>
          </a:p>
        </p:txBody>
      </p:sp>
    </p:spTree>
    <p:extLst>
      <p:ext uri="{BB962C8B-B14F-4D97-AF65-F5344CB8AC3E}">
        <p14:creationId xmlns:p14="http://schemas.microsoft.com/office/powerpoint/2010/main" val="2190839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73040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prstClr val="black">
                    <a:tint val="75000"/>
                  </a:prstClr>
                </a:solidFill>
              </a:rPr>
              <a:t>Footer text goes here.</a:t>
            </a:r>
            <a:endParaRPr lang="en-US">
              <a:solidFill>
                <a:prstClr val="black">
                  <a:tint val="75000"/>
                </a:prstClr>
              </a:solidFill>
            </a:endParaRP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401429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smtClean="0">
                <a:solidFill>
                  <a:prstClr val="black">
                    <a:tint val="75000"/>
                  </a:prstClr>
                </a:solidFill>
              </a:rPr>
              <a:t>Footer text goes here.</a:t>
            </a:r>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9272851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17299095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913201795"/>
      </p:ext>
    </p:extLst>
  </p:cSld>
  <p:clrMap bg1="lt1" tx1="dk1" bg2="lt2" tx2="dk2" accent1="accent1" accent2="accent2" accent3="accent3" accent4="accent4" accent5="accent5" accent6="accent6" hlink="hlink" folHlink="folHlink"/>
  <p:sldLayoutIdLst>
    <p:sldLayoutId id="2147483673"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r>
              <a:rPr lang="en-US" sz="1000" b="1" dirty="0">
                <a:solidFill>
                  <a:srgbClr val="5B6770"/>
                </a:solidFill>
              </a:rPr>
              <a:t>PUBLIC</a:t>
            </a:r>
          </a:p>
        </p:txBody>
      </p:sp>
    </p:spTree>
    <p:extLst>
      <p:ext uri="{BB962C8B-B14F-4D97-AF65-F5344CB8AC3E}">
        <p14:creationId xmlns:p14="http://schemas.microsoft.com/office/powerpoint/2010/main" val="241646254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nrel.gov/docs/fy19osti/74184.pdf" TargetMode="External"/><Relationship Id="rId2" Type="http://schemas.openxmlformats.org/officeDocument/2006/relationships/hyperlink" Target="http://membercenter.epri.com/abstracts/Pages/ProductAbstract.aspx?ProductId=000000003002013491" TargetMode="External"/><Relationship Id="rId1" Type="http://schemas.openxmlformats.org/officeDocument/2006/relationships/slideLayout" Target="../slideLayouts/slideLayout3.xml"/><Relationship Id="rId5" Type="http://schemas.openxmlformats.org/officeDocument/2006/relationships/hyperlink" Target="https://www.icf.com/insights/energy/unlocking-the-hidden-capacity-value-in-energy-storage" TargetMode="External"/><Relationship Id="rId4" Type="http://schemas.openxmlformats.org/officeDocument/2006/relationships/hyperlink" Target="https://emp.lbl.gov/publications/drivers-resource-adequacy"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4038600" y="1447800"/>
            <a:ext cx="4724400" cy="4878259"/>
          </a:xfrm>
          <a:prstGeom prst="rect">
            <a:avLst/>
          </a:prstGeom>
          <a:noFill/>
        </p:spPr>
        <p:txBody>
          <a:bodyPr wrap="square" rtlCol="0">
            <a:spAutoFit/>
          </a:bodyPr>
          <a:lstStyle/>
          <a:p>
            <a:endParaRPr lang="en-US" sz="2000" b="1" dirty="0">
              <a:solidFill>
                <a:srgbClr val="5B6770"/>
              </a:solidFill>
            </a:endParaRPr>
          </a:p>
          <a:p>
            <a:endParaRPr lang="en-US" sz="2000" b="1" dirty="0">
              <a:solidFill>
                <a:srgbClr val="5B6770"/>
              </a:solidFill>
            </a:endParaRPr>
          </a:p>
          <a:p>
            <a:pPr>
              <a:spcBef>
                <a:spcPct val="0"/>
              </a:spcBef>
            </a:pPr>
            <a:r>
              <a:rPr lang="en-US" sz="2600" b="1" dirty="0">
                <a:solidFill>
                  <a:srgbClr val="5B6770"/>
                </a:solidFill>
              </a:rPr>
              <a:t>Battery Storage Capacity Contribution for </a:t>
            </a:r>
            <a:r>
              <a:rPr lang="en-US" sz="2600" b="1" dirty="0" smtClean="0">
                <a:solidFill>
                  <a:srgbClr val="5B6770"/>
                </a:solidFill>
              </a:rPr>
              <a:t>CDR and BESTF update</a:t>
            </a:r>
            <a:endParaRPr lang="en-US" sz="2600" b="1" dirty="0">
              <a:solidFill>
                <a:srgbClr val="5B6770"/>
              </a:solidFill>
            </a:endParaRPr>
          </a:p>
          <a:p>
            <a:endParaRPr lang="en-US" sz="2000" b="1" dirty="0" smtClean="0">
              <a:solidFill>
                <a:srgbClr val="5B6770"/>
              </a:solidFill>
            </a:endParaRPr>
          </a:p>
          <a:p>
            <a:endParaRPr lang="en-US" sz="2000" b="1" dirty="0">
              <a:solidFill>
                <a:srgbClr val="5B6770"/>
              </a:solidFill>
            </a:endParaRPr>
          </a:p>
          <a:p>
            <a:pPr>
              <a:spcBef>
                <a:spcPct val="0"/>
              </a:spcBef>
            </a:pPr>
            <a:r>
              <a:rPr lang="en-US" sz="2000" b="1" dirty="0">
                <a:solidFill>
                  <a:srgbClr val="5B6770"/>
                </a:solidFill>
              </a:rPr>
              <a:t>Supply Analysis Working Group</a:t>
            </a:r>
          </a:p>
          <a:p>
            <a:pPr>
              <a:spcBef>
                <a:spcPct val="0"/>
              </a:spcBef>
            </a:pPr>
            <a:endParaRPr lang="en-US" sz="2000" b="1" dirty="0">
              <a:solidFill>
                <a:srgbClr val="5B6770"/>
              </a:solidFill>
            </a:endParaRPr>
          </a:p>
          <a:p>
            <a:r>
              <a:rPr lang="en-US" dirty="0">
                <a:solidFill>
                  <a:srgbClr val="5B6770"/>
                </a:solidFill>
              </a:rPr>
              <a:t>Julia </a:t>
            </a:r>
            <a:r>
              <a:rPr lang="en-US" dirty="0" smtClean="0">
                <a:solidFill>
                  <a:srgbClr val="5B6770"/>
                </a:solidFill>
              </a:rPr>
              <a:t>Matevosyan</a:t>
            </a:r>
            <a:endParaRPr lang="en-US" dirty="0">
              <a:solidFill>
                <a:srgbClr val="5B6770"/>
              </a:solidFill>
            </a:endParaRPr>
          </a:p>
          <a:p>
            <a:r>
              <a:rPr lang="en-US" dirty="0">
                <a:solidFill>
                  <a:srgbClr val="5B6770"/>
                </a:solidFill>
              </a:rPr>
              <a:t>Resource Adequacy</a:t>
            </a:r>
          </a:p>
          <a:p>
            <a:endParaRPr lang="en-US" dirty="0">
              <a:solidFill>
                <a:srgbClr val="5B6770"/>
              </a:solidFill>
            </a:endParaRPr>
          </a:p>
          <a:p>
            <a:r>
              <a:rPr lang="en-US" dirty="0" smtClean="0">
                <a:solidFill>
                  <a:srgbClr val="5B6770"/>
                </a:solidFill>
              </a:rPr>
              <a:t>June 22</a:t>
            </a:r>
            <a:r>
              <a:rPr lang="en-US" baseline="30000" dirty="0" smtClean="0">
                <a:solidFill>
                  <a:srgbClr val="5B6770"/>
                </a:solidFill>
              </a:rPr>
              <a:t>nd</a:t>
            </a:r>
            <a:r>
              <a:rPr lang="en-US" dirty="0" smtClean="0">
                <a:solidFill>
                  <a:srgbClr val="5B6770"/>
                </a:solidFill>
              </a:rPr>
              <a:t>, </a:t>
            </a:r>
            <a:r>
              <a:rPr lang="en-US" dirty="0">
                <a:solidFill>
                  <a:srgbClr val="5B6770"/>
                </a:solidFill>
              </a:rPr>
              <a:t>2020</a:t>
            </a:r>
          </a:p>
          <a:p>
            <a:endParaRPr lang="en-US" sz="2000" b="1" dirty="0">
              <a:solidFill>
                <a:srgbClr val="5B6770"/>
              </a:solidFill>
            </a:endParaRPr>
          </a:p>
          <a:p>
            <a:endParaRPr lang="en-US" sz="1600" dirty="0">
              <a:solidFill>
                <a:srgbClr val="5B6770"/>
              </a:solidFill>
            </a:endParaRPr>
          </a:p>
          <a:p>
            <a:endParaRPr lang="en-US" sz="500" dirty="0">
              <a:solidFill>
                <a:srgbClr val="5B6770"/>
              </a:solidFill>
            </a:endParaRPr>
          </a:p>
        </p:txBody>
      </p:sp>
    </p:spTree>
    <p:extLst>
      <p:ext uri="{BB962C8B-B14F-4D97-AF65-F5344CB8AC3E}">
        <p14:creationId xmlns:p14="http://schemas.microsoft.com/office/powerpoint/2010/main" val="12543153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Capacity Contribution of DC-Coupled Resources</a:t>
            </a:r>
            <a:endParaRPr lang="en-US" dirty="0"/>
          </a:p>
        </p:txBody>
      </p:sp>
      <p:sp>
        <p:nvSpPr>
          <p:cNvPr id="3" name="Content Placeholder 2"/>
          <p:cNvSpPr>
            <a:spLocks noGrp="1"/>
          </p:cNvSpPr>
          <p:nvPr>
            <p:ph idx="1"/>
          </p:nvPr>
        </p:nvSpPr>
        <p:spPr>
          <a:xfrm>
            <a:off x="304800" y="1218059"/>
            <a:ext cx="8534400" cy="4319832"/>
          </a:xfrm>
        </p:spPr>
        <p:txBody>
          <a:bodyPr/>
          <a:lstStyle/>
          <a:p>
            <a:r>
              <a:rPr lang="en-US" sz="2000" dirty="0">
                <a:solidFill>
                  <a:srgbClr val="5B6770"/>
                </a:solidFill>
              </a:rPr>
              <a:t>ERCOT proposes to evaluate capacity contribution of DC-Coupled Resources based on historic </a:t>
            </a:r>
            <a:r>
              <a:rPr lang="en-US" sz="2000" dirty="0" smtClean="0">
                <a:solidFill>
                  <a:srgbClr val="5B6770"/>
                </a:solidFill>
              </a:rPr>
              <a:t>performance. </a:t>
            </a:r>
          </a:p>
          <a:p>
            <a:r>
              <a:rPr lang="en-US" sz="2000" dirty="0" smtClean="0">
                <a:solidFill>
                  <a:srgbClr val="5B6770"/>
                </a:solidFill>
              </a:rPr>
              <a:t>Once a </a:t>
            </a:r>
            <a:r>
              <a:rPr lang="en-US" sz="2000" dirty="0">
                <a:solidFill>
                  <a:srgbClr val="5B6770"/>
                </a:solidFill>
              </a:rPr>
              <a:t>meaningful amount of </a:t>
            </a:r>
            <a:r>
              <a:rPr lang="en-US" sz="2000" dirty="0" smtClean="0">
                <a:solidFill>
                  <a:srgbClr val="5B6770"/>
                </a:solidFill>
              </a:rPr>
              <a:t>such </a:t>
            </a:r>
            <a:r>
              <a:rPr lang="en-US" sz="2000" dirty="0">
                <a:solidFill>
                  <a:srgbClr val="5B6770"/>
                </a:solidFill>
              </a:rPr>
              <a:t>resources becomes </a:t>
            </a:r>
            <a:r>
              <a:rPr lang="en-US" sz="2000" dirty="0" smtClean="0">
                <a:solidFill>
                  <a:srgbClr val="5B6770"/>
                </a:solidFill>
              </a:rPr>
              <a:t>commercial (MW or number threshold</a:t>
            </a:r>
            <a:r>
              <a:rPr lang="en-US" sz="2000" dirty="0" smtClean="0">
                <a:solidFill>
                  <a:srgbClr val="5B6770"/>
                </a:solidFill>
              </a:rPr>
              <a:t>?), ERCOT </a:t>
            </a:r>
            <a:r>
              <a:rPr lang="en-US" sz="2000" dirty="0">
                <a:solidFill>
                  <a:srgbClr val="5B6770"/>
                </a:solidFill>
              </a:rPr>
              <a:t>will start including </a:t>
            </a:r>
            <a:r>
              <a:rPr lang="en-US" sz="2000" dirty="0" smtClean="0">
                <a:solidFill>
                  <a:srgbClr val="5B6770"/>
                </a:solidFill>
              </a:rPr>
              <a:t>DC-Coupled Resources </a:t>
            </a:r>
            <a:r>
              <a:rPr lang="en-US" sz="2000" dirty="0">
                <a:solidFill>
                  <a:srgbClr val="5B6770"/>
                </a:solidFill>
              </a:rPr>
              <a:t>for CDR Reserve Margin calculation </a:t>
            </a:r>
            <a:r>
              <a:rPr lang="en-US" sz="2000" dirty="0" smtClean="0">
                <a:solidFill>
                  <a:srgbClr val="5B6770"/>
                </a:solidFill>
              </a:rPr>
              <a:t>purposes.</a:t>
            </a:r>
            <a:endParaRPr lang="en-US" sz="2000" dirty="0">
              <a:solidFill>
                <a:srgbClr val="5B6770"/>
              </a:solidFill>
            </a:endParaRPr>
          </a:p>
          <a:p>
            <a:r>
              <a:rPr lang="en-US" sz="2000" dirty="0">
                <a:solidFill>
                  <a:srgbClr val="5B6770"/>
                </a:solidFill>
              </a:rPr>
              <a:t>Recent EPRI study on capacity contribution of DC-Coupled Resources </a:t>
            </a:r>
            <a:r>
              <a:rPr lang="en-US" sz="2000" dirty="0" smtClean="0">
                <a:solidFill>
                  <a:srgbClr val="5B6770"/>
                </a:solidFill>
              </a:rPr>
              <a:t>(using ERCOT as a test case) has </a:t>
            </a:r>
            <a:r>
              <a:rPr lang="en-US" sz="2000" dirty="0">
                <a:solidFill>
                  <a:srgbClr val="5B6770"/>
                </a:solidFill>
              </a:rPr>
              <a:t>found that it depends </a:t>
            </a:r>
            <a:r>
              <a:rPr lang="en-US" sz="2000" dirty="0" smtClean="0">
                <a:solidFill>
                  <a:srgbClr val="5B6770"/>
                </a:solidFill>
              </a:rPr>
              <a:t>on:</a:t>
            </a:r>
          </a:p>
          <a:p>
            <a:pPr marL="682625" indent="-341313">
              <a:buFont typeface="Arial" panose="020B0604020202020204" pitchFamily="34" charset="0"/>
              <a:buChar char="‒"/>
            </a:pPr>
            <a:r>
              <a:rPr lang="en-US" sz="1800" dirty="0" smtClean="0">
                <a:solidFill>
                  <a:srgbClr val="5B6770"/>
                </a:solidFill>
              </a:rPr>
              <a:t>storage duration</a:t>
            </a:r>
          </a:p>
          <a:p>
            <a:pPr marL="682625" indent="-341313">
              <a:buFont typeface="Arial" panose="020B0604020202020204" pitchFamily="34" charset="0"/>
              <a:buChar char="‒"/>
            </a:pPr>
            <a:r>
              <a:rPr lang="en-US" sz="1800" dirty="0" smtClean="0">
                <a:solidFill>
                  <a:srgbClr val="5B6770"/>
                </a:solidFill>
              </a:rPr>
              <a:t>storage </a:t>
            </a:r>
            <a:r>
              <a:rPr lang="en-US" sz="1800" dirty="0">
                <a:solidFill>
                  <a:srgbClr val="5B6770"/>
                </a:solidFill>
              </a:rPr>
              <a:t>size in relation to the </a:t>
            </a:r>
            <a:r>
              <a:rPr lang="en-US" sz="1800" dirty="0" smtClean="0">
                <a:solidFill>
                  <a:srgbClr val="5B6770"/>
                </a:solidFill>
              </a:rPr>
              <a:t>overall plant size</a:t>
            </a:r>
          </a:p>
          <a:p>
            <a:pPr marL="682625" indent="-341313">
              <a:buFont typeface="Arial" panose="020B0604020202020204" pitchFamily="34" charset="0"/>
              <a:buChar char="‒"/>
            </a:pPr>
            <a:r>
              <a:rPr lang="en-US" sz="1800" dirty="0" smtClean="0">
                <a:solidFill>
                  <a:srgbClr val="5B6770"/>
                </a:solidFill>
              </a:rPr>
              <a:t>type </a:t>
            </a:r>
            <a:r>
              <a:rPr lang="en-US" sz="1800" dirty="0">
                <a:solidFill>
                  <a:srgbClr val="5B6770"/>
                </a:solidFill>
              </a:rPr>
              <a:t>of other generation in the DC-Coupled Resource (i.e. solar or wind) </a:t>
            </a:r>
            <a:endParaRPr lang="en-US" sz="1800" dirty="0" smtClean="0">
              <a:solidFill>
                <a:srgbClr val="5B6770"/>
              </a:solidFill>
            </a:endParaRPr>
          </a:p>
          <a:p>
            <a:pPr marL="682625" indent="-341313">
              <a:buFont typeface="Arial" panose="020B0604020202020204" pitchFamily="34" charset="0"/>
              <a:buChar char="‒"/>
            </a:pPr>
            <a:r>
              <a:rPr lang="en-US" sz="1800" dirty="0" smtClean="0">
                <a:solidFill>
                  <a:srgbClr val="5B6770"/>
                </a:solidFill>
              </a:rPr>
              <a:t>Method of charging (grid charging or self-charging)</a:t>
            </a:r>
          </a:p>
          <a:p>
            <a:pPr marL="682625" indent="-341313">
              <a:buFont typeface="Arial" panose="020B0604020202020204" pitchFamily="34" charset="0"/>
              <a:buChar char="‒"/>
            </a:pPr>
            <a:r>
              <a:rPr lang="en-US" sz="1800" dirty="0" smtClean="0">
                <a:solidFill>
                  <a:srgbClr val="5B6770"/>
                </a:solidFill>
              </a:rPr>
              <a:t>Intended use of DC-Coupled Resources (energy only or AS)</a:t>
            </a:r>
          </a:p>
          <a:p>
            <a:pPr marL="682625" indent="-341313">
              <a:buFont typeface="Arial" panose="020B0604020202020204" pitchFamily="34" charset="0"/>
              <a:buChar char="‒"/>
            </a:pPr>
            <a:r>
              <a:rPr lang="en-US" sz="1800" dirty="0" smtClean="0">
                <a:solidFill>
                  <a:srgbClr val="5B6770"/>
                </a:solidFill>
              </a:rPr>
              <a:t>amount </a:t>
            </a:r>
            <a:r>
              <a:rPr lang="en-US" sz="1800" dirty="0">
                <a:solidFill>
                  <a:srgbClr val="5B6770"/>
                </a:solidFill>
              </a:rPr>
              <a:t>of </a:t>
            </a:r>
            <a:r>
              <a:rPr lang="en-US" sz="1800" dirty="0" smtClean="0">
                <a:solidFill>
                  <a:srgbClr val="5B6770"/>
                </a:solidFill>
              </a:rPr>
              <a:t>background </a:t>
            </a:r>
            <a:r>
              <a:rPr lang="en-US" sz="1800" dirty="0">
                <a:solidFill>
                  <a:srgbClr val="5B6770"/>
                </a:solidFill>
              </a:rPr>
              <a:t>solar. </a:t>
            </a:r>
          </a:p>
          <a:p>
            <a:r>
              <a:rPr lang="en-US" sz="2000" dirty="0">
                <a:solidFill>
                  <a:srgbClr val="5B6770"/>
                </a:solidFill>
              </a:rPr>
              <a:t>For capacity contribution evaluation, it may be necessary to group DC-Coupled Resources based on the above criteria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a:solidFill>
                <a:prstClr val="black">
                  <a:tint val="75000"/>
                </a:prstClr>
              </a:solidFill>
            </a:endParaRPr>
          </a:p>
        </p:txBody>
      </p:sp>
    </p:spTree>
    <p:extLst>
      <p:ext uri="{BB962C8B-B14F-4D97-AF65-F5344CB8AC3E}">
        <p14:creationId xmlns:p14="http://schemas.microsoft.com/office/powerpoint/2010/main" val="4156483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Co-located vs Standalone Storage</a:t>
            </a:r>
            <a:endParaRPr lang="en-US" dirty="0"/>
          </a:p>
        </p:txBody>
      </p:sp>
      <p:sp>
        <p:nvSpPr>
          <p:cNvPr id="3" name="Content Placeholder 2"/>
          <p:cNvSpPr>
            <a:spLocks noGrp="1"/>
          </p:cNvSpPr>
          <p:nvPr>
            <p:ph idx="1"/>
          </p:nvPr>
        </p:nvSpPr>
        <p:spPr/>
        <p:txBody>
          <a:bodyPr/>
          <a:lstStyle/>
          <a:p>
            <a:pPr marL="0" indent="0">
              <a:spcAft>
                <a:spcPts val="1200"/>
              </a:spcAft>
              <a:buNone/>
            </a:pPr>
            <a:r>
              <a:rPr lang="en-US" sz="2400" dirty="0">
                <a:solidFill>
                  <a:srgbClr val="5B6770"/>
                </a:solidFill>
              </a:rPr>
              <a:t>Based on 05/31/2020 GIS Report: </a:t>
            </a:r>
            <a:endParaRPr lang="en-US" sz="2400" dirty="0" smtClean="0">
              <a:solidFill>
                <a:srgbClr val="5B6770"/>
              </a:solidFill>
            </a:endParaRPr>
          </a:p>
          <a:p>
            <a:pPr>
              <a:spcAft>
                <a:spcPts val="1200"/>
              </a:spcAft>
            </a:pPr>
            <a:r>
              <a:rPr lang="en-US" sz="2400" dirty="0" smtClean="0">
                <a:solidFill>
                  <a:srgbClr val="5B6770"/>
                </a:solidFill>
              </a:rPr>
              <a:t>Almost 7 GW of storage </a:t>
            </a:r>
            <a:r>
              <a:rPr lang="en-US" sz="2400" dirty="0">
                <a:solidFill>
                  <a:srgbClr val="5B6770"/>
                </a:solidFill>
              </a:rPr>
              <a:t>in the interconnection queue</a:t>
            </a:r>
            <a:r>
              <a:rPr lang="en-US" sz="2400" dirty="0" smtClean="0">
                <a:solidFill>
                  <a:srgbClr val="5B6770"/>
                </a:solidFill>
              </a:rPr>
              <a:t> </a:t>
            </a:r>
          </a:p>
          <a:p>
            <a:pPr>
              <a:spcAft>
                <a:spcPts val="1200"/>
              </a:spcAft>
            </a:pPr>
            <a:r>
              <a:rPr lang="en-US" sz="2400" dirty="0" smtClean="0">
                <a:solidFill>
                  <a:srgbClr val="5B6770"/>
                </a:solidFill>
              </a:rPr>
              <a:t>About 43% of those are co-located with solar </a:t>
            </a:r>
          </a:p>
          <a:p>
            <a:pPr>
              <a:spcAft>
                <a:spcPts val="1200"/>
              </a:spcAft>
            </a:pPr>
            <a:r>
              <a:rPr lang="en-US" sz="2400" dirty="0" smtClean="0">
                <a:solidFill>
                  <a:srgbClr val="5B6770"/>
                </a:solidFill>
              </a:rPr>
              <a:t>Currently ERCOT does not have information if co-located plants are going to be DC or </a:t>
            </a:r>
            <a:r>
              <a:rPr lang="en-US" sz="2400" dirty="0" smtClean="0">
                <a:solidFill>
                  <a:srgbClr val="5B6770"/>
                </a:solidFill>
              </a:rPr>
              <a:t>AC-coupled</a:t>
            </a:r>
            <a:endParaRPr lang="en-US" sz="2400" dirty="0" smtClean="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11</a:t>
            </a:fld>
            <a:endParaRPr lang="en-US">
              <a:solidFill>
                <a:prstClr val="black">
                  <a:tint val="75000"/>
                </a:prstClr>
              </a:solidFill>
            </a:endParaRPr>
          </a:p>
        </p:txBody>
      </p:sp>
    </p:spTree>
    <p:extLst>
      <p:ext uri="{BB962C8B-B14F-4D97-AF65-F5344CB8AC3E}">
        <p14:creationId xmlns:p14="http://schemas.microsoft.com/office/powerpoint/2010/main" val="3167896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 to the Studies</a:t>
            </a:r>
            <a:endParaRPr lang="en-US" dirty="0"/>
          </a:p>
        </p:txBody>
      </p:sp>
      <p:sp>
        <p:nvSpPr>
          <p:cNvPr id="3" name="Content Placeholder 2"/>
          <p:cNvSpPr>
            <a:spLocks noGrp="1"/>
          </p:cNvSpPr>
          <p:nvPr>
            <p:ph idx="1"/>
          </p:nvPr>
        </p:nvSpPr>
        <p:spPr/>
        <p:txBody>
          <a:bodyPr/>
          <a:lstStyle/>
          <a:p>
            <a:r>
              <a:rPr lang="en-US" sz="2000" dirty="0" smtClean="0">
                <a:solidFill>
                  <a:srgbClr val="5B6770"/>
                </a:solidFill>
              </a:rPr>
              <a:t>EPRI: Energy </a:t>
            </a:r>
            <a:r>
              <a:rPr lang="en-US" sz="2000" dirty="0">
                <a:solidFill>
                  <a:srgbClr val="5B6770"/>
                </a:solidFill>
              </a:rPr>
              <a:t>Storage Capacity Value </a:t>
            </a:r>
            <a:r>
              <a:rPr lang="en-US" sz="2000" dirty="0" smtClean="0">
                <a:solidFill>
                  <a:srgbClr val="5B6770"/>
                </a:solidFill>
              </a:rPr>
              <a:t>Estimation, Report </a:t>
            </a:r>
            <a:r>
              <a:rPr lang="en-US" sz="2000" dirty="0">
                <a:solidFill>
                  <a:srgbClr val="5B6770"/>
                </a:solidFill>
              </a:rPr>
              <a:t>3002013957, January 2019, </a:t>
            </a:r>
            <a:r>
              <a:rPr lang="en-US" sz="2000" dirty="0">
                <a:solidFill>
                  <a:srgbClr val="5B6770"/>
                </a:solidFill>
                <a:hlinkClick r:id="rId2"/>
              </a:rPr>
              <a:t>http://</a:t>
            </a:r>
            <a:r>
              <a:rPr lang="en-US" sz="2000" dirty="0" smtClean="0">
                <a:solidFill>
                  <a:srgbClr val="5B6770"/>
                </a:solidFill>
                <a:hlinkClick r:id="rId2"/>
              </a:rPr>
              <a:t>membercenter.epri.com/abstracts/Pages/ProductAbstract.aspx?ProductId=000000003002013491</a:t>
            </a:r>
            <a:r>
              <a:rPr lang="en-US" sz="2000" dirty="0" smtClean="0">
                <a:solidFill>
                  <a:srgbClr val="5B6770"/>
                </a:solidFill>
              </a:rPr>
              <a:t>   </a:t>
            </a:r>
            <a:endParaRPr lang="en-US" sz="2000" dirty="0">
              <a:solidFill>
                <a:srgbClr val="5B6770"/>
              </a:solidFill>
            </a:endParaRPr>
          </a:p>
          <a:p>
            <a:r>
              <a:rPr lang="en-US" sz="2000" dirty="0" smtClean="0">
                <a:solidFill>
                  <a:srgbClr val="5B6770"/>
                </a:solidFill>
              </a:rPr>
              <a:t>NREL: The </a:t>
            </a:r>
            <a:r>
              <a:rPr lang="en-US" sz="2000" dirty="0">
                <a:solidFill>
                  <a:srgbClr val="5B6770"/>
                </a:solidFill>
              </a:rPr>
              <a:t>Potential for Battery Energy Storage to Provide Peaking Capacity in the United </a:t>
            </a:r>
            <a:r>
              <a:rPr lang="en-US" sz="2000" dirty="0" smtClean="0">
                <a:solidFill>
                  <a:srgbClr val="5B6770"/>
                </a:solidFill>
              </a:rPr>
              <a:t>States, Report, June 2019, </a:t>
            </a:r>
            <a:r>
              <a:rPr lang="en-US" sz="2000" dirty="0">
                <a:solidFill>
                  <a:srgbClr val="5B6770"/>
                </a:solidFill>
                <a:hlinkClick r:id="rId3"/>
              </a:rPr>
              <a:t>https://</a:t>
            </a:r>
            <a:r>
              <a:rPr lang="en-US" sz="2000" dirty="0" smtClean="0">
                <a:solidFill>
                  <a:srgbClr val="5B6770"/>
                </a:solidFill>
                <a:hlinkClick r:id="rId3"/>
              </a:rPr>
              <a:t>www.nrel.gov/docs/fy19osti/74184.pdf</a:t>
            </a:r>
            <a:endParaRPr lang="en-US" sz="2000" dirty="0" smtClean="0">
              <a:solidFill>
                <a:srgbClr val="5B6770"/>
              </a:solidFill>
            </a:endParaRPr>
          </a:p>
          <a:p>
            <a:r>
              <a:rPr lang="en-US" sz="2000" dirty="0" smtClean="0">
                <a:solidFill>
                  <a:srgbClr val="5B6770"/>
                </a:solidFill>
              </a:rPr>
              <a:t>LNBL: Drivers </a:t>
            </a:r>
            <a:r>
              <a:rPr lang="en-US" sz="2000" dirty="0">
                <a:solidFill>
                  <a:srgbClr val="5B6770"/>
                </a:solidFill>
              </a:rPr>
              <a:t>of the Resource Adequacy Contribution of Solar and Storage for Florida Municipal </a:t>
            </a:r>
            <a:r>
              <a:rPr lang="en-US" sz="2000" dirty="0" smtClean="0">
                <a:solidFill>
                  <a:srgbClr val="5B6770"/>
                </a:solidFill>
              </a:rPr>
              <a:t>Utilities, October 2019, </a:t>
            </a:r>
            <a:r>
              <a:rPr lang="en-US" sz="2000" dirty="0" smtClean="0">
                <a:hlinkClick r:id="rId4"/>
              </a:rPr>
              <a:t>https</a:t>
            </a:r>
            <a:r>
              <a:rPr lang="en-US" sz="2000" dirty="0">
                <a:hlinkClick r:id="rId4"/>
              </a:rPr>
              <a:t>://emp.lbl.gov/publications/drivers-resource-adequacy</a:t>
            </a:r>
            <a:endParaRPr lang="en-US" sz="2000" dirty="0">
              <a:solidFill>
                <a:srgbClr val="5B6770"/>
              </a:solidFill>
            </a:endParaRPr>
          </a:p>
          <a:p>
            <a:r>
              <a:rPr lang="en-US" sz="2000" dirty="0" smtClean="0">
                <a:solidFill>
                  <a:srgbClr val="5B6770"/>
                </a:solidFill>
              </a:rPr>
              <a:t>ICF: Unlocking </a:t>
            </a:r>
            <a:r>
              <a:rPr lang="en-US" sz="2000" dirty="0">
                <a:solidFill>
                  <a:srgbClr val="5B6770"/>
                </a:solidFill>
              </a:rPr>
              <a:t>the Hidden (Capacity) Value in Energy </a:t>
            </a:r>
            <a:r>
              <a:rPr lang="en-US" sz="2000" dirty="0" smtClean="0">
                <a:solidFill>
                  <a:srgbClr val="5B6770"/>
                </a:solidFill>
              </a:rPr>
              <a:t>Storage, Whitepaper, 2016 </a:t>
            </a:r>
            <a:r>
              <a:rPr lang="en-US" sz="2000" dirty="0">
                <a:solidFill>
                  <a:srgbClr val="5B6770"/>
                </a:solidFill>
                <a:hlinkClick r:id="rId5"/>
              </a:rPr>
              <a:t>https://www.icf.com/insights/energy/unlocking-the-hidden-capacity-value-in-energy-storage</a:t>
            </a:r>
            <a:endParaRPr lang="en-US" sz="20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12</a:t>
            </a:fld>
            <a:endParaRPr lang="en-US">
              <a:solidFill>
                <a:prstClr val="black">
                  <a:tint val="75000"/>
                </a:prstClr>
              </a:solidFill>
            </a:endParaRPr>
          </a:p>
        </p:txBody>
      </p:sp>
    </p:spTree>
    <p:extLst>
      <p:ext uri="{BB962C8B-B14F-4D97-AF65-F5344CB8AC3E}">
        <p14:creationId xmlns:p14="http://schemas.microsoft.com/office/powerpoint/2010/main" val="1532260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Thank you! Questions?</a:t>
            </a:r>
            <a:endParaRPr lang="en-US" sz="4000" dirty="0"/>
          </a:p>
        </p:txBody>
      </p:sp>
      <p:pic>
        <p:nvPicPr>
          <p:cNvPr id="10242" name="Picture 2" descr="Question Mark - Wh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9149" y="1386682"/>
            <a:ext cx="2384425" cy="2980531"/>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6229793" y="5625510"/>
            <a:ext cx="3018972" cy="800219"/>
          </a:xfrm>
          <a:prstGeom prst="rect">
            <a:avLst/>
          </a:prstGeom>
          <a:noFill/>
        </p:spPr>
        <p:txBody>
          <a:bodyPr wrap="square" rtlCol="0">
            <a:spAutoFit/>
          </a:bodyPr>
          <a:lstStyle/>
          <a:p>
            <a:r>
              <a:rPr lang="en-US" dirty="0">
                <a:solidFill>
                  <a:srgbClr val="5B6770"/>
                </a:solidFill>
              </a:rPr>
              <a:t>Julia Matevosyan</a:t>
            </a:r>
          </a:p>
          <a:p>
            <a:endParaRPr lang="en-US" sz="1000" dirty="0">
              <a:solidFill>
                <a:srgbClr val="5B6770"/>
              </a:solidFill>
            </a:endParaRPr>
          </a:p>
          <a:p>
            <a:r>
              <a:rPr lang="en-US" dirty="0">
                <a:solidFill>
                  <a:srgbClr val="5B6770"/>
                </a:solidFill>
              </a:rPr>
              <a:t>jmatevosjana@ercot.com</a:t>
            </a:r>
          </a:p>
        </p:txBody>
      </p:sp>
    </p:spTree>
    <p:extLst>
      <p:ext uri="{BB962C8B-B14F-4D97-AF65-F5344CB8AC3E}">
        <p14:creationId xmlns:p14="http://schemas.microsoft.com/office/powerpoint/2010/main" val="23670231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ERCOT: 2018 </a:t>
            </a:r>
            <a:r>
              <a:rPr lang="en-US" dirty="0"/>
              <a:t>Form EIA-860 Data - Schedule 3, 'Energy Storage Data' (Operable Units Only)</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14</a:t>
            </a:fld>
            <a:endParaRPr lang="en-US">
              <a:solidFill>
                <a:prstClr val="black">
                  <a:tint val="75000"/>
                </a:prstClr>
              </a:solidFill>
            </a:endParaRPr>
          </a:p>
        </p:txBody>
      </p:sp>
      <p:pic>
        <p:nvPicPr>
          <p:cNvPr id="6" name="Picture 5"/>
          <p:cNvPicPr>
            <a:picLocks noChangeAspect="1"/>
          </p:cNvPicPr>
          <p:nvPr/>
        </p:nvPicPr>
        <p:blipFill>
          <a:blip r:embed="rId3"/>
          <a:stretch>
            <a:fillRect/>
          </a:stretch>
        </p:blipFill>
        <p:spPr>
          <a:xfrm>
            <a:off x="381000" y="2051158"/>
            <a:ext cx="8494472" cy="2895595"/>
          </a:xfrm>
          <a:prstGeom prst="rect">
            <a:avLst/>
          </a:prstGeom>
        </p:spPr>
      </p:pic>
      <p:sp>
        <p:nvSpPr>
          <p:cNvPr id="7" name="TextBox 6"/>
          <p:cNvSpPr txBox="1"/>
          <p:nvPr/>
        </p:nvSpPr>
        <p:spPr>
          <a:xfrm>
            <a:off x="381001" y="5441952"/>
            <a:ext cx="8458200" cy="584775"/>
          </a:xfrm>
          <a:prstGeom prst="rect">
            <a:avLst/>
          </a:prstGeom>
          <a:noFill/>
        </p:spPr>
        <p:txBody>
          <a:bodyPr wrap="square" rtlCol="0">
            <a:spAutoFit/>
          </a:bodyPr>
          <a:lstStyle/>
          <a:p>
            <a:r>
              <a:rPr lang="en-US" sz="1600" dirty="0" smtClean="0">
                <a:solidFill>
                  <a:srgbClr val="5B6770"/>
                </a:solidFill>
              </a:rPr>
              <a:t>Note: Duration (h) is calculated as Energy Capacity (MWh)/Maximum Discharge Rate (MW) and is not part of Form EIA – 860 Data </a:t>
            </a:r>
            <a:endParaRPr lang="en-US" sz="1600" dirty="0">
              <a:solidFill>
                <a:srgbClr val="5B6770"/>
              </a:solidFill>
            </a:endParaRPr>
          </a:p>
        </p:txBody>
      </p:sp>
    </p:spTree>
    <p:extLst>
      <p:ext uri="{BB962C8B-B14F-4D97-AF65-F5344CB8AC3E}">
        <p14:creationId xmlns:p14="http://schemas.microsoft.com/office/powerpoint/2010/main" val="16601900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Study Findings (NREL, LBNL, EPRI, ICF)</a:t>
            </a:r>
          </a:p>
        </p:txBody>
      </p:sp>
      <p:sp>
        <p:nvSpPr>
          <p:cNvPr id="3" name="Content Placeholder 2"/>
          <p:cNvSpPr>
            <a:spLocks noGrp="1"/>
          </p:cNvSpPr>
          <p:nvPr>
            <p:ph idx="1"/>
          </p:nvPr>
        </p:nvSpPr>
        <p:spPr>
          <a:xfrm>
            <a:off x="304800" y="1450428"/>
            <a:ext cx="8534400" cy="4743337"/>
          </a:xfrm>
        </p:spPr>
        <p:txBody>
          <a:bodyPr/>
          <a:lstStyle/>
          <a:p>
            <a:r>
              <a:rPr lang="en-US" sz="2400" dirty="0">
                <a:solidFill>
                  <a:srgbClr val="5B6770"/>
                </a:solidFill>
              </a:rPr>
              <a:t>Storage capacity contribution </a:t>
            </a:r>
            <a:r>
              <a:rPr lang="en-US" sz="2400" dirty="0" smtClean="0">
                <a:solidFill>
                  <a:srgbClr val="5B6770"/>
                </a:solidFill>
              </a:rPr>
              <a:t>is still </a:t>
            </a:r>
            <a:r>
              <a:rPr lang="en-US" sz="2400" dirty="0">
                <a:solidFill>
                  <a:srgbClr val="5B6770"/>
                </a:solidFill>
              </a:rPr>
              <a:t>a topic of ongoing research</a:t>
            </a:r>
          </a:p>
          <a:p>
            <a:r>
              <a:rPr lang="en-US" sz="2400" dirty="0">
                <a:solidFill>
                  <a:srgbClr val="5B6770"/>
                </a:solidFill>
              </a:rPr>
              <a:t>ERCOT has reviewed storage capacity contribution studies carried out </a:t>
            </a:r>
            <a:r>
              <a:rPr lang="en-US" sz="2400" dirty="0" smtClean="0">
                <a:solidFill>
                  <a:srgbClr val="5B6770"/>
                </a:solidFill>
              </a:rPr>
              <a:t>by the National Renewable Energy Laboratory (NREL), Lawrence Berkeley National Laboratory (LBNL), Electric Power Research Institute (EPRI) </a:t>
            </a:r>
            <a:r>
              <a:rPr lang="en-US" sz="2400" dirty="0">
                <a:solidFill>
                  <a:srgbClr val="5B6770"/>
                </a:solidFill>
              </a:rPr>
              <a:t>and </a:t>
            </a:r>
            <a:r>
              <a:rPr lang="en-US" sz="2400" dirty="0" smtClean="0">
                <a:solidFill>
                  <a:srgbClr val="5B6770"/>
                </a:solidFill>
              </a:rPr>
              <a:t>ICF International (ICF)</a:t>
            </a:r>
            <a:endParaRPr lang="en-US" sz="2400" dirty="0">
              <a:solidFill>
                <a:srgbClr val="5B6770"/>
              </a:solidFill>
            </a:endParaRPr>
          </a:p>
          <a:p>
            <a:r>
              <a:rPr lang="en-US" sz="2400" dirty="0">
                <a:solidFill>
                  <a:srgbClr val="5B6770"/>
                </a:solidFill>
              </a:rPr>
              <a:t>NREL’s, EPRI’s and ICF’s studies all included ERCOT system as one of </a:t>
            </a:r>
            <a:r>
              <a:rPr lang="en-US" sz="2400" dirty="0" smtClean="0">
                <a:solidFill>
                  <a:srgbClr val="5B6770"/>
                </a:solidFill>
              </a:rPr>
              <a:t>their </a:t>
            </a:r>
            <a:r>
              <a:rPr lang="en-US" sz="2400" dirty="0">
                <a:solidFill>
                  <a:srgbClr val="5B6770"/>
                </a:solidFill>
              </a:rPr>
              <a:t>test cases</a:t>
            </a:r>
          </a:p>
          <a:p>
            <a:r>
              <a:rPr lang="en-US" sz="2400" dirty="0">
                <a:solidFill>
                  <a:srgbClr val="5B6770"/>
                </a:solidFill>
              </a:rPr>
              <a:t>Even though the methods used in the studies are different, the conclusions are generally very similar</a:t>
            </a:r>
          </a:p>
          <a:p>
            <a:endParaRPr lang="en-US" sz="24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804407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Study Findings (NREL, LBNL, EPRI, ICF)</a:t>
            </a:r>
            <a:endParaRPr lang="en-US" dirty="0"/>
          </a:p>
        </p:txBody>
      </p:sp>
      <p:sp>
        <p:nvSpPr>
          <p:cNvPr id="3" name="Content Placeholder 2"/>
          <p:cNvSpPr>
            <a:spLocks noGrp="1"/>
          </p:cNvSpPr>
          <p:nvPr>
            <p:ph idx="1"/>
          </p:nvPr>
        </p:nvSpPr>
        <p:spPr>
          <a:xfrm>
            <a:off x="328863" y="1383632"/>
            <a:ext cx="8446647" cy="4319832"/>
          </a:xfrm>
        </p:spPr>
        <p:txBody>
          <a:bodyPr/>
          <a:lstStyle/>
          <a:p>
            <a:r>
              <a:rPr lang="en-US" sz="2000" dirty="0">
                <a:solidFill>
                  <a:srgbClr val="5B6770"/>
                </a:solidFill>
              </a:rPr>
              <a:t>Storage capacity contribution depends on </a:t>
            </a:r>
            <a:r>
              <a:rPr lang="en-US" sz="2000" dirty="0" smtClean="0">
                <a:solidFill>
                  <a:srgbClr val="5B6770"/>
                </a:solidFill>
              </a:rPr>
              <a:t>its duration </a:t>
            </a:r>
            <a:r>
              <a:rPr lang="en-US" sz="2000" dirty="0">
                <a:solidFill>
                  <a:srgbClr val="5B6770"/>
                </a:solidFill>
              </a:rPr>
              <a:t>and intended use (i.e. AS or energy arbitrage or </a:t>
            </a:r>
            <a:r>
              <a:rPr lang="en-US" sz="2000" dirty="0" smtClean="0">
                <a:solidFill>
                  <a:srgbClr val="5B6770"/>
                </a:solidFill>
              </a:rPr>
              <a:t>both).</a:t>
            </a:r>
          </a:p>
          <a:p>
            <a:endParaRPr lang="en-US" sz="1000" dirty="0">
              <a:solidFill>
                <a:srgbClr val="5B6770"/>
              </a:solidFill>
            </a:endParaRPr>
          </a:p>
          <a:p>
            <a:r>
              <a:rPr lang="en-US" sz="2000" dirty="0" smtClean="0">
                <a:solidFill>
                  <a:srgbClr val="5B6770"/>
                </a:solidFill>
              </a:rPr>
              <a:t>Storage duration is determined as maximum energy divided by maximum discharge capacity.</a:t>
            </a:r>
          </a:p>
          <a:p>
            <a:endParaRPr lang="en-US" sz="1000" dirty="0" smtClean="0">
              <a:solidFill>
                <a:srgbClr val="5B6770"/>
              </a:solidFill>
            </a:endParaRPr>
          </a:p>
          <a:p>
            <a:r>
              <a:rPr lang="en-US" sz="2000" dirty="0" smtClean="0">
                <a:solidFill>
                  <a:srgbClr val="5B6770"/>
                </a:solidFill>
              </a:rPr>
              <a:t>Based on the studies, storage </a:t>
            </a:r>
            <a:r>
              <a:rPr lang="en-US" sz="2000" dirty="0">
                <a:solidFill>
                  <a:srgbClr val="5B6770"/>
                </a:solidFill>
              </a:rPr>
              <a:t>with sufficient duration </a:t>
            </a:r>
            <a:r>
              <a:rPr lang="en-US" sz="2000" dirty="0" smtClean="0">
                <a:solidFill>
                  <a:srgbClr val="5B6770"/>
                </a:solidFill>
              </a:rPr>
              <a:t>is expected to </a:t>
            </a:r>
            <a:r>
              <a:rPr lang="en-US" sz="2000" dirty="0">
                <a:solidFill>
                  <a:srgbClr val="5B6770"/>
                </a:solidFill>
              </a:rPr>
              <a:t>contribute with 100 % capacity over </a:t>
            </a:r>
            <a:r>
              <a:rPr lang="en-US" sz="2000" b="1" dirty="0" smtClean="0">
                <a:solidFill>
                  <a:srgbClr val="5B6770"/>
                </a:solidFill>
              </a:rPr>
              <a:t>peak net load </a:t>
            </a:r>
            <a:r>
              <a:rPr lang="en-US" sz="2000" dirty="0" smtClean="0">
                <a:solidFill>
                  <a:srgbClr val="5B6770"/>
                </a:solidFill>
              </a:rPr>
              <a:t>hours. </a:t>
            </a:r>
          </a:p>
          <a:p>
            <a:endParaRPr lang="en-US" sz="1000" dirty="0">
              <a:solidFill>
                <a:srgbClr val="5B6770"/>
              </a:solidFill>
            </a:endParaRPr>
          </a:p>
          <a:p>
            <a:r>
              <a:rPr lang="en-US" sz="2000" dirty="0">
                <a:solidFill>
                  <a:srgbClr val="5B6770"/>
                </a:solidFill>
              </a:rPr>
              <a:t>The </a:t>
            </a:r>
            <a:r>
              <a:rPr lang="en-US" sz="2000" dirty="0" smtClean="0">
                <a:solidFill>
                  <a:srgbClr val="5B6770"/>
                </a:solidFill>
              </a:rPr>
              <a:t>width </a:t>
            </a:r>
            <a:r>
              <a:rPr lang="en-US" sz="2000" dirty="0">
                <a:solidFill>
                  <a:srgbClr val="5B6770"/>
                </a:solidFill>
              </a:rPr>
              <a:t>of </a:t>
            </a:r>
            <a:r>
              <a:rPr lang="en-US" sz="2000" dirty="0" smtClean="0">
                <a:solidFill>
                  <a:srgbClr val="5B6770"/>
                </a:solidFill>
              </a:rPr>
              <a:t>the net </a:t>
            </a:r>
            <a:r>
              <a:rPr lang="en-US" sz="2000" dirty="0">
                <a:solidFill>
                  <a:srgbClr val="5B6770"/>
                </a:solidFill>
              </a:rPr>
              <a:t>load peak is system-specific but as more storage is added to a system the </a:t>
            </a:r>
            <a:r>
              <a:rPr lang="en-US" sz="2000" dirty="0" smtClean="0">
                <a:solidFill>
                  <a:srgbClr val="5B6770"/>
                </a:solidFill>
              </a:rPr>
              <a:t>width of </a:t>
            </a:r>
            <a:r>
              <a:rPr lang="en-US" sz="2000" dirty="0">
                <a:solidFill>
                  <a:srgbClr val="5B6770"/>
                </a:solidFill>
              </a:rPr>
              <a:t>peak net load will increase</a:t>
            </a:r>
            <a:r>
              <a:rPr lang="en-US" sz="2000" dirty="0" smtClean="0">
                <a:solidFill>
                  <a:srgbClr val="5B6770"/>
                </a:solidFill>
              </a:rPr>
              <a:t>.</a:t>
            </a:r>
          </a:p>
          <a:p>
            <a:endParaRPr lang="en-US" sz="1000" dirty="0">
              <a:solidFill>
                <a:srgbClr val="5B6770"/>
              </a:solidFill>
            </a:endParaRPr>
          </a:p>
          <a:p>
            <a:r>
              <a:rPr lang="en-US" sz="2000" dirty="0">
                <a:solidFill>
                  <a:srgbClr val="5B6770"/>
                </a:solidFill>
              </a:rPr>
              <a:t>Thus, for storage of a given duration </a:t>
            </a:r>
            <a:r>
              <a:rPr lang="en-US" sz="2000" dirty="0" smtClean="0">
                <a:solidFill>
                  <a:srgbClr val="5B6770"/>
                </a:solidFill>
              </a:rPr>
              <a:t>there will be a maximum </a:t>
            </a:r>
            <a:r>
              <a:rPr lang="en-US" sz="2000" dirty="0">
                <a:solidFill>
                  <a:srgbClr val="5B6770"/>
                </a:solidFill>
              </a:rPr>
              <a:t>installed capacity after which </a:t>
            </a:r>
            <a:r>
              <a:rPr lang="en-US" sz="2000" dirty="0" smtClean="0">
                <a:solidFill>
                  <a:srgbClr val="5B6770"/>
                </a:solidFill>
              </a:rPr>
              <a:t>it is </a:t>
            </a:r>
            <a:r>
              <a:rPr lang="en-US" sz="2000" dirty="0">
                <a:solidFill>
                  <a:srgbClr val="5B6770"/>
                </a:solidFill>
              </a:rPr>
              <a:t>no longer contributing 100% over the entire duration of the net load peak. </a:t>
            </a:r>
          </a:p>
          <a:p>
            <a:endParaRPr lang="en-US" sz="20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3</a:t>
            </a:fld>
            <a:endParaRPr lang="en-US">
              <a:solidFill>
                <a:prstClr val="black">
                  <a:tint val="75000"/>
                </a:prstClr>
              </a:solidFill>
            </a:endParaRPr>
          </a:p>
        </p:txBody>
      </p:sp>
    </p:spTree>
    <p:extLst>
      <p:ext uri="{BB962C8B-B14F-4D97-AF65-F5344CB8AC3E}">
        <p14:creationId xmlns:p14="http://schemas.microsoft.com/office/powerpoint/2010/main" val="25018029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Current </a:t>
            </a:r>
            <a:r>
              <a:rPr lang="en-US" dirty="0" smtClean="0"/>
              <a:t>Situation</a:t>
            </a:r>
            <a:endParaRPr lang="en-US" dirty="0"/>
          </a:p>
        </p:txBody>
      </p:sp>
      <p:sp>
        <p:nvSpPr>
          <p:cNvPr id="3" name="Content Placeholder 2"/>
          <p:cNvSpPr>
            <a:spLocks noGrp="1"/>
          </p:cNvSpPr>
          <p:nvPr>
            <p:ph idx="1"/>
          </p:nvPr>
        </p:nvSpPr>
        <p:spPr>
          <a:xfrm>
            <a:off x="318448" y="1674484"/>
            <a:ext cx="8534400" cy="4319832"/>
          </a:xfrm>
        </p:spPr>
        <p:txBody>
          <a:bodyPr/>
          <a:lstStyle/>
          <a:p>
            <a:pPr>
              <a:spcAft>
                <a:spcPts val="1200"/>
              </a:spcAft>
            </a:pPr>
            <a:r>
              <a:rPr lang="en-US" sz="2000" dirty="0" smtClean="0">
                <a:solidFill>
                  <a:srgbClr val="5B6770"/>
                </a:solidFill>
              </a:rPr>
              <a:t>Based on 05/31/2020 GIS Report: </a:t>
            </a:r>
          </a:p>
          <a:p>
            <a:pPr marL="749300" indent="-457200">
              <a:spcAft>
                <a:spcPts val="600"/>
              </a:spcAft>
              <a:buFont typeface="Arial" panose="020B0604020202020204" pitchFamily="34" charset="0"/>
              <a:buChar char="‒"/>
            </a:pPr>
            <a:r>
              <a:rPr lang="en-US" sz="2000" dirty="0" smtClean="0">
                <a:solidFill>
                  <a:srgbClr val="5B6770"/>
                </a:solidFill>
              </a:rPr>
              <a:t>153 </a:t>
            </a:r>
            <a:r>
              <a:rPr lang="en-US" sz="2000" dirty="0">
                <a:solidFill>
                  <a:srgbClr val="5B6770"/>
                </a:solidFill>
              </a:rPr>
              <a:t>MW of installed battery storage </a:t>
            </a:r>
            <a:r>
              <a:rPr lang="en-US" sz="2000" dirty="0" smtClean="0">
                <a:solidFill>
                  <a:srgbClr val="5B6770"/>
                </a:solidFill>
              </a:rPr>
              <a:t>capacity</a:t>
            </a:r>
          </a:p>
          <a:p>
            <a:pPr marL="749300" indent="-457200">
              <a:spcAft>
                <a:spcPts val="600"/>
              </a:spcAft>
              <a:buFont typeface="Arial" panose="020B0604020202020204" pitchFamily="34" charset="0"/>
              <a:buChar char="‒"/>
            </a:pPr>
            <a:r>
              <a:rPr lang="en-US" sz="2000" dirty="0" smtClean="0">
                <a:solidFill>
                  <a:srgbClr val="5B6770"/>
                </a:solidFill>
              </a:rPr>
              <a:t>643 MW with SGIA and Financial Security Posted </a:t>
            </a:r>
          </a:p>
          <a:p>
            <a:pPr marL="749300" indent="-457200">
              <a:spcAft>
                <a:spcPts val="600"/>
              </a:spcAft>
              <a:buFont typeface="Arial" panose="020B0604020202020204" pitchFamily="34" charset="0"/>
              <a:buChar char="‒"/>
            </a:pPr>
            <a:r>
              <a:rPr lang="en-US" sz="2000" dirty="0" smtClean="0">
                <a:solidFill>
                  <a:srgbClr val="5B6770"/>
                </a:solidFill>
              </a:rPr>
              <a:t>100 MW with SGIA</a:t>
            </a:r>
          </a:p>
          <a:p>
            <a:pPr marL="749300" indent="-457200">
              <a:spcAft>
                <a:spcPts val="600"/>
              </a:spcAft>
              <a:buFont typeface="Arial" panose="020B0604020202020204" pitchFamily="34" charset="0"/>
              <a:buChar char="‒"/>
            </a:pPr>
            <a:r>
              <a:rPr lang="en-US" sz="2000" dirty="0" smtClean="0">
                <a:solidFill>
                  <a:srgbClr val="5B6770"/>
                </a:solidFill>
              </a:rPr>
              <a:t>109 MW of planned DGRs</a:t>
            </a:r>
          </a:p>
          <a:p>
            <a:pPr marL="749300" indent="-457200">
              <a:spcAft>
                <a:spcPts val="600"/>
              </a:spcAft>
              <a:buFont typeface="Arial" panose="020B0604020202020204" pitchFamily="34" charset="0"/>
              <a:buChar char="‒"/>
            </a:pPr>
            <a:r>
              <a:rPr lang="en-US" sz="2000" dirty="0">
                <a:solidFill>
                  <a:srgbClr val="5B6770"/>
                </a:solidFill>
              </a:rPr>
              <a:t>a</a:t>
            </a:r>
            <a:r>
              <a:rPr lang="en-US" sz="2000" dirty="0" smtClean="0">
                <a:solidFill>
                  <a:srgbClr val="5B6770"/>
                </a:solidFill>
              </a:rPr>
              <a:t>lmost 7 GW </a:t>
            </a:r>
            <a:r>
              <a:rPr lang="en-US" sz="2000" dirty="0">
                <a:solidFill>
                  <a:srgbClr val="5B6770"/>
                </a:solidFill>
              </a:rPr>
              <a:t>of battery storage (with FIS started) in the interconnection </a:t>
            </a:r>
            <a:r>
              <a:rPr lang="en-US" sz="2000" dirty="0" smtClean="0">
                <a:solidFill>
                  <a:srgbClr val="5B6770"/>
                </a:solidFill>
              </a:rPr>
              <a:t>queue </a:t>
            </a:r>
            <a:r>
              <a:rPr lang="en-US" sz="2000" dirty="0">
                <a:solidFill>
                  <a:srgbClr val="5B6770"/>
                </a:solidFill>
              </a:rPr>
              <a:t>with COD </a:t>
            </a:r>
            <a:r>
              <a:rPr lang="en-US" sz="2000" dirty="0" smtClean="0">
                <a:solidFill>
                  <a:srgbClr val="5B6770"/>
                </a:solidFill>
              </a:rPr>
              <a:t>before mid-2023 .</a:t>
            </a:r>
          </a:p>
          <a:p>
            <a:pPr marL="749300" indent="-457200">
              <a:spcAft>
                <a:spcPts val="600"/>
              </a:spcAft>
              <a:buFont typeface="Arial" panose="020B0604020202020204" pitchFamily="34" charset="0"/>
              <a:buChar char="‒"/>
            </a:pPr>
            <a:r>
              <a:rPr lang="en-US" sz="2000" dirty="0" smtClean="0">
                <a:solidFill>
                  <a:srgbClr val="5B6770"/>
                </a:solidFill>
              </a:rPr>
              <a:t>about 1 GW of those have COD before summer 2021</a:t>
            </a:r>
            <a:endParaRPr lang="en-US" sz="2000" dirty="0">
              <a:solidFill>
                <a:srgbClr val="5B6770"/>
              </a:solidFill>
            </a:endParaRPr>
          </a:p>
          <a:p>
            <a:endParaRPr lang="en-US" sz="20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Tree>
    <p:extLst>
      <p:ext uri="{BB962C8B-B14F-4D97-AF65-F5344CB8AC3E}">
        <p14:creationId xmlns:p14="http://schemas.microsoft.com/office/powerpoint/2010/main" val="936239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Situation and BESTF Impact</a:t>
            </a:r>
            <a:endParaRPr lang="en-US" dirty="0"/>
          </a:p>
        </p:txBody>
      </p:sp>
      <p:sp>
        <p:nvSpPr>
          <p:cNvPr id="3" name="Content Placeholder 2"/>
          <p:cNvSpPr>
            <a:spLocks noGrp="1"/>
          </p:cNvSpPr>
          <p:nvPr>
            <p:ph idx="1"/>
          </p:nvPr>
        </p:nvSpPr>
        <p:spPr/>
        <p:txBody>
          <a:bodyPr/>
          <a:lstStyle/>
          <a:p>
            <a:pPr>
              <a:spcAft>
                <a:spcPts val="1200"/>
              </a:spcAft>
            </a:pPr>
            <a:r>
              <a:rPr lang="en-US" sz="2000" dirty="0">
                <a:solidFill>
                  <a:srgbClr val="5B6770"/>
                </a:solidFill>
              </a:rPr>
              <a:t>ERCOT currently uses 0% capacity contribution for battery storage</a:t>
            </a:r>
          </a:p>
          <a:p>
            <a:pPr>
              <a:spcAft>
                <a:spcPts val="1200"/>
              </a:spcAft>
            </a:pPr>
            <a:r>
              <a:rPr lang="en-US" sz="2000" dirty="0">
                <a:solidFill>
                  <a:srgbClr val="5B6770"/>
                </a:solidFill>
              </a:rPr>
              <a:t>ERCOT currently does not collect data on storage duration (h) or maximum energy (MWh). </a:t>
            </a:r>
          </a:p>
          <a:p>
            <a:pPr>
              <a:spcAft>
                <a:spcPts val="1200"/>
              </a:spcAft>
            </a:pPr>
            <a:r>
              <a:rPr lang="en-US" sz="2000" dirty="0">
                <a:solidFill>
                  <a:srgbClr val="5B6770"/>
                </a:solidFill>
              </a:rPr>
              <a:t>This data will be available </a:t>
            </a:r>
            <a:r>
              <a:rPr lang="en-US" sz="2000" dirty="0" smtClean="0">
                <a:solidFill>
                  <a:srgbClr val="5B6770"/>
                </a:solidFill>
              </a:rPr>
              <a:t>once NPRR1002 </a:t>
            </a:r>
            <a:r>
              <a:rPr lang="en-US" sz="2000" dirty="0">
                <a:solidFill>
                  <a:srgbClr val="5B6770"/>
                </a:solidFill>
              </a:rPr>
              <a:t>“Energy Storage Resource Single Model Registration and Charging Restrictions in Emergency Conditions…”</a:t>
            </a:r>
            <a:r>
              <a:rPr lang="en-US" sz="2000" dirty="0" smtClean="0">
                <a:solidFill>
                  <a:srgbClr val="5B6770"/>
                </a:solidFill>
              </a:rPr>
              <a:t>  and RRGRR023 are </a:t>
            </a:r>
            <a:r>
              <a:rPr lang="en-US" sz="2000" dirty="0">
                <a:solidFill>
                  <a:srgbClr val="5B6770"/>
                </a:solidFill>
              </a:rPr>
              <a:t>approved and implemented in RIOO-IS, and Resource Entities update their resource information. </a:t>
            </a:r>
          </a:p>
          <a:p>
            <a:pPr>
              <a:spcAft>
                <a:spcPts val="1200"/>
              </a:spcAft>
            </a:pPr>
            <a:r>
              <a:rPr lang="en-US" sz="2000" dirty="0" smtClean="0">
                <a:solidFill>
                  <a:srgbClr val="5B6770"/>
                </a:solidFill>
              </a:rPr>
              <a:t>NPRR1002 and RRGRR023 are currently on track for August BOD approval </a:t>
            </a:r>
          </a:p>
          <a:p>
            <a:pPr>
              <a:spcAft>
                <a:spcPts val="1200"/>
              </a:spcAft>
            </a:pPr>
            <a:r>
              <a:rPr lang="en-US" sz="2000" dirty="0" smtClean="0">
                <a:solidFill>
                  <a:srgbClr val="5B6770"/>
                </a:solidFill>
              </a:rPr>
              <a:t>RIOO-IS implementation is expected by Q4 2021</a:t>
            </a:r>
            <a:endParaRPr lang="en-US" sz="2000" dirty="0">
              <a:solidFill>
                <a:srgbClr val="5B6770"/>
              </a:solidFill>
            </a:endParaRPr>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a:solidFill>
                <a:prstClr val="black">
                  <a:tint val="75000"/>
                </a:prstClr>
              </a:solidFill>
            </a:endParaRPr>
          </a:p>
        </p:txBody>
      </p:sp>
    </p:spTree>
    <p:extLst>
      <p:ext uri="{BB962C8B-B14F-4D97-AF65-F5344CB8AC3E}">
        <p14:creationId xmlns:p14="http://schemas.microsoft.com/office/powerpoint/2010/main" val="2271024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Storage Capacity Contribution: Proposed </a:t>
            </a:r>
            <a:r>
              <a:rPr lang="en-US" dirty="0"/>
              <a:t>Way </a:t>
            </a:r>
            <a:r>
              <a:rPr lang="en-US" dirty="0" smtClean="0"/>
              <a:t>Forward</a:t>
            </a:r>
            <a:endParaRPr lang="en-US" dirty="0"/>
          </a:p>
        </p:txBody>
      </p:sp>
      <p:sp>
        <p:nvSpPr>
          <p:cNvPr id="3" name="Content Placeholder 2"/>
          <p:cNvSpPr>
            <a:spLocks noGrp="1"/>
          </p:cNvSpPr>
          <p:nvPr>
            <p:ph idx="1"/>
          </p:nvPr>
        </p:nvSpPr>
        <p:spPr>
          <a:xfrm>
            <a:off x="359391" y="1373476"/>
            <a:ext cx="8534400" cy="4663439"/>
          </a:xfrm>
        </p:spPr>
        <p:txBody>
          <a:bodyPr/>
          <a:lstStyle/>
          <a:p>
            <a:pPr lvl="0">
              <a:spcAft>
                <a:spcPts val="1200"/>
              </a:spcAft>
            </a:pPr>
            <a:r>
              <a:rPr lang="en-US" sz="2000" dirty="0" smtClean="0">
                <a:solidFill>
                  <a:srgbClr val="5B6770"/>
                </a:solidFill>
              </a:rPr>
              <a:t>ERCOT proposes to evaluate storage capacity contribution based on historic performance over peak load hours (or peak net load hours), similarly to wind and solar</a:t>
            </a:r>
          </a:p>
          <a:p>
            <a:pPr lvl="0">
              <a:spcAft>
                <a:spcPts val="1200"/>
              </a:spcAft>
            </a:pPr>
            <a:r>
              <a:rPr lang="en-US" sz="2000" dirty="0" smtClean="0">
                <a:solidFill>
                  <a:srgbClr val="5B6770"/>
                </a:solidFill>
              </a:rPr>
              <a:t>For this evaluation storage should be divided into groups by duration</a:t>
            </a:r>
          </a:p>
          <a:p>
            <a:pPr lvl="0">
              <a:spcAft>
                <a:spcPts val="1200"/>
              </a:spcAft>
            </a:pPr>
            <a:r>
              <a:rPr lang="en-US" sz="2000" dirty="0" smtClean="0">
                <a:solidFill>
                  <a:srgbClr val="5B6770"/>
                </a:solidFill>
              </a:rPr>
              <a:t>ERCOT will need </a:t>
            </a:r>
            <a:r>
              <a:rPr lang="en-US" sz="2000" dirty="0">
                <a:solidFill>
                  <a:srgbClr val="5B6770"/>
                </a:solidFill>
              </a:rPr>
              <a:t>storage MWh and duration information prior to </a:t>
            </a:r>
            <a:r>
              <a:rPr lang="en-US" sz="2000" dirty="0" smtClean="0">
                <a:solidFill>
                  <a:srgbClr val="5B6770"/>
                </a:solidFill>
              </a:rPr>
              <a:t>RIOO implementation.</a:t>
            </a:r>
          </a:p>
          <a:p>
            <a:pPr lvl="0">
              <a:spcAft>
                <a:spcPts val="1200"/>
              </a:spcAft>
            </a:pPr>
            <a:r>
              <a:rPr lang="en-US" sz="2000" dirty="0" smtClean="0">
                <a:solidFill>
                  <a:srgbClr val="5B6770"/>
                </a:solidFill>
              </a:rPr>
              <a:t>ERCOT may issue periodic RFI to gain this information for upcoming projects until RIOO implementation</a:t>
            </a:r>
          </a:p>
          <a:p>
            <a:pPr lvl="0">
              <a:spcAft>
                <a:spcPts val="1200"/>
              </a:spcAft>
            </a:pPr>
            <a:r>
              <a:rPr lang="en-US" sz="2000" dirty="0" smtClean="0">
                <a:solidFill>
                  <a:srgbClr val="5B6770"/>
                </a:solidFill>
              </a:rPr>
              <a:t>RFI should also collect information on intended use, projects that are intended solely for provision of FFR should be excluded from capacity evaluation.</a:t>
            </a:r>
            <a:endParaRPr lang="en-US" sz="2000" dirty="0">
              <a:solidFill>
                <a:srgbClr val="5B6770"/>
              </a:solidFill>
            </a:endParaRPr>
          </a:p>
          <a:p>
            <a:pPr>
              <a:spcAft>
                <a:spcPts val="1200"/>
              </a:spcAft>
            </a:pPr>
            <a:endParaRPr lang="en-US" sz="20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Tree>
    <p:extLst>
      <p:ext uri="{BB962C8B-B14F-4D97-AF65-F5344CB8AC3E}">
        <p14:creationId xmlns:p14="http://schemas.microsoft.com/office/powerpoint/2010/main" val="441164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Storage Capacity Contribution: Proposed Way </a:t>
            </a:r>
            <a:r>
              <a:rPr lang="en-US" dirty="0" smtClean="0"/>
              <a:t>Forward</a:t>
            </a:r>
            <a:endParaRPr lang="en-US" dirty="0"/>
          </a:p>
        </p:txBody>
      </p:sp>
      <p:sp>
        <p:nvSpPr>
          <p:cNvPr id="3" name="Content Placeholder 2"/>
          <p:cNvSpPr>
            <a:spLocks noGrp="1"/>
          </p:cNvSpPr>
          <p:nvPr>
            <p:ph idx="1"/>
          </p:nvPr>
        </p:nvSpPr>
        <p:spPr>
          <a:xfrm>
            <a:off x="304800" y="1187355"/>
            <a:ext cx="8534400" cy="5110234"/>
          </a:xfrm>
        </p:spPr>
        <p:txBody>
          <a:bodyPr/>
          <a:lstStyle/>
          <a:p>
            <a:pPr>
              <a:spcAft>
                <a:spcPts val="1200"/>
              </a:spcAft>
            </a:pPr>
            <a:r>
              <a:rPr lang="en-US" sz="2400" dirty="0">
                <a:solidFill>
                  <a:srgbClr val="5B6770"/>
                </a:solidFill>
              </a:rPr>
              <a:t>Once </a:t>
            </a:r>
            <a:r>
              <a:rPr lang="en-US" sz="2400" dirty="0" smtClean="0">
                <a:solidFill>
                  <a:srgbClr val="5B6770"/>
                </a:solidFill>
              </a:rPr>
              <a:t>a </a:t>
            </a:r>
            <a:r>
              <a:rPr lang="en-US" sz="2400" dirty="0" smtClean="0">
                <a:solidFill>
                  <a:srgbClr val="5B6770"/>
                </a:solidFill>
              </a:rPr>
              <a:t>meaningful amount of </a:t>
            </a:r>
            <a:r>
              <a:rPr lang="en-US" sz="2400" dirty="0" smtClean="0">
                <a:solidFill>
                  <a:srgbClr val="5B6770"/>
                </a:solidFill>
              </a:rPr>
              <a:t>storage resources becomes commercial </a:t>
            </a:r>
            <a:r>
              <a:rPr lang="en-US" sz="2400" dirty="0" smtClean="0">
                <a:solidFill>
                  <a:srgbClr val="5B6770"/>
                </a:solidFill>
              </a:rPr>
              <a:t>(capacity or number of resources threshold?), ERCOT </a:t>
            </a:r>
            <a:r>
              <a:rPr lang="en-US" sz="2400" dirty="0">
                <a:solidFill>
                  <a:srgbClr val="5B6770"/>
                </a:solidFill>
              </a:rPr>
              <a:t>will start </a:t>
            </a:r>
            <a:r>
              <a:rPr lang="en-US" sz="2400" dirty="0" smtClean="0">
                <a:solidFill>
                  <a:srgbClr val="5B6770"/>
                </a:solidFill>
              </a:rPr>
              <a:t>including storage for CDR Reserve Margin calculation </a:t>
            </a:r>
            <a:r>
              <a:rPr lang="en-US" sz="2400" dirty="0" smtClean="0">
                <a:solidFill>
                  <a:srgbClr val="5B6770"/>
                </a:solidFill>
              </a:rPr>
              <a:t>purposes.</a:t>
            </a:r>
            <a:endParaRPr lang="en-US" sz="2400" dirty="0">
              <a:solidFill>
                <a:srgbClr val="5B6770"/>
              </a:solidFill>
            </a:endParaRPr>
          </a:p>
          <a:p>
            <a:pPr>
              <a:spcAft>
                <a:spcPts val="1200"/>
              </a:spcAft>
            </a:pPr>
            <a:r>
              <a:rPr lang="en-US" sz="2400" dirty="0">
                <a:solidFill>
                  <a:srgbClr val="5B6770"/>
                </a:solidFill>
              </a:rPr>
              <a:t>ERCOT will file an NPRR documenting </a:t>
            </a:r>
            <a:r>
              <a:rPr lang="en-US" sz="2400" dirty="0" smtClean="0">
                <a:solidFill>
                  <a:srgbClr val="5B6770"/>
                </a:solidFill>
              </a:rPr>
              <a:t>the methodology </a:t>
            </a:r>
            <a:r>
              <a:rPr lang="en-US" sz="2400" dirty="0">
                <a:solidFill>
                  <a:srgbClr val="5B6770"/>
                </a:solidFill>
              </a:rPr>
              <a:t>for calculating storage capacity </a:t>
            </a:r>
            <a:r>
              <a:rPr lang="en-US" sz="2400" dirty="0" smtClean="0">
                <a:solidFill>
                  <a:srgbClr val="5B6770"/>
                </a:solidFill>
              </a:rPr>
              <a:t>contribution:</a:t>
            </a:r>
            <a:endParaRPr lang="en-US" sz="2400" dirty="0">
              <a:solidFill>
                <a:srgbClr val="5B6770"/>
              </a:solidFill>
            </a:endParaRPr>
          </a:p>
          <a:p>
            <a:pPr lvl="1">
              <a:spcAft>
                <a:spcPts val="1200"/>
              </a:spcAft>
            </a:pPr>
            <a:r>
              <a:rPr lang="en-US" sz="2000" dirty="0" smtClean="0">
                <a:solidFill>
                  <a:srgbClr val="5B6770"/>
                </a:solidFill>
              </a:rPr>
              <a:t>Using historic data, ERCOT </a:t>
            </a:r>
            <a:r>
              <a:rPr lang="en-US" sz="2000" dirty="0">
                <a:solidFill>
                  <a:srgbClr val="5B6770"/>
                </a:solidFill>
              </a:rPr>
              <a:t>will </a:t>
            </a:r>
            <a:r>
              <a:rPr lang="en-US" sz="2000" dirty="0" smtClean="0">
                <a:solidFill>
                  <a:srgbClr val="5B6770"/>
                </a:solidFill>
              </a:rPr>
              <a:t>be </a:t>
            </a:r>
            <a:r>
              <a:rPr lang="en-US" sz="2000" dirty="0">
                <a:solidFill>
                  <a:srgbClr val="5B6770"/>
                </a:solidFill>
              </a:rPr>
              <a:t>calculating historic </a:t>
            </a:r>
            <a:r>
              <a:rPr lang="en-US" sz="2000" dirty="0" smtClean="0">
                <a:solidFill>
                  <a:srgbClr val="5B6770"/>
                </a:solidFill>
              </a:rPr>
              <a:t>average capacity contributions </a:t>
            </a:r>
            <a:r>
              <a:rPr lang="en-US" sz="2000" dirty="0">
                <a:solidFill>
                  <a:srgbClr val="5B6770"/>
                </a:solidFill>
              </a:rPr>
              <a:t>across peak load hours and net load peak </a:t>
            </a:r>
            <a:r>
              <a:rPr lang="en-US" sz="2000" dirty="0" smtClean="0">
                <a:solidFill>
                  <a:srgbClr val="5B6770"/>
                </a:solidFill>
              </a:rPr>
              <a:t>hours, similarly to wind and solar.</a:t>
            </a:r>
          </a:p>
          <a:p>
            <a:pPr lvl="1">
              <a:spcAft>
                <a:spcPts val="1200"/>
              </a:spcAft>
            </a:pPr>
            <a:r>
              <a:rPr lang="en-US" sz="2000" dirty="0" smtClean="0">
                <a:solidFill>
                  <a:srgbClr val="5B6770"/>
                </a:solidFill>
              </a:rPr>
              <a:t>ERCOT then adjust the capacity contribution of storage </a:t>
            </a:r>
            <a:r>
              <a:rPr lang="en-US" sz="2000" dirty="0">
                <a:solidFill>
                  <a:srgbClr val="5B6770"/>
                </a:solidFill>
              </a:rPr>
              <a:t>in accordance with historic </a:t>
            </a:r>
            <a:r>
              <a:rPr lang="en-US" sz="2000" dirty="0" smtClean="0">
                <a:solidFill>
                  <a:srgbClr val="5B6770"/>
                </a:solidFill>
              </a:rPr>
              <a:t>performance</a:t>
            </a:r>
            <a:endParaRPr lang="en-US" sz="2000" dirty="0">
              <a:solidFill>
                <a:srgbClr val="5B6770"/>
              </a:solidFill>
            </a:endParaRPr>
          </a:p>
          <a:p>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3703493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Self-Limiting Facilities and Self-Limiting Resources</a:t>
            </a:r>
            <a:endParaRPr lang="en-US" dirty="0"/>
          </a:p>
        </p:txBody>
      </p:sp>
      <p:sp>
        <p:nvSpPr>
          <p:cNvPr id="3" name="Content Placeholder 2"/>
          <p:cNvSpPr>
            <a:spLocks noGrp="1"/>
          </p:cNvSpPr>
          <p:nvPr>
            <p:ph idx="1"/>
          </p:nvPr>
        </p:nvSpPr>
        <p:spPr>
          <a:xfrm>
            <a:off x="318448" y="1395485"/>
            <a:ext cx="8534400" cy="4319832"/>
          </a:xfrm>
        </p:spPr>
        <p:txBody>
          <a:bodyPr/>
          <a:lstStyle/>
          <a:p>
            <a:r>
              <a:rPr lang="en-US" sz="2400" dirty="0" smtClean="0">
                <a:solidFill>
                  <a:srgbClr val="5B6770"/>
                </a:solidFill>
              </a:rPr>
              <a:t>NPRR1026 </a:t>
            </a:r>
            <a:r>
              <a:rPr lang="en-US" sz="2400" dirty="0">
                <a:solidFill>
                  <a:srgbClr val="5B6770"/>
                </a:solidFill>
              </a:rPr>
              <a:t>BESTF-7 Self-Limiting Facilities and Self-Limiting Resources </a:t>
            </a:r>
            <a:r>
              <a:rPr lang="en-US" sz="2400" dirty="0" smtClean="0">
                <a:solidFill>
                  <a:srgbClr val="5B6770"/>
                </a:solidFill>
              </a:rPr>
              <a:t>at July PRS for language </a:t>
            </a:r>
            <a:r>
              <a:rPr lang="en-US" sz="2400" dirty="0" smtClean="0">
                <a:solidFill>
                  <a:srgbClr val="5B6770"/>
                </a:solidFill>
              </a:rPr>
              <a:t>review.</a:t>
            </a:r>
            <a:endParaRPr lang="en-US" sz="2400" dirty="0" smtClean="0">
              <a:solidFill>
                <a:srgbClr val="5B6770"/>
              </a:solidFill>
            </a:endParaRPr>
          </a:p>
          <a:p>
            <a:r>
              <a:rPr lang="en-US" sz="2400" dirty="0" smtClean="0">
                <a:solidFill>
                  <a:srgbClr val="5B6770"/>
                </a:solidFill>
              </a:rPr>
              <a:t>Self-Limiting Facility – Multiple GRs or ESRs at the same POI with a limit on combined maximum MW injection and/or withdrawal that is less than installed capacity of these Resources.*</a:t>
            </a:r>
          </a:p>
          <a:p>
            <a:r>
              <a:rPr lang="en-US" sz="2400" dirty="0">
                <a:solidFill>
                  <a:srgbClr val="5B6770"/>
                </a:solidFill>
              </a:rPr>
              <a:t>Self-Limiting Resource – A GR or ESR with a limit on its maximum MW Injection and/or withdrawal  which is less than the installed capacity of the Resource</a:t>
            </a:r>
            <a:r>
              <a:rPr lang="en-US" sz="2400" dirty="0" smtClean="0">
                <a:solidFill>
                  <a:srgbClr val="5B6770"/>
                </a:solidFill>
              </a:rPr>
              <a:t>.*</a:t>
            </a:r>
          </a:p>
          <a:p>
            <a:r>
              <a:rPr lang="en-US" sz="2400" dirty="0" smtClean="0">
                <a:solidFill>
                  <a:srgbClr val="5B6770"/>
                </a:solidFill>
              </a:rPr>
              <a:t>ERCOT needs to capture these limits in Resource Adequacy reporting. </a:t>
            </a:r>
          </a:p>
          <a:p>
            <a:endParaRPr lang="en-US" sz="2400" dirty="0">
              <a:solidFill>
                <a:srgbClr val="5B677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a:solidFill>
                <a:prstClr val="black">
                  <a:tint val="75000"/>
                </a:prstClr>
              </a:solidFill>
            </a:endParaRPr>
          </a:p>
        </p:txBody>
      </p:sp>
      <p:sp>
        <p:nvSpPr>
          <p:cNvPr id="5" name="TextBox 4"/>
          <p:cNvSpPr txBox="1"/>
          <p:nvPr/>
        </p:nvSpPr>
        <p:spPr>
          <a:xfrm>
            <a:off x="2967053" y="6168788"/>
            <a:ext cx="5902834" cy="338554"/>
          </a:xfrm>
          <a:prstGeom prst="rect">
            <a:avLst/>
          </a:prstGeom>
          <a:noFill/>
        </p:spPr>
        <p:txBody>
          <a:bodyPr wrap="none" rtlCol="0">
            <a:spAutoFit/>
          </a:bodyPr>
          <a:lstStyle/>
          <a:p>
            <a:r>
              <a:rPr lang="en-US" sz="1600" dirty="0" smtClean="0">
                <a:solidFill>
                  <a:srgbClr val="5B6770"/>
                </a:solidFill>
              </a:rPr>
              <a:t>* This is a summary, not an exact definition as per NPRR1026</a:t>
            </a:r>
            <a:endParaRPr lang="en-US" sz="1600" dirty="0">
              <a:solidFill>
                <a:srgbClr val="5B6770"/>
              </a:solidFill>
            </a:endParaRPr>
          </a:p>
        </p:txBody>
      </p:sp>
    </p:spTree>
    <p:extLst>
      <p:ext uri="{BB962C8B-B14F-4D97-AF65-F5344CB8AC3E}">
        <p14:creationId xmlns:p14="http://schemas.microsoft.com/office/powerpoint/2010/main" val="1540007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DC-Coupled </a:t>
            </a:r>
            <a:r>
              <a:rPr lang="en-US" dirty="0"/>
              <a:t>Resources</a:t>
            </a:r>
          </a:p>
        </p:txBody>
      </p:sp>
      <p:sp>
        <p:nvSpPr>
          <p:cNvPr id="3" name="Content Placeholder 2"/>
          <p:cNvSpPr>
            <a:spLocks noGrp="1"/>
          </p:cNvSpPr>
          <p:nvPr>
            <p:ph idx="1"/>
          </p:nvPr>
        </p:nvSpPr>
        <p:spPr>
          <a:xfrm>
            <a:off x="318449" y="1354542"/>
            <a:ext cx="8534400" cy="4319832"/>
          </a:xfrm>
        </p:spPr>
        <p:txBody>
          <a:bodyPr/>
          <a:lstStyle/>
          <a:p>
            <a:r>
              <a:rPr lang="en-US" sz="2400" dirty="0" smtClean="0">
                <a:solidFill>
                  <a:srgbClr val="5B6770"/>
                </a:solidFill>
              </a:rPr>
              <a:t>NPRR </a:t>
            </a:r>
            <a:r>
              <a:rPr lang="en-US" sz="2400" dirty="0">
                <a:solidFill>
                  <a:srgbClr val="5B6770"/>
                </a:solidFill>
              </a:rPr>
              <a:t>BESTF-6 DC-Coupled Resources coming up soon</a:t>
            </a:r>
          </a:p>
          <a:p>
            <a:r>
              <a:rPr lang="en-US" sz="2400" dirty="0" smtClean="0">
                <a:solidFill>
                  <a:srgbClr val="5B6770"/>
                </a:solidFill>
              </a:rPr>
              <a:t>DC-Coupled Resources – One </a:t>
            </a:r>
            <a:r>
              <a:rPr lang="en-US" sz="2400" dirty="0">
                <a:solidFill>
                  <a:srgbClr val="5B6770"/>
                </a:solidFill>
              </a:rPr>
              <a:t>or more Energy Storage Systems (ESS) combined with one or more wind and/or solar generators behind the same POI, where these combined technologies are interconnected within the site using direct current (DC) equipment. The combined technologies are then connected to the ERCOT grid using the same direct current-to-alternating current (DC-to-AC) inverter(s).</a:t>
            </a:r>
          </a:p>
          <a:p>
            <a:r>
              <a:rPr lang="en-US" sz="2400" dirty="0" smtClean="0">
                <a:solidFill>
                  <a:srgbClr val="5B6770"/>
                </a:solidFill>
              </a:rPr>
              <a:t>RRGRR023 </a:t>
            </a:r>
            <a:r>
              <a:rPr lang="en-US" sz="2400" dirty="0">
                <a:solidFill>
                  <a:srgbClr val="5B6770"/>
                </a:solidFill>
              </a:rPr>
              <a:t>includes </a:t>
            </a:r>
            <a:r>
              <a:rPr lang="en-US" sz="2400" dirty="0" smtClean="0">
                <a:solidFill>
                  <a:srgbClr val="5B6770"/>
                </a:solidFill>
              </a:rPr>
              <a:t>additional parameters that will be requested from </a:t>
            </a:r>
            <a:r>
              <a:rPr lang="en-US" sz="2400" dirty="0">
                <a:solidFill>
                  <a:srgbClr val="5B6770"/>
                </a:solidFill>
              </a:rPr>
              <a:t>Self-Limiting </a:t>
            </a:r>
            <a:r>
              <a:rPr lang="en-US" sz="2400" dirty="0" smtClean="0">
                <a:solidFill>
                  <a:srgbClr val="5B6770"/>
                </a:solidFill>
              </a:rPr>
              <a:t>Facilities, Self-Limiting Resources </a:t>
            </a:r>
            <a:r>
              <a:rPr lang="en-US" sz="2400" dirty="0">
                <a:solidFill>
                  <a:srgbClr val="5B6770"/>
                </a:solidFill>
              </a:rPr>
              <a:t>and </a:t>
            </a:r>
            <a:r>
              <a:rPr lang="en-US" sz="2400" dirty="0" smtClean="0">
                <a:solidFill>
                  <a:srgbClr val="5B6770"/>
                </a:solidFill>
              </a:rPr>
              <a:t>DC-Coupled Resources</a:t>
            </a:r>
            <a:endParaRPr lang="en-US" sz="2400" dirty="0">
              <a:solidFill>
                <a:srgbClr val="5B6770"/>
              </a:solidFill>
            </a:endParaRPr>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a:solidFill>
                <a:prstClr val="black">
                  <a:tint val="75000"/>
                </a:prstClr>
              </a:solidFill>
            </a:endParaRPr>
          </a:p>
        </p:txBody>
      </p:sp>
    </p:spTree>
    <p:extLst>
      <p:ext uri="{BB962C8B-B14F-4D97-AF65-F5344CB8AC3E}">
        <p14:creationId xmlns:p14="http://schemas.microsoft.com/office/powerpoint/2010/main" val="3005493840"/>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11615</TotalTime>
  <Words>1172</Words>
  <Application>Microsoft Office PowerPoint</Application>
  <PresentationFormat>On-screen Show (4:3)</PresentationFormat>
  <Paragraphs>107</Paragraphs>
  <Slides>14</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14</vt:i4>
      </vt:variant>
    </vt:vector>
  </HeadingPairs>
  <TitlesOfParts>
    <vt:vector size="18" baseType="lpstr">
      <vt:lpstr>Arial</vt:lpstr>
      <vt:lpstr>Calibri</vt:lpstr>
      <vt:lpstr>1_Custom Design</vt:lpstr>
      <vt:lpstr>1_Office Theme</vt:lpstr>
      <vt:lpstr>PowerPoint Presentation</vt:lpstr>
      <vt:lpstr>Research Study Findings (NREL, LBNL, EPRI, ICF)</vt:lpstr>
      <vt:lpstr>Research Study Findings (NREL, LBNL, EPRI, ICF)</vt:lpstr>
      <vt:lpstr>Current Situation</vt:lpstr>
      <vt:lpstr>Current Situation and BESTF Impact</vt:lpstr>
      <vt:lpstr>Storage Capacity Contribution: Proposed Way Forward</vt:lpstr>
      <vt:lpstr>Storage Capacity Contribution: Proposed Way Forward</vt:lpstr>
      <vt:lpstr>Self-Limiting Facilities and Self-Limiting Resources</vt:lpstr>
      <vt:lpstr>DC-Coupled Resources</vt:lpstr>
      <vt:lpstr>Capacity Contribution of DC-Coupled Resources</vt:lpstr>
      <vt:lpstr>Co-located vs Standalone Storage</vt:lpstr>
      <vt:lpstr>References to the Studies</vt:lpstr>
      <vt:lpstr>Thank you! Questions?</vt:lpstr>
      <vt:lpstr>ERCOT: 2018 Form EIA-860 Data - Schedule 3, 'Energy Storage Data' (Operable Units Only)</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Matevosjana, Julia</dc:creator>
  <cp:lastModifiedBy>Matevosyan, Julia</cp:lastModifiedBy>
  <cp:revision>63</cp:revision>
  <dcterms:created xsi:type="dcterms:W3CDTF">2020-02-03T17:18:51Z</dcterms:created>
  <dcterms:modified xsi:type="dcterms:W3CDTF">2020-06-15T16:35:34Z</dcterms:modified>
</cp:coreProperties>
</file>