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5"/>
  </p:notesMasterIdLst>
  <p:handoutMasterIdLst>
    <p:handoutMasterId r:id="rId26"/>
  </p:handoutMasterIdLst>
  <p:sldIdLst>
    <p:sldId id="260" r:id="rId7"/>
    <p:sldId id="261" r:id="rId8"/>
    <p:sldId id="272" r:id="rId9"/>
    <p:sldId id="265" r:id="rId10"/>
    <p:sldId id="267" r:id="rId11"/>
    <p:sldId id="266" r:id="rId12"/>
    <p:sldId id="268" r:id="rId13"/>
    <p:sldId id="269" r:id="rId14"/>
    <p:sldId id="270" r:id="rId15"/>
    <p:sldId id="271" r:id="rId16"/>
    <p:sldId id="273" r:id="rId17"/>
    <p:sldId id="275" r:id="rId18"/>
    <p:sldId id="276" r:id="rId19"/>
    <p:sldId id="274" r:id="rId20"/>
    <p:sldId id="278" r:id="rId21"/>
    <p:sldId id="279" r:id="rId22"/>
    <p:sldId id="277" r:id="rId23"/>
    <p:sldId id="264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1392" y="60"/>
      </p:cViewPr>
      <p:guideLst>
        <p:guide orient="horz" pos="1056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109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211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1504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0334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8584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2305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3819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6106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48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614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997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1776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847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740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66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9880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6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 smtClean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6.  Counter-Party Credit Risk Assessment</a:t>
            </a:r>
            <a:endParaRPr lang="en-US" dirty="0"/>
          </a:p>
          <a:p>
            <a:r>
              <a:rPr lang="en-US" i="1" dirty="0" smtClean="0"/>
              <a:t>Mark Ruane</a:t>
            </a:r>
            <a:endParaRPr lang="en-US" i="1" dirty="0"/>
          </a:p>
          <a:p>
            <a:r>
              <a:rPr lang="en-US" dirty="0" smtClean="0"/>
              <a:t>Director, Settlements, Retail and Credit</a:t>
            </a:r>
          </a:p>
          <a:p>
            <a:endParaRPr lang="en-US" dirty="0"/>
          </a:p>
          <a:p>
            <a:r>
              <a:rPr lang="en-US" dirty="0" smtClean="0"/>
              <a:t>CWG / MCWG</a:t>
            </a:r>
          </a:p>
          <a:p>
            <a:endParaRPr lang="en-US" dirty="0" smtClean="0"/>
          </a:p>
          <a:p>
            <a:r>
              <a:rPr lang="en-US" dirty="0" smtClean="0"/>
              <a:t>ERCOT Public</a:t>
            </a:r>
          </a:p>
          <a:p>
            <a:r>
              <a:rPr lang="en-US" dirty="0" smtClean="0"/>
              <a:t>June 17, 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Scoring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0037" y="1676400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2446338"/>
            <a:ext cx="8567738" cy="99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Quantitative credit scoring models generally rely on various credit ratios weighted to provide an aggregate assessment of credit quality.</a:t>
            </a:r>
          </a:p>
          <a:p>
            <a:endParaRPr lang="en-US" sz="2400" dirty="0" smtClean="0"/>
          </a:p>
          <a:p>
            <a:r>
              <a:rPr lang="en-US" sz="2400" dirty="0" smtClean="0"/>
              <a:t>In-house / agency models are usually proprietary.</a:t>
            </a:r>
          </a:p>
          <a:p>
            <a:endParaRPr lang="en-US" sz="2400" dirty="0" smtClean="0"/>
          </a:p>
          <a:p>
            <a:r>
              <a:rPr lang="en-US" sz="2400" dirty="0" smtClean="0"/>
              <a:t>Difficult to design “one size fits all”.  Relevant ratios can vary based on the nature of the entity being scored. </a:t>
            </a:r>
            <a:endParaRPr lang="en-US" sz="20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619124" y="1066800"/>
            <a:ext cx="7991476" cy="762000"/>
            <a:chOff x="385762" y="2362200"/>
            <a:chExt cx="7991476" cy="762000"/>
          </a:xfrm>
        </p:grpSpPr>
        <p:sp>
          <p:nvSpPr>
            <p:cNvPr id="9" name="Pentagon 8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Introduction</a:t>
              </a:r>
              <a:endParaRPr lang="en-US" sz="1400" dirty="0"/>
            </a:p>
          </p:txBody>
        </p:sp>
        <p:sp>
          <p:nvSpPr>
            <p:cNvPr id="10" name="Chevron 9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Market Entry Credit Impacts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Credit Assessment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Scoring Models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64008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823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Scoring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0037" y="1676400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9562" y="2152650"/>
            <a:ext cx="8567738" cy="99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ERCOT Credit Scoring Model</a:t>
            </a:r>
          </a:p>
          <a:p>
            <a:r>
              <a:rPr lang="en-US" sz="2400" dirty="0" smtClean="0"/>
              <a:t>Before </a:t>
            </a:r>
            <a:r>
              <a:rPr lang="en-US" sz="2400" dirty="0" smtClean="0"/>
              <a:t>Nodal go-live, </a:t>
            </a:r>
            <a:r>
              <a:rPr lang="en-US" sz="2400" dirty="0" smtClean="0"/>
              <a:t>ERCOT commissioned a credit scoring model from Oliver Wyman. </a:t>
            </a:r>
          </a:p>
          <a:p>
            <a:r>
              <a:rPr lang="en-US" sz="2400" dirty="0"/>
              <a:t>The model was reviewed with Market Participants at the time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The basic model logic was to score the Counter-Party, map the score to a probability of default (</a:t>
            </a:r>
            <a:r>
              <a:rPr lang="en-US" sz="2400" dirty="0" err="1" smtClean="0"/>
              <a:t>Pd</a:t>
            </a:r>
            <a:r>
              <a:rPr lang="en-US" sz="2400" dirty="0" smtClean="0"/>
              <a:t>), and then map the </a:t>
            </a:r>
            <a:r>
              <a:rPr lang="en-US" sz="2400" dirty="0" err="1" smtClean="0"/>
              <a:t>Pd</a:t>
            </a:r>
            <a:r>
              <a:rPr lang="en-US" sz="2400" dirty="0" smtClean="0"/>
              <a:t> to proxy credit ratings.</a:t>
            </a:r>
            <a:endParaRPr lang="en-US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619124" y="1066800"/>
            <a:ext cx="7991476" cy="762000"/>
            <a:chOff x="385762" y="2362200"/>
            <a:chExt cx="7991476" cy="762000"/>
          </a:xfrm>
        </p:grpSpPr>
        <p:sp>
          <p:nvSpPr>
            <p:cNvPr id="9" name="Pentagon 8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Introduction</a:t>
              </a:r>
              <a:endParaRPr lang="en-US" sz="1400" dirty="0"/>
            </a:p>
          </p:txBody>
        </p:sp>
        <p:sp>
          <p:nvSpPr>
            <p:cNvPr id="10" name="Chevron 9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Market Entry Credit Impacts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Credit Assessment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Scoring Models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64008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543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Scoring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0037" y="1676400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799" y="2133600"/>
            <a:ext cx="8567738" cy="99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Logic for this approach:</a:t>
            </a:r>
          </a:p>
          <a:p>
            <a:pPr lvl="1"/>
            <a:r>
              <a:rPr lang="en-US" sz="2000" dirty="0" smtClean="0"/>
              <a:t>Enable estimation of portfolio expected loss</a:t>
            </a:r>
          </a:p>
          <a:p>
            <a:pPr lvl="1"/>
            <a:r>
              <a:rPr lang="en-US" sz="2000" dirty="0" smtClean="0"/>
              <a:t>Provide a mechanism for scoring unrated Counter-Parties</a:t>
            </a:r>
          </a:p>
          <a:p>
            <a:pPr lvl="1"/>
            <a:r>
              <a:rPr lang="en-US" sz="2000" dirty="0" smtClean="0"/>
              <a:t>Base proxy ratings on actual ERCOT default loss experience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Disadvantages</a:t>
            </a:r>
          </a:p>
          <a:p>
            <a:pPr lvl="1"/>
            <a:r>
              <a:rPr lang="en-US" sz="2000" dirty="0" err="1" smtClean="0"/>
              <a:t>Pd</a:t>
            </a:r>
            <a:r>
              <a:rPr lang="en-US" sz="2000" dirty="0" smtClean="0"/>
              <a:t> calibration was difficult because of lack of market default loss data</a:t>
            </a:r>
          </a:p>
          <a:p>
            <a:pPr lvl="1"/>
            <a:r>
              <a:rPr lang="en-US" sz="2000" dirty="0" smtClean="0"/>
              <a:t>Consequently, difficult to assess the validity of resulting proxy ratings.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19124" y="1066800"/>
            <a:ext cx="7991476" cy="762000"/>
            <a:chOff x="385762" y="2362200"/>
            <a:chExt cx="7991476" cy="762000"/>
          </a:xfrm>
        </p:grpSpPr>
        <p:sp>
          <p:nvSpPr>
            <p:cNvPr id="9" name="Pentagon 8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Introduction</a:t>
              </a:r>
              <a:endParaRPr lang="en-US" sz="1400" dirty="0"/>
            </a:p>
          </p:txBody>
        </p:sp>
        <p:sp>
          <p:nvSpPr>
            <p:cNvPr id="10" name="Chevron 9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Market Entry Credit Impacts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Credit Assessment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Scoring Models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64008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20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Scoring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0037" y="1676400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2446338"/>
            <a:ext cx="8567738" cy="99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619124" y="1066800"/>
            <a:ext cx="7991476" cy="762000"/>
            <a:chOff x="385762" y="2362200"/>
            <a:chExt cx="7991476" cy="762000"/>
          </a:xfrm>
        </p:grpSpPr>
        <p:sp>
          <p:nvSpPr>
            <p:cNvPr id="9" name="Pentagon 8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Introduction</a:t>
              </a:r>
              <a:endParaRPr lang="en-US" sz="1400" dirty="0"/>
            </a:p>
          </p:txBody>
        </p:sp>
        <p:sp>
          <p:nvSpPr>
            <p:cNvPr id="10" name="Chevron 9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Market Entry Credit Impacts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Credit Assessment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Scoring Models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64008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  <p:sp>
        <p:nvSpPr>
          <p:cNvPr id="14" name="Content Placeholder 2"/>
          <p:cNvSpPr txBox="1">
            <a:spLocks/>
          </p:cNvSpPr>
          <p:nvPr/>
        </p:nvSpPr>
        <p:spPr>
          <a:xfrm>
            <a:off x="304799" y="2286000"/>
            <a:ext cx="2667001" cy="1524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Scoring model ratio inputs and weights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7" y="1911153"/>
            <a:ext cx="4698448" cy="448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39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Scoring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0037" y="1676400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2446338"/>
            <a:ext cx="8567738" cy="99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619124" y="1066800"/>
            <a:ext cx="7991476" cy="762000"/>
            <a:chOff x="385762" y="2362200"/>
            <a:chExt cx="7991476" cy="762000"/>
          </a:xfrm>
        </p:grpSpPr>
        <p:sp>
          <p:nvSpPr>
            <p:cNvPr id="9" name="Pentagon 8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Introduction</a:t>
              </a:r>
              <a:endParaRPr lang="en-US" sz="1400" dirty="0"/>
            </a:p>
          </p:txBody>
        </p:sp>
        <p:sp>
          <p:nvSpPr>
            <p:cNvPr id="10" name="Chevron 9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Market Entry Credit Impacts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Credit Assessment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Scoring Models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64008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  <p:sp>
        <p:nvSpPr>
          <p:cNvPr id="14" name="Content Placeholder 2"/>
          <p:cNvSpPr txBox="1">
            <a:spLocks/>
          </p:cNvSpPr>
          <p:nvPr/>
        </p:nvSpPr>
        <p:spPr>
          <a:xfrm>
            <a:off x="326231" y="2103438"/>
            <a:ext cx="8567738" cy="99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An alternative is to calibrate the model parameters (weights) for best fit with agency ratings for rated entities.  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1567" y="2963862"/>
            <a:ext cx="5540865" cy="332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5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Scoring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0037" y="1676400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619124" y="1066800"/>
            <a:ext cx="7991476" cy="762000"/>
            <a:chOff x="385762" y="2362200"/>
            <a:chExt cx="7991476" cy="762000"/>
          </a:xfrm>
        </p:grpSpPr>
        <p:sp>
          <p:nvSpPr>
            <p:cNvPr id="9" name="Pentagon 8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Introduction</a:t>
              </a:r>
              <a:endParaRPr lang="en-US" sz="1400" dirty="0"/>
            </a:p>
          </p:txBody>
        </p:sp>
        <p:sp>
          <p:nvSpPr>
            <p:cNvPr id="10" name="Chevron 9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Market Entry Credit Impacts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Credit Assessment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Scoring Models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64008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  <p:sp>
        <p:nvSpPr>
          <p:cNvPr id="14" name="Content Placeholder 2"/>
          <p:cNvSpPr txBox="1">
            <a:spLocks/>
          </p:cNvSpPr>
          <p:nvPr/>
        </p:nvSpPr>
        <p:spPr>
          <a:xfrm>
            <a:off x="326231" y="2103438"/>
            <a:ext cx="8567738" cy="99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ERCOT model </a:t>
            </a:r>
            <a:r>
              <a:rPr lang="en-US" sz="2400" dirty="0"/>
              <a:t>s</a:t>
            </a:r>
            <a:r>
              <a:rPr lang="en-US" sz="2400" dirty="0" smtClean="0"/>
              <a:t>ample R-squares and correlation coefficients, utilizing 73 rated CPs out of 254 total.*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2235" y="3327285"/>
            <a:ext cx="5278566" cy="1759182"/>
          </a:xfrm>
          <a:prstGeom prst="rect">
            <a:avLst/>
          </a:prstGeom>
        </p:spPr>
      </p:pic>
      <p:sp>
        <p:nvSpPr>
          <p:cNvPr id="15" name="Content Placeholder 2"/>
          <p:cNvSpPr txBox="1">
            <a:spLocks/>
          </p:cNvSpPr>
          <p:nvPr/>
        </p:nvSpPr>
        <p:spPr>
          <a:xfrm>
            <a:off x="576262" y="5295900"/>
            <a:ext cx="8567738" cy="762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* Constrained for positive weights only.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0097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Scoring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0037" y="1676400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2446338"/>
            <a:ext cx="8567738" cy="99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619124" y="1066800"/>
            <a:ext cx="7991476" cy="762000"/>
            <a:chOff x="385762" y="2362200"/>
            <a:chExt cx="7991476" cy="762000"/>
          </a:xfrm>
        </p:grpSpPr>
        <p:sp>
          <p:nvSpPr>
            <p:cNvPr id="9" name="Pentagon 8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Introduction</a:t>
              </a:r>
              <a:endParaRPr lang="en-US" sz="1400" dirty="0"/>
            </a:p>
          </p:txBody>
        </p:sp>
        <p:sp>
          <p:nvSpPr>
            <p:cNvPr id="10" name="Chevron 9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Market Entry Credit Impacts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Credit Assessment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Scoring Models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64008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  <p:sp>
        <p:nvSpPr>
          <p:cNvPr id="14" name="Content Placeholder 2"/>
          <p:cNvSpPr txBox="1">
            <a:spLocks/>
          </p:cNvSpPr>
          <p:nvPr/>
        </p:nvSpPr>
        <p:spPr>
          <a:xfrm>
            <a:off x="543426" y="2126457"/>
            <a:ext cx="1964531" cy="26209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Weights with Excel-optimized solution.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2044328"/>
            <a:ext cx="5279733" cy="424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84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0037" y="1676400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2446338"/>
            <a:ext cx="8567738" cy="99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619124" y="1066800"/>
            <a:ext cx="7991476" cy="762000"/>
            <a:chOff x="385762" y="2362200"/>
            <a:chExt cx="7991476" cy="762000"/>
          </a:xfrm>
        </p:grpSpPr>
        <p:sp>
          <p:nvSpPr>
            <p:cNvPr id="9" name="Pentagon 8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Introduction</a:t>
              </a:r>
              <a:endParaRPr lang="en-US" sz="1400" dirty="0"/>
            </a:p>
          </p:txBody>
        </p:sp>
        <p:sp>
          <p:nvSpPr>
            <p:cNvPr id="10" name="Chevron 9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Market Entry Credit Impacts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Credit Assessment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Scoring Models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6400800" y="2362200"/>
              <a:ext cx="1976438" cy="762000"/>
            </a:xfrm>
            <a:prstGeom prst="chevron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  <p:sp>
        <p:nvSpPr>
          <p:cNvPr id="15" name="Content Placeholder 2"/>
          <p:cNvSpPr txBox="1">
            <a:spLocks/>
          </p:cNvSpPr>
          <p:nvPr/>
        </p:nvSpPr>
        <p:spPr>
          <a:xfrm>
            <a:off x="309562" y="2152650"/>
            <a:ext cx="8567738" cy="99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Stakeholder feedback</a:t>
            </a:r>
          </a:p>
          <a:p>
            <a:r>
              <a:rPr lang="en-US" sz="2400" dirty="0" smtClean="0"/>
              <a:t>Review applicability of other ISO models.</a:t>
            </a:r>
          </a:p>
          <a:p>
            <a:r>
              <a:rPr lang="en-US" sz="2400" dirty="0" smtClean="0"/>
              <a:t>Evaluate appropriateness of vendor models (</a:t>
            </a:r>
            <a:r>
              <a:rPr lang="en-US" sz="2400" i="1" dirty="0" err="1" smtClean="0"/>
              <a:t>eg</a:t>
            </a:r>
            <a:r>
              <a:rPr lang="en-US" sz="2400" dirty="0" smtClean="0"/>
              <a:t> Moody’s </a:t>
            </a:r>
            <a:r>
              <a:rPr lang="en-US" sz="2400" dirty="0" err="1" smtClean="0"/>
              <a:t>RiskCalc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As scoring framework is advanced, consider application within the new market entry framework.</a:t>
            </a:r>
          </a:p>
          <a:p>
            <a:pPr lvl="1"/>
            <a:r>
              <a:rPr lang="en-US" sz="2000" dirty="0" smtClean="0"/>
              <a:t>Granting of unsecured credit</a:t>
            </a:r>
          </a:p>
          <a:p>
            <a:pPr lvl="1"/>
            <a:r>
              <a:rPr lang="en-US" sz="2000" dirty="0" smtClean="0"/>
              <a:t>“Unreasonable credit risk” red flags</a:t>
            </a:r>
          </a:p>
          <a:p>
            <a:pPr lvl="1"/>
            <a:r>
              <a:rPr lang="en-US" sz="2000" dirty="0" smtClean="0"/>
              <a:t>Applicability to potential limitations, such as requirements for cash collateral or changes to TPE</a:t>
            </a: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9078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Counter-Party Credit Risk Assessment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362200" y="2499519"/>
            <a:ext cx="4572000" cy="62468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Questions</a:t>
            </a:r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549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76237" y="1447800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Outline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619124" y="2362200"/>
            <a:ext cx="7991476" cy="762000"/>
            <a:chOff x="385762" y="2362200"/>
            <a:chExt cx="7991476" cy="762000"/>
          </a:xfrm>
        </p:grpSpPr>
        <p:sp>
          <p:nvSpPr>
            <p:cNvPr id="3" name="Pentagon 2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Introduction</a:t>
              </a:r>
              <a:endParaRPr lang="en-US" sz="1400" dirty="0"/>
            </a:p>
          </p:txBody>
        </p:sp>
        <p:sp>
          <p:nvSpPr>
            <p:cNvPr id="4" name="Chevron 3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Market Entry Credit Impacts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9" name="Chevron 8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Credit Assessment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Scoring Models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64008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047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76237" y="2019300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The May 13, 2020 workshop “Proposed Qualifications and Requirements for Market Entry and Continued Participation by ERCOT Counter-Parties” introduced a number of proposals affecting ERCOT processes for Counter-Party qualification and ongoing credit risk management.</a:t>
            </a:r>
          </a:p>
          <a:p>
            <a:endParaRPr lang="en-US" sz="2400" dirty="0"/>
          </a:p>
          <a:p>
            <a:r>
              <a:rPr lang="en-US" sz="2400" dirty="0" smtClean="0"/>
              <a:t>The proposals in the initiative are in part “lessons learned” from the PJM </a:t>
            </a:r>
            <a:r>
              <a:rPr lang="en-US" sz="2400" dirty="0" err="1" smtClean="0"/>
              <a:t>Greenhat</a:t>
            </a:r>
            <a:r>
              <a:rPr lang="en-US" sz="2400" dirty="0" smtClean="0"/>
              <a:t> default, and are similar to initiatives being undertaken at other ISO/RTOs.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619124" y="1066800"/>
            <a:ext cx="7991476" cy="762000"/>
            <a:chOff x="385762" y="2362200"/>
            <a:chExt cx="7991476" cy="762000"/>
          </a:xfrm>
        </p:grpSpPr>
        <p:sp>
          <p:nvSpPr>
            <p:cNvPr id="8" name="Pentagon 7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Introduction</a:t>
              </a:r>
              <a:endParaRPr lang="en-US" sz="1400" dirty="0"/>
            </a:p>
          </p:txBody>
        </p:sp>
        <p:sp>
          <p:nvSpPr>
            <p:cNvPr id="9" name="Chevron 8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Market Entry Credit Impacts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Credit Assessment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Scoring Models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64008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334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14337" y="2209800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The purpose of this discussion is to highlight credit impacts, primarily the proposed use of a credit </a:t>
            </a:r>
            <a:r>
              <a:rPr lang="en-US" sz="2400" dirty="0" smtClean="0"/>
              <a:t>scoring model </a:t>
            </a:r>
            <a:r>
              <a:rPr lang="en-US" sz="2400" dirty="0"/>
              <a:t>for Counter-Party credit risk assessment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Because of the complexity of credit risk assessment issues, this phase of the market entry initiative will be addressed in detail at stakeholder meetings and may proceed on a different timeline than other aspects of market entry qualification. 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619124" y="1066800"/>
            <a:ext cx="7991476" cy="762000"/>
            <a:chOff x="385762" y="2362200"/>
            <a:chExt cx="7991476" cy="762000"/>
          </a:xfrm>
        </p:grpSpPr>
        <p:sp>
          <p:nvSpPr>
            <p:cNvPr id="8" name="Pentagon 7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Introduction</a:t>
              </a:r>
              <a:endParaRPr lang="en-US" sz="1400" dirty="0"/>
            </a:p>
          </p:txBody>
        </p:sp>
        <p:sp>
          <p:nvSpPr>
            <p:cNvPr id="9" name="Chevron 8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Market Entry Credit Impacts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Credit Assessment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Scoring Models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64008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995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14337" y="3200400"/>
            <a:ext cx="8577263" cy="109061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The second workshop on Market Entry is scheduled for July 29, 2020.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619124" y="1066800"/>
            <a:ext cx="7991476" cy="762000"/>
            <a:chOff x="385762" y="2362200"/>
            <a:chExt cx="7991476" cy="762000"/>
          </a:xfrm>
        </p:grpSpPr>
        <p:sp>
          <p:nvSpPr>
            <p:cNvPr id="8" name="Pentagon 7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Introduction</a:t>
              </a:r>
              <a:endParaRPr lang="en-US" sz="1400" dirty="0"/>
            </a:p>
          </p:txBody>
        </p:sp>
        <p:sp>
          <p:nvSpPr>
            <p:cNvPr id="9" name="Chevron 8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Market Entry Credit Impacts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Credit Assessment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Scoring Models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64008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882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Market Entry Credit Impacts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0037" y="1676400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1173480" y="3276600"/>
            <a:ext cx="1005840" cy="304800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35392" y="3657600"/>
            <a:ext cx="1005840" cy="304800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219200" y="4343400"/>
            <a:ext cx="1005840" cy="304800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219200" y="4953000"/>
            <a:ext cx="1005840" cy="304800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14337" y="2057400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For reference, revisions to Counter-Party credit risk assessment processes are in the workshop presentation at:</a:t>
            </a:r>
          </a:p>
          <a:p>
            <a:pPr lvl="1"/>
            <a:r>
              <a:rPr lang="en-US" sz="2000" dirty="0" smtClean="0"/>
              <a:t>Page 17: New – Credit Assessment (TBD)</a:t>
            </a:r>
          </a:p>
          <a:p>
            <a:pPr lvl="1"/>
            <a:r>
              <a:rPr lang="en-US" sz="2000" dirty="0" smtClean="0"/>
              <a:t>Page 18: ERCOT evaluating implementation of credit assessment to utilize qualitative and quantitative models</a:t>
            </a:r>
          </a:p>
          <a:p>
            <a:pPr lvl="1"/>
            <a:r>
              <a:rPr lang="en-US" sz="2000" dirty="0" smtClean="0"/>
              <a:t>Page 19: Approval with Limitations.  Determine type and amount of limitation with respect to creditworthiness.</a:t>
            </a:r>
          </a:p>
          <a:p>
            <a:pPr lvl="1"/>
            <a:r>
              <a:rPr lang="en-US" sz="2000" dirty="0" smtClean="0"/>
              <a:t>Page 20: Pose “Unreasonable Credit Risk”.  ERCOT may deny participation of an applicant or current CP poses “unreasonable credit risk”.  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619124" y="1066800"/>
            <a:ext cx="7991476" cy="762000"/>
            <a:chOff x="385762" y="2362200"/>
            <a:chExt cx="7991476" cy="762000"/>
          </a:xfrm>
        </p:grpSpPr>
        <p:sp>
          <p:nvSpPr>
            <p:cNvPr id="9" name="Pentagon 8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Introduction</a:t>
              </a:r>
              <a:endParaRPr lang="en-US" sz="1400" dirty="0"/>
            </a:p>
          </p:txBody>
        </p:sp>
        <p:sp>
          <p:nvSpPr>
            <p:cNvPr id="10" name="Chevron 9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Market Entry Credit Impacts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Credit Assessment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Scoring Models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64008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64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173480" y="3276600"/>
            <a:ext cx="1005840" cy="304800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37296" y="2609848"/>
            <a:ext cx="1005840" cy="304800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Market Entry Credit Impacts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0037" y="1676400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14337" y="2090737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(cont.)</a:t>
            </a:r>
          </a:p>
          <a:p>
            <a:pPr lvl="1"/>
            <a:r>
              <a:rPr lang="en-US" sz="2000" dirty="0"/>
              <a:t>Page 23: Annual Risk Certification.  Additional annual disclosure requirements.</a:t>
            </a:r>
          </a:p>
          <a:p>
            <a:pPr lvl="1"/>
            <a:r>
              <a:rPr lang="en-US" sz="2000" dirty="0" smtClean="0"/>
              <a:t>Page 24: Involuntary termination by ERCOT if material change results in unreasonable credit risk.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Note that other proposed processes, such as for Counter-Party qualification, may impact or rely upon revised credit procedures.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619124" y="1066800"/>
            <a:ext cx="7991476" cy="762000"/>
            <a:chOff x="385762" y="2362200"/>
            <a:chExt cx="7991476" cy="762000"/>
          </a:xfrm>
        </p:grpSpPr>
        <p:sp>
          <p:nvSpPr>
            <p:cNvPr id="9" name="Pentagon 8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Introduction</a:t>
              </a:r>
              <a:endParaRPr lang="en-US" sz="1400" dirty="0"/>
            </a:p>
          </p:txBody>
        </p:sp>
        <p:sp>
          <p:nvSpPr>
            <p:cNvPr id="10" name="Chevron 9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Market Entry Credit Impacts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Credit Assessment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Scoring Models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64008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334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Assessment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0037" y="1676400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28637" y="2362200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The initial issue to be addressed is credit assessment.  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ERCOT is proposing evaluation of a credit scoring model as a first step in assessing Counter-Party credit quality.</a:t>
            </a:r>
          </a:p>
          <a:p>
            <a:r>
              <a:rPr lang="en-US" sz="2400" dirty="0" smtClean="0"/>
              <a:t>Scoring models are in use or under development at PJM, NYISO and MISO.</a:t>
            </a:r>
          </a:p>
          <a:p>
            <a:r>
              <a:rPr lang="en-US" sz="2400" dirty="0" smtClean="0"/>
              <a:t>This is critical for ERCOT because of a high preponderance of non-rated Market Participants.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619124" y="1066800"/>
            <a:ext cx="7991476" cy="762000"/>
            <a:chOff x="385762" y="2362200"/>
            <a:chExt cx="7991476" cy="762000"/>
          </a:xfrm>
        </p:grpSpPr>
        <p:sp>
          <p:nvSpPr>
            <p:cNvPr id="9" name="Pentagon 8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Introduction</a:t>
              </a:r>
              <a:endParaRPr lang="en-US" sz="1400" dirty="0"/>
            </a:p>
          </p:txBody>
        </p:sp>
        <p:sp>
          <p:nvSpPr>
            <p:cNvPr id="10" name="Chevron 9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Market Entry Credit Impacts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Credit Assessment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Scoring Models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64008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219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Assessment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0037" y="1676400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02431" y="2852737"/>
            <a:ext cx="8415338" cy="2590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ERCOT recognizes that no credit scoring model can be 100% accurate, and consistent with other ISOs, would utilize both quantitative and qualitative score components.  </a:t>
            </a:r>
          </a:p>
          <a:p>
            <a:endParaRPr lang="en-US" sz="2400" dirty="0" smtClean="0"/>
          </a:p>
          <a:p>
            <a:r>
              <a:rPr lang="en-US" sz="2400" dirty="0" smtClean="0"/>
              <a:t>The primary benefit to a use of a scoring model is transparency.  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619124" y="1066800"/>
            <a:ext cx="7991476" cy="762000"/>
            <a:chOff x="385762" y="2362200"/>
            <a:chExt cx="7991476" cy="762000"/>
          </a:xfrm>
        </p:grpSpPr>
        <p:sp>
          <p:nvSpPr>
            <p:cNvPr id="9" name="Pentagon 8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Introduction</a:t>
              </a:r>
              <a:endParaRPr lang="en-US" sz="1400" dirty="0"/>
            </a:p>
          </p:txBody>
        </p:sp>
        <p:sp>
          <p:nvSpPr>
            <p:cNvPr id="10" name="Chevron 9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Market Entry Credit Impacts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Credit Assessment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Scoring Models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64008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183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2879</TotalTime>
  <Words>936</Words>
  <Application>Microsoft Office PowerPoint</Application>
  <PresentationFormat>On-screen Show (4:3)</PresentationFormat>
  <Paragraphs>248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Introduction</vt:lpstr>
      <vt:lpstr>Introduction</vt:lpstr>
      <vt:lpstr>Introduction</vt:lpstr>
      <vt:lpstr>Introduction</vt:lpstr>
      <vt:lpstr>Market Entry Credit Impacts</vt:lpstr>
      <vt:lpstr>Market Entry Credit Impacts</vt:lpstr>
      <vt:lpstr>Credit Assessment</vt:lpstr>
      <vt:lpstr>Credit Assessment</vt:lpstr>
      <vt:lpstr>Scoring Models</vt:lpstr>
      <vt:lpstr>Scoring Models</vt:lpstr>
      <vt:lpstr>Scoring Models</vt:lpstr>
      <vt:lpstr>Scoring Models</vt:lpstr>
      <vt:lpstr>Scoring Models</vt:lpstr>
      <vt:lpstr>Scoring Models</vt:lpstr>
      <vt:lpstr>Scoring Models</vt:lpstr>
      <vt:lpstr>Next Steps</vt:lpstr>
      <vt:lpstr>Counter-Party Credit Risk Assessment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134</cp:revision>
  <cp:lastPrinted>2016-01-21T20:53:15Z</cp:lastPrinted>
  <dcterms:created xsi:type="dcterms:W3CDTF">2016-01-21T15:20:31Z</dcterms:created>
  <dcterms:modified xsi:type="dcterms:W3CDTF">2020-06-15T18:20:28Z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