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74" r:id="rId6"/>
    <p:sldId id="275" r:id="rId7"/>
    <p:sldId id="276" r:id="rId8"/>
    <p:sldId id="268" r:id="rId9"/>
    <p:sldId id="270" r:id="rId10"/>
    <p:sldId id="271" r:id="rId11"/>
    <p:sldId id="27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BC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428"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06EC8-B51C-46EE-A317-C880218D8B2F}"/>
              </a:ext>
            </a:extLst>
          </p:cNvPr>
          <p:cNvSpPr>
            <a:spLocks noGrp="1"/>
          </p:cNvSpPr>
          <p:nvPr>
            <p:ph type="ctrTitle"/>
          </p:nvPr>
        </p:nvSpPr>
        <p:spPr>
          <a:xfrm>
            <a:off x="685800" y="1066800"/>
            <a:ext cx="7772400" cy="1470025"/>
          </a:xfrm>
        </p:spPr>
        <p:txBody>
          <a:bodyPr/>
          <a:lstStyle/>
          <a:p>
            <a:r>
              <a:rPr lang="en-US" sz="4000" dirty="0"/>
              <a:t>Resource Definition Task Force</a:t>
            </a:r>
            <a:br>
              <a:rPr lang="en-US" sz="4000" dirty="0"/>
            </a:br>
            <a:br>
              <a:rPr lang="en-US" sz="4000" dirty="0"/>
            </a:br>
            <a:r>
              <a:rPr lang="en-US" sz="4000" dirty="0"/>
              <a:t>Final Report</a:t>
            </a:r>
          </a:p>
        </p:txBody>
      </p:sp>
      <p:sp>
        <p:nvSpPr>
          <p:cNvPr id="3" name="Subtitle 2">
            <a:extLst>
              <a:ext uri="{FF2B5EF4-FFF2-40B4-BE49-F238E27FC236}">
                <a16:creationId xmlns:a16="http://schemas.microsoft.com/office/drawing/2014/main" id="{D79E34F6-239C-493F-BEFE-608569D87C92}"/>
              </a:ext>
            </a:extLst>
          </p:cNvPr>
          <p:cNvSpPr>
            <a:spLocks noGrp="1"/>
          </p:cNvSpPr>
          <p:nvPr>
            <p:ph type="subTitle" idx="1"/>
          </p:nvPr>
        </p:nvSpPr>
        <p:spPr/>
        <p:txBody>
          <a:bodyPr/>
          <a:lstStyle/>
          <a:p>
            <a:r>
              <a:rPr lang="en-US" dirty="0"/>
              <a:t>06/11/2020</a:t>
            </a:r>
          </a:p>
        </p:txBody>
      </p:sp>
    </p:spTree>
    <p:extLst>
      <p:ext uri="{BB962C8B-B14F-4D97-AF65-F5344CB8AC3E}">
        <p14:creationId xmlns:p14="http://schemas.microsoft.com/office/powerpoint/2010/main" val="293787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F00AB-5B80-4659-AF99-611D7AD089F1}"/>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52909B68-C320-4929-87F7-2F181F02F089}"/>
              </a:ext>
            </a:extLst>
          </p:cNvPr>
          <p:cNvSpPr>
            <a:spLocks noGrp="1"/>
          </p:cNvSpPr>
          <p:nvPr>
            <p:ph idx="1"/>
          </p:nvPr>
        </p:nvSpPr>
        <p:spPr>
          <a:xfrm>
            <a:off x="304800" y="902889"/>
            <a:ext cx="8534400" cy="5052221"/>
          </a:xfrm>
        </p:spPr>
        <p:txBody>
          <a:bodyPr/>
          <a:lstStyle/>
          <a:p>
            <a:r>
              <a:rPr lang="en-US" dirty="0"/>
              <a:t>Eliminated:</a:t>
            </a:r>
          </a:p>
          <a:p>
            <a:pPr lvl="1"/>
            <a:r>
              <a:rPr lang="en-US" dirty="0"/>
              <a:t>Modeled/Non-Modeled Non-Modeled/Non-Modeled</a:t>
            </a:r>
          </a:p>
          <a:p>
            <a:pPr lvl="1"/>
            <a:r>
              <a:rPr lang="en-US" dirty="0"/>
              <a:t>“All Inclusive Generation” – Exclusions</a:t>
            </a:r>
          </a:p>
          <a:p>
            <a:r>
              <a:rPr lang="en-US" dirty="0"/>
              <a:t>Did not create:</a:t>
            </a:r>
          </a:p>
          <a:p>
            <a:pPr lvl="1"/>
            <a:r>
              <a:rPr lang="en-US" sz="2000" dirty="0"/>
              <a:t>Registered/Registered Registered/Non-Registered</a:t>
            </a:r>
          </a:p>
          <a:p>
            <a:pPr lvl="1"/>
            <a:r>
              <a:rPr lang="en-US" sz="2000" dirty="0"/>
              <a:t>NERDs Non-ERCOT Registered Device</a:t>
            </a:r>
          </a:p>
          <a:p>
            <a:r>
              <a:rPr lang="en-US" sz="2200" dirty="0"/>
              <a:t>Remaining Items </a:t>
            </a:r>
          </a:p>
          <a:p>
            <a:pPr lvl="1"/>
            <a:r>
              <a:rPr lang="en-US" sz="2000" dirty="0"/>
              <a:t> Approval of NPRR 995 – no additional RTF Input Needed</a:t>
            </a:r>
          </a:p>
          <a:p>
            <a:pPr lvl="1"/>
            <a:r>
              <a:rPr lang="en-US" sz="2000" dirty="0"/>
              <a:t>Approval of a yet to be published NPRR (RTF-5) to replace unregistered distributed generation </a:t>
            </a:r>
            <a:r>
              <a:rPr lang="en-US" sz="2000" i="1" dirty="0"/>
              <a:t>(“Non-Settled”) </a:t>
            </a:r>
            <a:r>
              <a:rPr lang="en-US" sz="2000" dirty="0"/>
              <a:t>– ERCOT Sponsored –– RTF Input received by ERCOT – no further requirements for RTF</a:t>
            </a:r>
          </a:p>
          <a:p>
            <a:pPr lvl="1"/>
            <a:r>
              <a:rPr lang="en-US" sz="2000" dirty="0"/>
              <a:t>Possible New NPRR (RTF-3) to establish Basic Load Resource  – RTF Input received by ERCOT – no further requirements for RTF</a:t>
            </a:r>
          </a:p>
          <a:p>
            <a:endParaRPr lang="en-US" sz="2200" dirty="0"/>
          </a:p>
        </p:txBody>
      </p:sp>
      <p:sp>
        <p:nvSpPr>
          <p:cNvPr id="4" name="Slide Number Placeholder 3">
            <a:extLst>
              <a:ext uri="{FF2B5EF4-FFF2-40B4-BE49-F238E27FC236}">
                <a16:creationId xmlns:a16="http://schemas.microsoft.com/office/drawing/2014/main" id="{144C7D98-0A73-470A-B825-C0180B839463}"/>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42146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F00AB-5B80-4659-AF99-611D7AD089F1}"/>
              </a:ext>
            </a:extLst>
          </p:cNvPr>
          <p:cNvSpPr>
            <a:spLocks noGrp="1"/>
          </p:cNvSpPr>
          <p:nvPr>
            <p:ph type="title"/>
          </p:nvPr>
        </p:nvSpPr>
        <p:spPr/>
        <p:txBody>
          <a:bodyPr/>
          <a:lstStyle/>
          <a:p>
            <a:r>
              <a:rPr lang="en-US" dirty="0"/>
              <a:t>Resource Definition Task Force</a:t>
            </a:r>
            <a:br>
              <a:rPr lang="en-US" dirty="0"/>
            </a:br>
            <a:r>
              <a:rPr lang="en-US" dirty="0"/>
              <a:t>	</a:t>
            </a:r>
          </a:p>
        </p:txBody>
      </p:sp>
      <p:sp>
        <p:nvSpPr>
          <p:cNvPr id="3" name="Content Placeholder 2">
            <a:extLst>
              <a:ext uri="{FF2B5EF4-FFF2-40B4-BE49-F238E27FC236}">
                <a16:creationId xmlns:a16="http://schemas.microsoft.com/office/drawing/2014/main" id="{52909B68-C320-4929-87F7-2F181F02F089}"/>
              </a:ext>
            </a:extLst>
          </p:cNvPr>
          <p:cNvSpPr>
            <a:spLocks noGrp="1"/>
          </p:cNvSpPr>
          <p:nvPr>
            <p:ph idx="1"/>
          </p:nvPr>
        </p:nvSpPr>
        <p:spPr>
          <a:xfrm>
            <a:off x="304800" y="902889"/>
            <a:ext cx="8534400" cy="5052221"/>
          </a:xfrm>
        </p:spPr>
        <p:txBody>
          <a:bodyPr/>
          <a:lstStyle/>
          <a:p>
            <a:r>
              <a:rPr lang="en-US" i="1" dirty="0"/>
              <a:t>“The purpose of the Resource Definition Task Force (RTF) is to formalize (through the initiation of appropriate Protocol and Guide changes after appropriate consideration of PUCT rules, NERC Reliability Standards, Protocols, and Operating Guides) the terms and requirements for classifying the different types of generation in the ERCOT region.”</a:t>
            </a:r>
          </a:p>
          <a:p>
            <a:r>
              <a:rPr lang="en-US" dirty="0"/>
              <a:t>While the protocols will continue to evolve, the problematic terms have been resolved.  </a:t>
            </a:r>
          </a:p>
          <a:p>
            <a:r>
              <a:rPr lang="en-US" dirty="0"/>
              <a:t>The RTF has completed its work and may now be dissolved. </a:t>
            </a:r>
          </a:p>
        </p:txBody>
      </p:sp>
      <p:sp>
        <p:nvSpPr>
          <p:cNvPr id="4" name="Slide Number Placeholder 3">
            <a:extLst>
              <a:ext uri="{FF2B5EF4-FFF2-40B4-BE49-F238E27FC236}">
                <a16:creationId xmlns:a16="http://schemas.microsoft.com/office/drawing/2014/main" id="{144C7D98-0A73-470A-B825-C0180B83946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510979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Framework</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p:cNvPicPr>
            <a:picLocks noChangeAspect="1"/>
          </p:cNvPicPr>
          <p:nvPr/>
        </p:nvPicPr>
        <p:blipFill>
          <a:blip r:embed="rId2"/>
          <a:stretch>
            <a:fillRect/>
          </a:stretch>
        </p:blipFill>
        <p:spPr>
          <a:xfrm>
            <a:off x="152400" y="2362200"/>
            <a:ext cx="8839200" cy="1677457"/>
          </a:xfrm>
          <a:prstGeom prst="rect">
            <a:avLst/>
          </a:prstGeom>
        </p:spPr>
      </p:pic>
    </p:spTree>
    <p:extLst>
      <p:ext uri="{BB962C8B-B14F-4D97-AF65-F5344CB8AC3E}">
        <p14:creationId xmlns:p14="http://schemas.microsoft.com/office/powerpoint/2010/main" val="2941472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Generation Framework Status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p:cNvPicPr>
            <a:picLocks noChangeAspect="1"/>
          </p:cNvPicPr>
          <p:nvPr/>
        </p:nvPicPr>
        <p:blipFill rotWithShape="1">
          <a:blip r:embed="rId2"/>
          <a:srcRect l="739" t="7330" r="3801" b="17051"/>
          <a:stretch/>
        </p:blipFill>
        <p:spPr>
          <a:xfrm>
            <a:off x="228600" y="990600"/>
            <a:ext cx="8610600" cy="4372009"/>
          </a:xfrm>
          <a:prstGeom prst="rect">
            <a:avLst/>
          </a:prstGeom>
        </p:spPr>
      </p:pic>
      <p:sp>
        <p:nvSpPr>
          <p:cNvPr id="6" name="Rectangle 5"/>
          <p:cNvSpPr/>
          <p:nvPr/>
        </p:nvSpPr>
        <p:spPr>
          <a:xfrm>
            <a:off x="228600" y="1981200"/>
            <a:ext cx="6477000" cy="3429000"/>
          </a:xfrm>
          <a:prstGeom prst="rect">
            <a:avLst/>
          </a:prstGeom>
          <a:solidFill>
            <a:srgbClr val="B3BC44">
              <a:alpha val="24000"/>
            </a:srgb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RTF</a:t>
            </a:r>
          </a:p>
        </p:txBody>
      </p:sp>
      <p:sp>
        <p:nvSpPr>
          <p:cNvPr id="7" name="TextBox 6"/>
          <p:cNvSpPr txBox="1"/>
          <p:nvPr/>
        </p:nvSpPr>
        <p:spPr>
          <a:xfrm>
            <a:off x="762000" y="4191000"/>
            <a:ext cx="1742785" cy="1200329"/>
          </a:xfrm>
          <a:prstGeom prst="rect">
            <a:avLst/>
          </a:prstGeom>
          <a:solidFill>
            <a:schemeClr val="bg1"/>
          </a:solidFill>
          <a:ln>
            <a:solidFill>
              <a:schemeClr val="accent3">
                <a:lumMod val="75000"/>
              </a:schemeClr>
            </a:solidFill>
          </a:ln>
        </p:spPr>
        <p:txBody>
          <a:bodyPr wrap="none" rtlCol="0">
            <a:spAutoFit/>
          </a:bodyPr>
          <a:lstStyle/>
          <a:p>
            <a:pPr algn="ctr"/>
            <a:r>
              <a:rPr lang="en-US" sz="2400" dirty="0">
                <a:solidFill>
                  <a:schemeClr val="accent2">
                    <a:lumMod val="75000"/>
                  </a:schemeClr>
                </a:solidFill>
              </a:rPr>
              <a:t>RTF-1</a:t>
            </a:r>
          </a:p>
          <a:p>
            <a:pPr algn="ctr"/>
            <a:r>
              <a:rPr lang="en-US" sz="2400" dirty="0">
                <a:solidFill>
                  <a:schemeClr val="accent2">
                    <a:lumMod val="75000"/>
                  </a:schemeClr>
                </a:solidFill>
              </a:rPr>
              <a:t>NPRR 889 </a:t>
            </a:r>
          </a:p>
          <a:p>
            <a:pPr algn="ctr"/>
            <a:r>
              <a:rPr lang="en-US" sz="2400" dirty="0">
                <a:solidFill>
                  <a:schemeClr val="accent2">
                    <a:lumMod val="75000"/>
                  </a:schemeClr>
                </a:solidFill>
              </a:rPr>
              <a:t>11/1/19</a:t>
            </a:r>
          </a:p>
        </p:txBody>
      </p:sp>
      <p:sp>
        <p:nvSpPr>
          <p:cNvPr id="8" name="Rectangle 7"/>
          <p:cNvSpPr/>
          <p:nvPr/>
        </p:nvSpPr>
        <p:spPr>
          <a:xfrm>
            <a:off x="6781800" y="1990292"/>
            <a:ext cx="2019300" cy="3429000"/>
          </a:xfrm>
          <a:prstGeom prst="rect">
            <a:avLst/>
          </a:prstGeom>
          <a:solidFill>
            <a:schemeClr val="accent5">
              <a:lumMod val="75000"/>
              <a:alpha val="24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7001287" y="5282329"/>
            <a:ext cx="1316386" cy="1200329"/>
          </a:xfrm>
          <a:prstGeom prst="rect">
            <a:avLst/>
          </a:prstGeom>
          <a:solidFill>
            <a:schemeClr val="bg1"/>
          </a:solidFill>
          <a:ln>
            <a:solidFill>
              <a:schemeClr val="accent3">
                <a:lumMod val="75000"/>
              </a:schemeClr>
            </a:solidFill>
          </a:ln>
        </p:spPr>
        <p:txBody>
          <a:bodyPr wrap="none" rtlCol="0">
            <a:spAutoFit/>
          </a:bodyPr>
          <a:lstStyle/>
          <a:p>
            <a:pPr algn="ctr"/>
            <a:r>
              <a:rPr lang="en-US" sz="2400" dirty="0">
                <a:solidFill>
                  <a:schemeClr val="accent2">
                    <a:lumMod val="75000"/>
                  </a:schemeClr>
                </a:solidFill>
              </a:rPr>
              <a:t>RTF-5</a:t>
            </a:r>
          </a:p>
          <a:p>
            <a:pPr algn="ctr"/>
            <a:r>
              <a:rPr lang="en-US" sz="2400" dirty="0">
                <a:solidFill>
                  <a:schemeClr val="accent2">
                    <a:lumMod val="75000"/>
                  </a:schemeClr>
                </a:solidFill>
              </a:rPr>
              <a:t>Pending</a:t>
            </a:r>
          </a:p>
          <a:p>
            <a:pPr algn="ctr"/>
            <a:r>
              <a:rPr lang="en-US" sz="2400" dirty="0">
                <a:solidFill>
                  <a:schemeClr val="accent2">
                    <a:lumMod val="75000"/>
                  </a:schemeClr>
                </a:solidFill>
              </a:rPr>
              <a:t>ERCOT</a:t>
            </a:r>
          </a:p>
        </p:txBody>
      </p:sp>
    </p:spTree>
    <p:extLst>
      <p:ext uri="{BB962C8B-B14F-4D97-AF65-F5344CB8AC3E}">
        <p14:creationId xmlns:p14="http://schemas.microsoft.com/office/powerpoint/2010/main" val="1324335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 Framework Status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p:cNvPicPr>
            <a:picLocks noChangeAspect="1"/>
          </p:cNvPicPr>
          <p:nvPr/>
        </p:nvPicPr>
        <p:blipFill rotWithShape="1">
          <a:blip r:embed="rId2"/>
          <a:srcRect l="784" t="5555" b="13967"/>
          <a:stretch/>
        </p:blipFill>
        <p:spPr>
          <a:xfrm>
            <a:off x="1371600" y="781050"/>
            <a:ext cx="6371253" cy="4724400"/>
          </a:xfrm>
          <a:prstGeom prst="rect">
            <a:avLst/>
          </a:prstGeom>
        </p:spPr>
      </p:pic>
      <p:sp>
        <p:nvSpPr>
          <p:cNvPr id="6" name="Rectangle 5"/>
          <p:cNvSpPr/>
          <p:nvPr/>
        </p:nvSpPr>
        <p:spPr>
          <a:xfrm>
            <a:off x="3208190" y="1905000"/>
            <a:ext cx="1371600" cy="3486150"/>
          </a:xfrm>
          <a:prstGeom prst="rect">
            <a:avLst/>
          </a:prstGeom>
          <a:solidFill>
            <a:srgbClr val="B3BC44">
              <a:alpha val="24000"/>
            </a:srgb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296966" y="4340304"/>
            <a:ext cx="1243244" cy="738664"/>
          </a:xfrm>
          <a:prstGeom prst="rect">
            <a:avLst/>
          </a:prstGeom>
          <a:solidFill>
            <a:schemeClr val="bg1"/>
          </a:solidFill>
          <a:ln>
            <a:solidFill>
              <a:schemeClr val="accent3">
                <a:lumMod val="75000"/>
              </a:schemeClr>
            </a:solidFill>
          </a:ln>
        </p:spPr>
        <p:txBody>
          <a:bodyPr wrap="square" rtlCol="0">
            <a:spAutoFit/>
          </a:bodyPr>
          <a:lstStyle/>
          <a:p>
            <a:pPr algn="ctr"/>
            <a:r>
              <a:rPr lang="en-US" sz="1400" dirty="0">
                <a:solidFill>
                  <a:schemeClr val="accent2">
                    <a:lumMod val="75000"/>
                  </a:schemeClr>
                </a:solidFill>
              </a:rPr>
              <a:t>Future? </a:t>
            </a:r>
          </a:p>
          <a:p>
            <a:pPr algn="ctr"/>
            <a:r>
              <a:rPr lang="en-US" sz="1400" dirty="0">
                <a:solidFill>
                  <a:schemeClr val="accent2">
                    <a:lumMod val="75000"/>
                  </a:schemeClr>
                </a:solidFill>
              </a:rPr>
              <a:t>ERCOT Sponsored?</a:t>
            </a:r>
          </a:p>
        </p:txBody>
      </p:sp>
    </p:spTree>
    <p:extLst>
      <p:ext uri="{BB962C8B-B14F-4D97-AF65-F5344CB8AC3E}">
        <p14:creationId xmlns:p14="http://schemas.microsoft.com/office/powerpoint/2010/main" val="275799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Storage Framework Status</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pic>
        <p:nvPicPr>
          <p:cNvPr id="5" name="Picture 4"/>
          <p:cNvPicPr>
            <a:picLocks noChangeAspect="1"/>
          </p:cNvPicPr>
          <p:nvPr/>
        </p:nvPicPr>
        <p:blipFill rotWithShape="1">
          <a:blip r:embed="rId2"/>
          <a:srcRect l="423" r="-1" b="6064"/>
          <a:stretch/>
        </p:blipFill>
        <p:spPr>
          <a:xfrm>
            <a:off x="152400" y="786814"/>
            <a:ext cx="8953500" cy="4485640"/>
          </a:xfrm>
          <a:prstGeom prst="rect">
            <a:avLst/>
          </a:prstGeom>
        </p:spPr>
      </p:pic>
      <p:sp>
        <p:nvSpPr>
          <p:cNvPr id="6" name="Rectangle 5"/>
          <p:cNvSpPr/>
          <p:nvPr/>
        </p:nvSpPr>
        <p:spPr>
          <a:xfrm>
            <a:off x="5486400" y="818898"/>
            <a:ext cx="3657600" cy="4629150"/>
          </a:xfrm>
          <a:prstGeom prst="rect">
            <a:avLst/>
          </a:prstGeom>
          <a:solidFill>
            <a:srgbClr val="B3BC44">
              <a:alpha val="24000"/>
            </a:srgb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RTF</a:t>
            </a:r>
          </a:p>
        </p:txBody>
      </p:sp>
      <p:sp>
        <p:nvSpPr>
          <p:cNvPr id="7" name="TextBox 6"/>
          <p:cNvSpPr txBox="1"/>
          <p:nvPr/>
        </p:nvSpPr>
        <p:spPr>
          <a:xfrm>
            <a:off x="6400800" y="3810000"/>
            <a:ext cx="1676400" cy="1200329"/>
          </a:xfrm>
          <a:prstGeom prst="rect">
            <a:avLst/>
          </a:prstGeom>
          <a:solidFill>
            <a:schemeClr val="bg1"/>
          </a:solidFill>
          <a:ln>
            <a:solidFill>
              <a:schemeClr val="accent3">
                <a:lumMod val="75000"/>
              </a:schemeClr>
            </a:solidFill>
          </a:ln>
        </p:spPr>
        <p:txBody>
          <a:bodyPr wrap="square" rtlCol="0">
            <a:spAutoFit/>
          </a:bodyPr>
          <a:lstStyle/>
          <a:p>
            <a:pPr algn="ctr"/>
            <a:r>
              <a:rPr lang="en-US" sz="2400" dirty="0">
                <a:solidFill>
                  <a:schemeClr val="accent2">
                    <a:lumMod val="75000"/>
                  </a:schemeClr>
                </a:solidFill>
              </a:rPr>
              <a:t>RTF-4</a:t>
            </a:r>
          </a:p>
          <a:p>
            <a:pPr algn="ctr"/>
            <a:r>
              <a:rPr lang="en-US" sz="2400" dirty="0">
                <a:solidFill>
                  <a:schemeClr val="accent2">
                    <a:lumMod val="75000"/>
                  </a:schemeClr>
                </a:solidFill>
              </a:rPr>
              <a:t>NPRR 957</a:t>
            </a:r>
          </a:p>
          <a:p>
            <a:pPr algn="ctr"/>
            <a:r>
              <a:rPr lang="en-US" sz="2400" dirty="0">
                <a:solidFill>
                  <a:schemeClr val="accent2">
                    <a:lumMod val="75000"/>
                  </a:schemeClr>
                </a:solidFill>
              </a:rPr>
              <a:t>12/10/19 </a:t>
            </a:r>
          </a:p>
        </p:txBody>
      </p:sp>
      <p:sp>
        <p:nvSpPr>
          <p:cNvPr id="8" name="Rectangle 7"/>
          <p:cNvSpPr/>
          <p:nvPr/>
        </p:nvSpPr>
        <p:spPr>
          <a:xfrm>
            <a:off x="2438400" y="811628"/>
            <a:ext cx="3009900" cy="4629150"/>
          </a:xfrm>
          <a:prstGeom prst="rect">
            <a:avLst/>
          </a:prstGeom>
          <a:solidFill>
            <a:srgbClr val="B3BC44">
              <a:alpha val="24000"/>
            </a:srgb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2743200" y="5181600"/>
            <a:ext cx="2604544" cy="1200329"/>
          </a:xfrm>
          <a:prstGeom prst="rect">
            <a:avLst/>
          </a:prstGeom>
          <a:solidFill>
            <a:schemeClr val="bg1"/>
          </a:solidFill>
          <a:ln>
            <a:solidFill>
              <a:schemeClr val="accent3">
                <a:lumMod val="75000"/>
              </a:schemeClr>
            </a:solidFill>
          </a:ln>
        </p:spPr>
        <p:txBody>
          <a:bodyPr wrap="square" rtlCol="0">
            <a:spAutoFit/>
          </a:bodyPr>
          <a:lstStyle/>
          <a:p>
            <a:pPr algn="ctr"/>
            <a:r>
              <a:rPr lang="en-US" sz="2400" dirty="0">
                <a:solidFill>
                  <a:schemeClr val="accent2">
                    <a:lumMod val="75000"/>
                  </a:schemeClr>
                </a:solidFill>
              </a:rPr>
              <a:t>RTF-6</a:t>
            </a:r>
          </a:p>
          <a:p>
            <a:pPr algn="ctr"/>
            <a:r>
              <a:rPr lang="en-US" sz="2400" dirty="0">
                <a:solidFill>
                  <a:schemeClr val="accent2">
                    <a:lumMod val="75000"/>
                  </a:schemeClr>
                </a:solidFill>
              </a:rPr>
              <a:t>NPRR 995 </a:t>
            </a:r>
          </a:p>
          <a:p>
            <a:pPr algn="ctr"/>
            <a:r>
              <a:rPr lang="en-US" sz="2400" dirty="0">
                <a:solidFill>
                  <a:schemeClr val="accent2">
                    <a:lumMod val="75000"/>
                  </a:schemeClr>
                </a:solidFill>
              </a:rPr>
              <a:t>@ WMS/BESTF</a:t>
            </a:r>
          </a:p>
        </p:txBody>
      </p:sp>
    </p:spTree>
    <p:extLst>
      <p:ext uri="{BB962C8B-B14F-4D97-AF65-F5344CB8AC3E}">
        <p14:creationId xmlns:p14="http://schemas.microsoft.com/office/powerpoint/2010/main" val="313648027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c34af464-7aa1-4edd-9be4-83dffc1cb926"/>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296</TotalTime>
  <Words>243</Words>
  <Application>Microsoft Office PowerPoint</Application>
  <PresentationFormat>On-screen Show (4:3)</PresentationFormat>
  <Paragraphs>43</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Resource Definition Task Force  Final Report</vt:lpstr>
      <vt:lpstr>Accomplishments</vt:lpstr>
      <vt:lpstr>Resource Definition Task Force  </vt:lpstr>
      <vt:lpstr>Total Framework</vt:lpstr>
      <vt:lpstr>Generation Framework Status</vt:lpstr>
      <vt:lpstr>Load Framework Status</vt:lpstr>
      <vt:lpstr>Energy Storage Framework Status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Bob Wittmeyer</cp:lastModifiedBy>
  <cp:revision>41</cp:revision>
  <cp:lastPrinted>2016-01-21T20:53:15Z</cp:lastPrinted>
  <dcterms:created xsi:type="dcterms:W3CDTF">2016-01-21T15:20:31Z</dcterms:created>
  <dcterms:modified xsi:type="dcterms:W3CDTF">2020-06-11T16:26:14Z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