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4" r:id="rId10"/>
    <p:sldId id="334" r:id="rId11"/>
    <p:sldId id="345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6" d="100"/>
          <a:sy n="116" d="100"/>
        </p:scale>
        <p:origin x="120" y="1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90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June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June 11,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2"/>
            <a:r>
              <a:rPr lang="en-US" sz="1600" dirty="0" smtClean="0"/>
              <a:t>Prioritization discussion planned for July PRS</a:t>
            </a:r>
            <a:endParaRPr lang="en-US" sz="1600" dirty="0" smtClean="0"/>
          </a:p>
          <a:p>
            <a:pPr lvl="1"/>
            <a:r>
              <a:rPr lang="en-US" sz="1800" dirty="0" smtClean="0"/>
              <a:t>2020/2021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62001"/>
            <a:ext cx="8949560" cy="52578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May Release </a:t>
            </a:r>
            <a:r>
              <a:rPr lang="en-US" sz="1800" dirty="0"/>
              <a:t>– </a:t>
            </a:r>
            <a:r>
              <a:rPr lang="en-US" sz="1800" dirty="0" smtClean="0"/>
              <a:t>R3 </a:t>
            </a:r>
            <a:r>
              <a:rPr lang="en-US" sz="1800" dirty="0"/>
              <a:t>– </a:t>
            </a:r>
            <a:r>
              <a:rPr lang="en-US" sz="1800" dirty="0" smtClean="0"/>
              <a:t>5/26/2020 </a:t>
            </a:r>
            <a:r>
              <a:rPr lang="en-US" sz="1800" dirty="0"/>
              <a:t>– 5</a:t>
            </a:r>
            <a:r>
              <a:rPr lang="en-US" sz="1800" dirty="0" smtClean="0"/>
              <a:t>/28/2020</a:t>
            </a:r>
            <a:r>
              <a:rPr lang="en-US" sz="18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NPRR856 </a:t>
            </a:r>
            <a:r>
              <a:rPr lang="en-US" sz="1400" dirty="0"/>
              <a:t>– Treatment of OFFQS Status in Day-Ahead Make Whole and RUC Settlements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NPRR884 </a:t>
            </a:r>
            <a:r>
              <a:rPr lang="en-US" sz="1400" dirty="0"/>
              <a:t>– </a:t>
            </a:r>
            <a:r>
              <a:rPr lang="en-US" sz="1400" dirty="0" smtClean="0"/>
              <a:t>Adj. </a:t>
            </a:r>
            <a:r>
              <a:rPr lang="en-US" sz="1400" dirty="0"/>
              <a:t>to Pricing </a:t>
            </a:r>
            <a:r>
              <a:rPr lang="en-US" sz="1400" dirty="0" smtClean="0"/>
              <a:t>and Settlement </a:t>
            </a:r>
            <a:r>
              <a:rPr lang="en-US" sz="1400" dirty="0"/>
              <a:t>for </a:t>
            </a:r>
            <a:r>
              <a:rPr lang="en-US" sz="1400" dirty="0" smtClean="0"/>
              <a:t>RUCs </a:t>
            </a:r>
            <a:r>
              <a:rPr lang="en-US" sz="1400" dirty="0"/>
              <a:t>of On-Line Combined Cycle </a:t>
            </a:r>
            <a:r>
              <a:rPr lang="en-US" sz="1400" dirty="0" smtClean="0"/>
              <a:t>Gen.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OBDRR006 </a:t>
            </a:r>
            <a:r>
              <a:rPr lang="en-US" sz="1400" dirty="0"/>
              <a:t>– Alignment of ORDC OBD with </a:t>
            </a:r>
            <a:r>
              <a:rPr lang="en-US" sz="1400" dirty="0" smtClean="0"/>
              <a:t>NPRR884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RMGRR163 – </a:t>
            </a:r>
            <a:r>
              <a:rPr lang="en-US" sz="1400" dirty="0"/>
              <a:t>Discontinue Generation of Legacy Retail Reports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SCR803 </a:t>
            </a:r>
            <a:r>
              <a:rPr lang="en-US" sz="1400" dirty="0"/>
              <a:t>– Enhance Wind Integration Report </a:t>
            </a:r>
            <a:r>
              <a:rPr lang="en-US" sz="1400" dirty="0" smtClean="0"/>
              <a:t>&amp; Create </a:t>
            </a:r>
            <a:r>
              <a:rPr lang="en-US" sz="1400" dirty="0"/>
              <a:t>Solar Integration Report and Solar Dashboard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CMM Release 2a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NPRR887 </a:t>
            </a:r>
            <a:r>
              <a:rPr lang="en-US" sz="1400" dirty="0"/>
              <a:t>– Monthly Posting of Default Uplift Exposure Information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NPRR907 </a:t>
            </a:r>
            <a:r>
              <a:rPr lang="en-US" sz="1400" dirty="0"/>
              <a:t>– Revise Definition of M1a to Reflect Actual Calendar Days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NPRR985 </a:t>
            </a:r>
            <a:r>
              <a:rPr lang="en-US" sz="1400" dirty="0"/>
              <a:t>– Modify Forward Adjustment Factors to Include Pricing for the Current Operating </a:t>
            </a:r>
            <a:r>
              <a:rPr lang="en-US" sz="1400" dirty="0" smtClean="0"/>
              <a:t>Day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July Release – Off-Cycle – 7/1/2020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 smtClean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NPRR837 – </a:t>
            </a:r>
            <a:r>
              <a:rPr lang="en-US" sz="1400" dirty="0"/>
              <a:t>Regional Planning Group (RPG) Process Reform</a:t>
            </a:r>
            <a:endParaRPr lang="en-US" sz="1400" dirty="0" smtClean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NPRR930(a) – </a:t>
            </a:r>
            <a:r>
              <a:rPr lang="en-US" sz="1400" dirty="0"/>
              <a:t>Process, Pricing, and Cost Recovery for Delayed Resource </a:t>
            </a:r>
            <a:r>
              <a:rPr lang="en-US" sz="1400" dirty="0" smtClean="0"/>
              <a:t>Outages</a:t>
            </a:r>
          </a:p>
          <a:p>
            <a:pPr lvl="2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O&amp;M </a:t>
            </a:r>
            <a:r>
              <a:rPr lang="en-US" sz="1400" dirty="0" smtClean="0"/>
              <a:t>portion – i.e. elements of the NPRR that aren’t part of the $100k-$200k IA project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 smtClean="0"/>
              <a:t>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8/4/2020 </a:t>
            </a:r>
            <a:r>
              <a:rPr lang="en-US" sz="1800" dirty="0"/>
              <a:t>– </a:t>
            </a:r>
            <a:r>
              <a:rPr lang="en-US" sz="1800" dirty="0" smtClean="0"/>
              <a:t>8/6/2020</a:t>
            </a:r>
            <a:r>
              <a:rPr lang="en-US" sz="1800" i="1" dirty="0">
                <a:solidFill>
                  <a:srgbClr val="00B050"/>
                </a:solidFill>
              </a:rPr>
              <a:t>	 In </a:t>
            </a:r>
            <a:r>
              <a:rPr lang="en-US" sz="1800" i="1" dirty="0" smtClean="0">
                <a:solidFill>
                  <a:srgbClr val="00B050"/>
                </a:solidFill>
              </a:rPr>
              <a:t>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NPRR935(a</a:t>
            </a:r>
            <a:r>
              <a:rPr lang="en-US" sz="1400" dirty="0" smtClean="0"/>
              <a:t>)</a:t>
            </a:r>
            <a:r>
              <a:rPr lang="en-US" sz="1400" dirty="0"/>
              <a:t> – Post All Wind and Solar </a:t>
            </a:r>
            <a:r>
              <a:rPr lang="en-US" sz="1400" dirty="0" smtClean="0"/>
              <a:t>Forecasts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All Changes Except Section 4.2.3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NPRR951</a:t>
            </a:r>
            <a:r>
              <a:rPr lang="en-US" sz="1400" dirty="0"/>
              <a:t> – Active and Inactive SCED Constraint </a:t>
            </a:r>
            <a:r>
              <a:rPr lang="en-US" sz="1400" dirty="0" smtClean="0"/>
              <a:t>Reporting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NPRR977 – Create MIS Posting for RUC Cancellations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8789848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Testing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</a:t>
            </a:r>
            <a:r>
              <a:rPr lang="en-US" sz="800" b="0" kern="0" dirty="0" smtClean="0"/>
              <a:t>Sections 4.2.2 (1) (6), 4.2.5</a:t>
            </a:r>
            <a:endParaRPr lang="en-US" sz="800" b="0" kern="0" dirty="0" smtClean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</a:t>
            </a:r>
            <a:r>
              <a:rPr lang="en-US" sz="800" b="0" kern="0" dirty="0" smtClean="0"/>
              <a:t>Sections 2.1, 2.2, 4.2.3</a:t>
            </a:r>
            <a:endParaRPr lang="en-US" sz="800" b="0" kern="0" dirty="0" smtClean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81276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84680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1981200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 Go-Lives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8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938252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534934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879, 918, 930, 935(b), 939, 962, 965, 974, PGRR066,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1902" y="416024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19599" y="3717679"/>
            <a:ext cx="1861034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for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766947" y="1474328"/>
            <a:ext cx="513686" cy="13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 Go-Lives</a:t>
            </a:r>
            <a:endParaRPr lang="en-US" sz="1200" b="0" kern="0" dirty="0"/>
          </a:p>
        </p:txBody>
      </p:sp>
      <p:sp>
        <p:nvSpPr>
          <p:cNvPr id="60" name="TextBox 59"/>
          <p:cNvSpPr txBox="1"/>
          <p:nvPr/>
        </p:nvSpPr>
        <p:spPr>
          <a:xfrm>
            <a:off x="7164760" y="440688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144537" y="2057293"/>
            <a:ext cx="719183" cy="844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779917" y="1697296"/>
            <a:ext cx="1357606" cy="35743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164676"/>
              </p:ext>
            </p:extLst>
          </p:nvPr>
        </p:nvGraphicFramePr>
        <p:xfrm>
          <a:off x="76200" y="786444"/>
          <a:ext cx="8991599" cy="4450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Adding QSE and DME Information to Disclosure Reports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Alignment with Amendments to PUCT Substantive Rule 25.505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Creation of Generation &amp; Controllable Load Resource Group </a:t>
                      </a: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(GCLR Group)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Revisions to Real-Time On-Line Reliability Deployment Price Adder for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ERCOT-Directed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Actions Related to DC Ties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to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 Design Flaws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OBDRR009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ORDC OBD Revisions for ERCOT-Directed Actions Related to DC Ties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Publish Approved DC Tie Schedules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Process Pricing and Cost Recovery for Delayed Resource Outages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(SOTE)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Q3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599" y="5381840"/>
            <a:ext cx="8686800" cy="859184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i="1" dirty="0" smtClean="0"/>
              <a:t>Note: Target Start Dates are subject to change.  </a:t>
            </a:r>
          </a:p>
          <a:p>
            <a:pPr marL="0" indent="0" algn="ctr">
              <a:buNone/>
            </a:pPr>
            <a:r>
              <a:rPr lang="en-US" sz="1600" i="1" dirty="0" smtClean="0"/>
              <a:t>ERCOT will bring a recommendation to </a:t>
            </a:r>
            <a:r>
              <a:rPr lang="en-US" sz="1600" i="1" dirty="0" smtClean="0"/>
              <a:t>the July PRS based on overall project priority and resource</a:t>
            </a:r>
            <a:r>
              <a:rPr lang="en-US" sz="1600" i="1" dirty="0" smtClean="0"/>
              <a:t> </a:t>
            </a:r>
            <a:r>
              <a:rPr lang="en-US" sz="1600" i="1" dirty="0" smtClean="0"/>
              <a:t>capacity.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11142" y="1447800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REGULATORY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9226" y="1823900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REGULATORY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587733"/>
              </p:ext>
            </p:extLst>
          </p:nvPr>
        </p:nvGraphicFramePr>
        <p:xfrm>
          <a:off x="76200" y="786444"/>
          <a:ext cx="8991599" cy="4495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Mitigated Offer Caps for RMR Resources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100k-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Validation for PTP Obligations with Links to an Option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Insufficiency Operating Condition Notice (OCN) Transparency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$50k-$80k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TCPA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Nodal Pricing for SODGs and SOTGs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300k-$400k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Modification to Load Resources Providing RRS to Maintain Minimum PRC 	on Generators During Scarcity Conditions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$70k-$100k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NPRR879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Base Point, Base Point Deviation, and Performance Evaluation 	Changes for IRRs that Carry Ancillary Services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NPRR941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Create a Lower Rio Grande Valley Hub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NPRR965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GREDP Shutdown Exemption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  <a:endParaRPr lang="en-US" sz="11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PGRR066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US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100k-$150k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28599" y="5381840"/>
            <a:ext cx="8686800" cy="859184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i="1" dirty="0" smtClean="0"/>
              <a:t>Note: Target Start Dates are subject to change.  </a:t>
            </a:r>
          </a:p>
          <a:p>
            <a:pPr marL="0" indent="0" algn="ctr">
              <a:buNone/>
            </a:pPr>
            <a:r>
              <a:rPr lang="en-US" sz="1600" i="1" dirty="0" smtClean="0"/>
              <a:t>ERCOT will bring a recommendation to </a:t>
            </a:r>
            <a:r>
              <a:rPr lang="en-US" sz="1600" i="1" dirty="0" smtClean="0"/>
              <a:t>the July PRS based on overall project priority and resource</a:t>
            </a:r>
            <a:r>
              <a:rPr lang="en-US" sz="1600" i="1" dirty="0" smtClean="0"/>
              <a:t> </a:t>
            </a:r>
            <a:r>
              <a:rPr lang="en-US" sz="1600" i="1" dirty="0" smtClean="0"/>
              <a:t>capacity.</a:t>
            </a:r>
          </a:p>
        </p:txBody>
      </p:sp>
    </p:spTree>
    <p:extLst>
      <p:ext uri="{BB962C8B-B14F-4D97-AF65-F5344CB8AC3E}">
        <p14:creationId xmlns:p14="http://schemas.microsoft.com/office/powerpoint/2010/main" val="138477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4" y="841013"/>
            <a:ext cx="9014352" cy="510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929160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$1.12M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2.92M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1.75M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0.35M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1.65M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0.73M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0.60M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5/31/2020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620778"/>
              </p:ext>
            </p:extLst>
          </p:nvPr>
        </p:nvGraphicFramePr>
        <p:xfrm>
          <a:off x="228600" y="1447934"/>
          <a:ext cx="8686799" cy="1645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SCR810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 System Change to Count DC Ties toward the 2% Constraint Activation Criterion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EMS impacts only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374511"/>
              </p:ext>
            </p:extLst>
          </p:nvPr>
        </p:nvGraphicFramePr>
        <p:xfrm>
          <a:off x="4729051" y="115647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3050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180065</TotalTime>
  <Words>1142</Words>
  <Application>Microsoft Office PowerPoint</Application>
  <PresentationFormat>On-screen Show (4:3)</PresentationFormat>
  <Paragraphs>506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Approved Revision Requests “Not Started” – Planned to Start in Future Months</vt:lpstr>
      <vt:lpstr>Approved Revision Requests “Not Started” – Planned to Start in Future Months</vt:lpstr>
      <vt:lpstr>2020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1996</cp:revision>
  <cp:lastPrinted>2020-02-05T17:47:59Z</cp:lastPrinted>
  <dcterms:created xsi:type="dcterms:W3CDTF">2016-01-21T15:20:31Z</dcterms:created>
  <dcterms:modified xsi:type="dcterms:W3CDTF">2020-06-09T21:02:33Z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