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60" r:id="rId6"/>
    <p:sldId id="267" r:id="rId7"/>
    <p:sldId id="278" r:id="rId8"/>
    <p:sldId id="270" r:id="rId9"/>
    <p:sldId id="274" r:id="rId10"/>
    <p:sldId id="275" r:id="rId11"/>
    <p:sldId id="276" r:id="rId12"/>
    <p:sldId id="279" r:id="rId13"/>
    <p:sldId id="289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4" autoAdjust="0"/>
  </p:normalViewPr>
  <p:slideViewPr>
    <p:cSldViewPr showGuides="1"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only installed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only installed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057400"/>
            <a:ext cx="56460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Defining Solar Regions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In ERCOT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ROS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Sean Chang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Sandip Sharma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Operations Planning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April 4, 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2062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1"/>
            <a:ext cx="7827668" cy="51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97" y="914401"/>
            <a:ext cx="7802071" cy="514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5956"/>
            <a:ext cx="7827668" cy="51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2" y="914400"/>
            <a:ext cx="7806736" cy="51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Introduction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Presented proposed solar regions at 3/7/19 ROS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Stakeholders asked for more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Market impacts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Data used to determine regions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Different number of regions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Zone names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No Market Impacts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No pricing impacts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No changes to any of the Hub / Load Zone definitions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No reporting impacts unless stakeholders want to eventually see forecast report similar to wind forecast report by wind regions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Used solely in Operations to characterize solar generation profile and forecasts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Seeking collective stakeholder wisdom for an internal process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365918"/>
          </a:xfrm>
        </p:spPr>
        <p:txBody>
          <a:bodyPr/>
          <a:lstStyle/>
          <a:p>
            <a:r>
              <a:rPr lang="en-US" sz="2400" dirty="0" smtClean="0"/>
              <a:t>Proposed Solar Regions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307"/>
            <a:ext cx="9144000" cy="527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32443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0100" y="4572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6794" y="35857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5394" y="272861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69189" y="18714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33220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6</a:t>
            </a:r>
          </a:p>
        </p:txBody>
      </p:sp>
    </p:spTree>
    <p:extLst>
      <p:ext uri="{BB962C8B-B14F-4D97-AF65-F5344CB8AC3E}">
        <p14:creationId xmlns:p14="http://schemas.microsoft.com/office/powerpoint/2010/main" val="36187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Horizontal Irradiance in Texas (NREL)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098" r="3809" b="4930"/>
          <a:stretch/>
        </p:blipFill>
        <p:spPr>
          <a:xfrm>
            <a:off x="1005527" y="838200"/>
            <a:ext cx="7209146" cy="5425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527884"/>
            <a:ext cx="297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</a:t>
            </a:r>
            <a:r>
              <a:rPr lang="en-US" sz="1050" dirty="0"/>
              <a:t>: https://www.nrel.gov/gis/solar.html</a:t>
            </a:r>
          </a:p>
        </p:txBody>
      </p:sp>
    </p:spTree>
    <p:extLst>
      <p:ext uri="{BB962C8B-B14F-4D97-AF65-F5344CB8AC3E}">
        <p14:creationId xmlns:p14="http://schemas.microsoft.com/office/powerpoint/2010/main" val="30470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Analysis from Solar Vendor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4266695" cy="3547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4072705" cy="3547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637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vendor analysis uses Plane of Array (POA) to represent single axis trackers on north-south axis typical of utility-scale farms over a 16-year sample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147" y="16371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Irradiance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1152" y="16371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48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Analysis from Solar Vendor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86376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vendor iteratively grouped each Texas county into different zones following the contours of the index below. Multiple zone number combinations were created.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536" y="1600200"/>
            <a:ext cx="495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Irradiance &amp; Variability Indices Combined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42" y="2110740"/>
            <a:ext cx="4873316" cy="42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0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Numbers of Regions (2-10 Regions)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620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365918"/>
          </a:xfrm>
        </p:spPr>
        <p:txBody>
          <a:bodyPr/>
          <a:lstStyle/>
          <a:p>
            <a:r>
              <a:rPr lang="en-US" sz="2400" dirty="0" smtClean="0"/>
              <a:t>Proposed Solar Regions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307"/>
            <a:ext cx="9144000" cy="527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700" y="2869610"/>
            <a:ext cx="979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5</a:t>
            </a:r>
          </a:p>
          <a:p>
            <a:pPr algn="ctr"/>
            <a:r>
              <a:rPr lang="en-US" sz="1600" b="1" dirty="0" smtClean="0"/>
              <a:t>East</a:t>
            </a:r>
          </a:p>
          <a:p>
            <a:pPr algn="ctr"/>
            <a:r>
              <a:rPr lang="en-US" sz="1600" b="1" dirty="0" smtClean="0"/>
              <a:t>S_EAST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10100" y="4344981"/>
            <a:ext cx="1151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6</a:t>
            </a:r>
          </a:p>
          <a:p>
            <a:pPr algn="ctr"/>
            <a:r>
              <a:rPr lang="en-US" sz="1600" b="1" dirty="0" smtClean="0"/>
              <a:t>South</a:t>
            </a:r>
          </a:p>
          <a:p>
            <a:pPr algn="ctr"/>
            <a:r>
              <a:rPr lang="en-US" sz="1600" b="1" dirty="0" smtClean="0"/>
              <a:t>S_SOUTH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45307" y="3454268"/>
            <a:ext cx="152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Zone 4</a:t>
            </a:r>
          </a:p>
          <a:p>
            <a:pPr algn="ctr"/>
            <a:r>
              <a:rPr lang="en-US" sz="1600" b="1" dirty="0" smtClean="0"/>
              <a:t>South Central</a:t>
            </a:r>
          </a:p>
          <a:p>
            <a:pPr algn="ctr"/>
            <a:r>
              <a:rPr lang="en-US" sz="1600" b="1" dirty="0" smtClean="0"/>
              <a:t>S_SCENT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50004" y="2454112"/>
            <a:ext cx="14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3</a:t>
            </a:r>
          </a:p>
          <a:p>
            <a:pPr algn="ctr"/>
            <a:r>
              <a:rPr lang="en-US" sz="1600" b="1" dirty="0" smtClean="0"/>
              <a:t>North Central</a:t>
            </a:r>
          </a:p>
          <a:p>
            <a:pPr algn="ctr"/>
            <a:r>
              <a:rPr lang="en-US" sz="1600" b="1" dirty="0" smtClean="0"/>
              <a:t>S_NCENT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7128" y="1441408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Zone 1</a:t>
            </a:r>
          </a:p>
          <a:p>
            <a:pPr algn="ctr"/>
            <a:r>
              <a:rPr lang="en-US" sz="1600" b="1" dirty="0"/>
              <a:t>Panhandle</a:t>
            </a:r>
          </a:p>
          <a:p>
            <a:pPr algn="ctr"/>
            <a:r>
              <a:rPr lang="en-US" sz="1600" b="1" dirty="0" smtClean="0"/>
              <a:t>S_PNHNDL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6730" y="3013500"/>
            <a:ext cx="1026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Zone 2</a:t>
            </a:r>
          </a:p>
          <a:p>
            <a:pPr algn="ctr"/>
            <a:r>
              <a:rPr lang="en-US" sz="1600" b="1" dirty="0" smtClean="0"/>
              <a:t>West</a:t>
            </a:r>
          </a:p>
          <a:p>
            <a:pPr algn="ctr"/>
            <a:r>
              <a:rPr lang="en-US" sz="1600" b="1" dirty="0" smtClean="0"/>
              <a:t>S_WEST</a:t>
            </a:r>
          </a:p>
        </p:txBody>
      </p:sp>
    </p:spTree>
    <p:extLst>
      <p:ext uri="{BB962C8B-B14F-4D97-AF65-F5344CB8AC3E}">
        <p14:creationId xmlns:p14="http://schemas.microsoft.com/office/powerpoint/2010/main" val="35305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280</Words>
  <Application>Microsoft Office PowerPoint</Application>
  <PresentationFormat>On-screen Show (4:3)</PresentationFormat>
  <Paragraphs>93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1_Custom Design</vt:lpstr>
      <vt:lpstr>Office Theme</vt:lpstr>
      <vt:lpstr>PowerPoint Presentation</vt:lpstr>
      <vt:lpstr>Introduction</vt:lpstr>
      <vt:lpstr>No Market Impacts</vt:lpstr>
      <vt:lpstr>Proposed Solar Regions</vt:lpstr>
      <vt:lpstr>Global Horizontal Irradiance in Texas (NREL)</vt:lpstr>
      <vt:lpstr>Irradiance Analysis from Solar Vendor</vt:lpstr>
      <vt:lpstr>Irradiance Analysis from Solar Vendor</vt:lpstr>
      <vt:lpstr>Different Numbers of Regions (2-10 Regions)</vt:lpstr>
      <vt:lpstr>Proposed Solar Regions</vt:lpstr>
      <vt:lpstr>Appendix</vt:lpstr>
      <vt:lpstr>2 Regions</vt:lpstr>
      <vt:lpstr>3 Regions</vt:lpstr>
      <vt:lpstr>4 Regions</vt:lpstr>
      <vt:lpstr>5 Regions</vt:lpstr>
      <vt:lpstr>6 Regions</vt:lpstr>
      <vt:lpstr>7 Regions</vt:lpstr>
      <vt:lpstr>8 Regions</vt:lpstr>
      <vt:lpstr>9 Regions</vt:lpstr>
      <vt:lpstr>10 Regions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Warnken, Pete</cp:lastModifiedBy>
  <cp:revision>45</cp:revision>
  <cp:lastPrinted>2016-01-21T20:53:15Z</cp:lastPrinted>
  <dcterms:created xsi:type="dcterms:W3CDTF">2016-01-21T15:20:31Z</dcterms:created>
  <dcterms:modified xsi:type="dcterms:W3CDTF">2020-06-10T17:05:06Z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