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344" r:id="rId10"/>
    <p:sldId id="334" r:id="rId11"/>
    <p:sldId id="345" r:id="rId12"/>
    <p:sldId id="342" r:id="rId13"/>
    <p:sldId id="338" r:id="rId14"/>
    <p:sldId id="29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67" autoAdjust="0"/>
    <p:restoredTop sz="98752" autoAdjust="0"/>
  </p:normalViewPr>
  <p:slideViewPr>
    <p:cSldViewPr showGuides="1">
      <p:cViewPr varScale="1">
        <p:scale>
          <a:sx n="116" d="100"/>
          <a:sy n="116" d="100"/>
        </p:scale>
        <p:origin x="120" y="18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290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78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06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June 2020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June 11,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1148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endParaRPr lang="en-US" sz="1800" dirty="0" smtClean="0"/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2020 Release Targets</a:t>
            </a:r>
          </a:p>
          <a:p>
            <a:pPr lvl="1"/>
            <a:r>
              <a:rPr lang="en-US" sz="1800" dirty="0" smtClean="0"/>
              <a:t>Planned </a:t>
            </a:r>
            <a:r>
              <a:rPr lang="en-US" sz="1800" dirty="0"/>
              <a:t>Project </a:t>
            </a:r>
            <a:r>
              <a:rPr lang="en-US" sz="1800" dirty="0" smtClean="0"/>
              <a:t>Starts</a:t>
            </a:r>
          </a:p>
          <a:p>
            <a:pPr lvl="2"/>
            <a:r>
              <a:rPr lang="en-US" sz="1600" dirty="0" smtClean="0"/>
              <a:t>Prioritization discussion planned for July PRS</a:t>
            </a:r>
            <a:endParaRPr lang="en-US" sz="1600" dirty="0" smtClean="0"/>
          </a:p>
          <a:p>
            <a:pPr lvl="1"/>
            <a:r>
              <a:rPr lang="en-US" sz="1800" dirty="0" smtClean="0"/>
              <a:t>2020/2021 </a:t>
            </a:r>
            <a:r>
              <a:rPr lang="en-US" sz="1800" dirty="0"/>
              <a:t>Project Spending Forecast</a:t>
            </a:r>
          </a:p>
          <a:p>
            <a:pPr lvl="1"/>
            <a:r>
              <a:rPr lang="en-US" sz="1800" dirty="0" smtClean="0"/>
              <a:t>Priority/Rank Options for Revision Requests with 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762001"/>
            <a:ext cx="8949560" cy="525780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2020 May Release </a:t>
            </a:r>
            <a:r>
              <a:rPr lang="en-US" sz="1800" dirty="0"/>
              <a:t>– </a:t>
            </a:r>
            <a:r>
              <a:rPr lang="en-US" sz="1800" dirty="0" smtClean="0"/>
              <a:t>R3 </a:t>
            </a:r>
            <a:r>
              <a:rPr lang="en-US" sz="1800" dirty="0"/>
              <a:t>– </a:t>
            </a:r>
            <a:r>
              <a:rPr lang="en-US" sz="1800" dirty="0" smtClean="0"/>
              <a:t>5/26/2020 </a:t>
            </a:r>
            <a:r>
              <a:rPr lang="en-US" sz="1800" dirty="0"/>
              <a:t>– 5</a:t>
            </a:r>
            <a:r>
              <a:rPr lang="en-US" sz="1800" dirty="0" smtClean="0"/>
              <a:t>/28/2020</a:t>
            </a:r>
            <a:r>
              <a:rPr lang="en-US" sz="1800" i="1" dirty="0">
                <a:solidFill>
                  <a:srgbClr val="00B050"/>
                </a:solidFill>
              </a:rPr>
              <a:t>	 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8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NPRR856 </a:t>
            </a:r>
            <a:r>
              <a:rPr lang="en-US" sz="1400" dirty="0"/>
              <a:t>– Treatment of OFFQS Status in Day-Ahead Make Whole and RUC Settlements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NPRR884 </a:t>
            </a:r>
            <a:r>
              <a:rPr lang="en-US" sz="1400" dirty="0"/>
              <a:t>– </a:t>
            </a:r>
            <a:r>
              <a:rPr lang="en-US" sz="1400" dirty="0" smtClean="0"/>
              <a:t>Adj. </a:t>
            </a:r>
            <a:r>
              <a:rPr lang="en-US" sz="1400" dirty="0"/>
              <a:t>to Pricing </a:t>
            </a:r>
            <a:r>
              <a:rPr lang="en-US" sz="1400" dirty="0" smtClean="0"/>
              <a:t>and Settlement </a:t>
            </a:r>
            <a:r>
              <a:rPr lang="en-US" sz="1400" dirty="0"/>
              <a:t>for </a:t>
            </a:r>
            <a:r>
              <a:rPr lang="en-US" sz="1400" dirty="0" smtClean="0"/>
              <a:t>RUCs </a:t>
            </a:r>
            <a:r>
              <a:rPr lang="en-US" sz="1400" dirty="0"/>
              <a:t>of On-Line Combined Cycle </a:t>
            </a:r>
            <a:r>
              <a:rPr lang="en-US" sz="1400" dirty="0" smtClean="0"/>
              <a:t>Gen. Resources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OBDRR006 </a:t>
            </a:r>
            <a:r>
              <a:rPr lang="en-US" sz="1400" dirty="0"/>
              <a:t>– Alignment of ORDC OBD with </a:t>
            </a:r>
            <a:r>
              <a:rPr lang="en-US" sz="1400" dirty="0" smtClean="0"/>
              <a:t>NPRR884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RMGRR163 – </a:t>
            </a:r>
            <a:r>
              <a:rPr lang="en-US" sz="1400" dirty="0"/>
              <a:t>Discontinue Generation of Legacy Retail Reports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SCR803 </a:t>
            </a:r>
            <a:r>
              <a:rPr lang="en-US" sz="1400" dirty="0"/>
              <a:t>– Enhance Wind Integration Report </a:t>
            </a:r>
            <a:r>
              <a:rPr lang="en-US" sz="1400" dirty="0" smtClean="0"/>
              <a:t>&amp; Create </a:t>
            </a:r>
            <a:r>
              <a:rPr lang="en-US" sz="1400" dirty="0"/>
              <a:t>Solar Integration Report and Solar Dashboard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CMM Release 2a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NPRR887 </a:t>
            </a:r>
            <a:r>
              <a:rPr lang="en-US" sz="1400" dirty="0"/>
              <a:t>– Monthly Posting of Default Uplift Exposure Information</a:t>
            </a:r>
            <a:endParaRPr lang="en-US" sz="14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NPRR907 </a:t>
            </a:r>
            <a:r>
              <a:rPr lang="en-US" sz="1400" dirty="0"/>
              <a:t>– Revise Definition of M1a to Reflect Actual Calendar Days</a:t>
            </a:r>
            <a:endParaRPr lang="en-US" sz="14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NPRR985 </a:t>
            </a:r>
            <a:r>
              <a:rPr lang="en-US" sz="1400" dirty="0"/>
              <a:t>– Modify Forward Adjustment Factors to Include Pricing for the Current Operating </a:t>
            </a:r>
            <a:r>
              <a:rPr lang="en-US" sz="1400" dirty="0" smtClean="0"/>
              <a:t>Day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2020 July Release – Off-Cycle – 7/1/2020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  <a:endParaRPr lang="en-US" sz="1800" dirty="0" smtClean="0"/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/>
              <a:t>NPRR837 – </a:t>
            </a:r>
            <a:r>
              <a:rPr lang="en-US" sz="1400" dirty="0"/>
              <a:t>Regional Planning Group (RPG) Process Reform</a:t>
            </a:r>
            <a:endParaRPr lang="en-US" sz="1400" dirty="0" smtClean="0"/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/>
              <a:t>NPRR930(a) – </a:t>
            </a:r>
            <a:r>
              <a:rPr lang="en-US" sz="1400" dirty="0"/>
              <a:t>Process, Pricing, and Cost Recovery for Delayed Resource </a:t>
            </a:r>
            <a:r>
              <a:rPr lang="en-US" sz="1400" dirty="0" smtClean="0"/>
              <a:t>Outages</a:t>
            </a:r>
          </a:p>
          <a:p>
            <a:pPr lvl="2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/>
              <a:t>O&amp;M </a:t>
            </a:r>
            <a:r>
              <a:rPr lang="en-US" sz="1400" dirty="0" smtClean="0"/>
              <a:t>portion – i.e. elements of the NPRR that aren’t part of the $100k-$200k IA project</a:t>
            </a:r>
            <a:endParaRPr lang="en-US" sz="14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5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2020 </a:t>
            </a:r>
            <a:r>
              <a:rPr lang="en-US" sz="1800" dirty="0" smtClean="0"/>
              <a:t>August </a:t>
            </a:r>
            <a:r>
              <a:rPr lang="en-US" sz="1800" dirty="0"/>
              <a:t>Release – </a:t>
            </a:r>
            <a:r>
              <a:rPr lang="en-US" sz="1800" dirty="0" smtClean="0"/>
              <a:t>R4 </a:t>
            </a:r>
            <a:r>
              <a:rPr lang="en-US" sz="1800" dirty="0"/>
              <a:t>– </a:t>
            </a:r>
            <a:r>
              <a:rPr lang="en-US" sz="1800" dirty="0" smtClean="0"/>
              <a:t>8/4/2020 </a:t>
            </a:r>
            <a:r>
              <a:rPr lang="en-US" sz="1800" dirty="0"/>
              <a:t>– </a:t>
            </a:r>
            <a:r>
              <a:rPr lang="en-US" sz="1800" dirty="0" smtClean="0"/>
              <a:t>8/6/2020</a:t>
            </a:r>
            <a:r>
              <a:rPr lang="en-US" sz="1800" i="1" dirty="0">
                <a:solidFill>
                  <a:srgbClr val="00B050"/>
                </a:solidFill>
              </a:rPr>
              <a:t>	 In </a:t>
            </a:r>
            <a:r>
              <a:rPr lang="en-US" sz="1800" i="1" dirty="0" smtClean="0">
                <a:solidFill>
                  <a:srgbClr val="00B050"/>
                </a:solidFill>
              </a:rPr>
              <a:t>Flight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NPRR935(a</a:t>
            </a:r>
            <a:r>
              <a:rPr lang="en-US" sz="1400" dirty="0" smtClean="0"/>
              <a:t>)</a:t>
            </a:r>
            <a:r>
              <a:rPr lang="en-US" sz="1400" dirty="0"/>
              <a:t> – Post All Wind and Solar </a:t>
            </a:r>
            <a:r>
              <a:rPr lang="en-US" sz="1400" dirty="0" smtClean="0"/>
              <a:t>Forecasts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 smtClean="0"/>
              <a:t>All Changes Except Section 4.2.3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NPRR951</a:t>
            </a:r>
            <a:r>
              <a:rPr lang="en-US" sz="1400" dirty="0"/>
              <a:t> – Active and Inactive SCED Constraint </a:t>
            </a:r>
            <a:r>
              <a:rPr lang="en-US" sz="1400" dirty="0" smtClean="0"/>
              <a:t>Reporting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NPRR977 – Create MIS Posting for RUC Cancellations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21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2020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8789848"/>
              </p:ext>
            </p:extLst>
          </p:nvPr>
        </p:nvGraphicFramePr>
        <p:xfrm>
          <a:off x="160280" y="798446"/>
          <a:ext cx="8839200" cy="4262008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2/4 – 2/6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3/31 – 4/2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5/26 – 5/28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8/4 – 8/6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10/13 – 10/15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12/8 – 12/10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NPRR968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EMIL Web Interface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NPRR863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Ph1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SCR802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NPRR930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MIS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Testing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NPRR977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MIS Go-Live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MMS/OS Refresh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Ph2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NPRR857</a:t>
                      </a: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14345" y="1356091"/>
            <a:ext cx="370549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160278" y="390496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501462" y="5498352"/>
            <a:ext cx="2485392" cy="107721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NPRR863 Ph1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FFR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NPRR863 </a:t>
            </a:r>
            <a:r>
              <a:rPr lang="en-US" sz="800" b="0" kern="0" dirty="0" smtClean="0"/>
              <a:t>Ph2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ECRS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NPRR930(a) – O&amp;M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NPRR935(a) – </a:t>
            </a:r>
            <a:r>
              <a:rPr lang="en-US" sz="800" b="0" kern="0" dirty="0" smtClean="0"/>
              <a:t>Sections 4.2.2 (1) (6), 4.2.5</a:t>
            </a:r>
            <a:endParaRPr lang="en-US" sz="800" b="0" kern="0" dirty="0" smtClean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NPRR935(b) – </a:t>
            </a:r>
            <a:r>
              <a:rPr lang="en-US" sz="800" b="0" kern="0" dirty="0" smtClean="0"/>
              <a:t>Sections 2.1, 2.2, 4.2.3</a:t>
            </a:r>
            <a:endParaRPr lang="en-US" sz="800" b="0" kern="0" dirty="0" smtClean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NPRR978(a) – Initial report decommissions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PGRR070(b) – Remaining PGRR language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SCR781(a</a:t>
            </a:r>
            <a:r>
              <a:rPr lang="en-US" sz="800" b="0" kern="0" dirty="0"/>
              <a:t>) – View / Edit </a:t>
            </a:r>
            <a:r>
              <a:rPr lang="en-US" sz="800" b="0" kern="0" dirty="0" smtClean="0"/>
              <a:t>capability</a:t>
            </a: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1586742" y="4781276"/>
            <a:ext cx="2977306" cy="249625"/>
          </a:xfrm>
          <a:prstGeom prst="rect">
            <a:avLst/>
          </a:prstGeom>
          <a:solidFill>
            <a:srgbClr val="A1D8FD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rgbClr val="000000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MS/OS Upgrade “Chill”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4564049" y="4784680"/>
            <a:ext cx="2903046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chemeClr val="bg1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</a:rPr>
              <a:t>MS/OS Upgrade “Freeze”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93429" y="1366501"/>
            <a:ext cx="3705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6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latin typeface="Wingdings" panose="05000000000000000000" pitchFamily="2" charset="2"/>
              </a:rPr>
              <a:t>ü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021174" y="2861364"/>
            <a:ext cx="1435608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November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Off-Cycle</a:t>
            </a: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146686" y="1902106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</a:t>
            </a:r>
            <a:endParaRPr lang="en-US" sz="120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7467600" y="1981200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2021 Go-Lives</a:t>
            </a:r>
            <a:endParaRPr lang="en-US" sz="1200" b="0" kern="0" dirty="0"/>
          </a:p>
        </p:txBody>
      </p:sp>
      <p:sp>
        <p:nvSpPr>
          <p:cNvPr id="35" name="TextBox 34"/>
          <p:cNvSpPr txBox="1"/>
          <p:nvPr/>
        </p:nvSpPr>
        <p:spPr>
          <a:xfrm>
            <a:off x="8638633" y="1366500"/>
            <a:ext cx="37054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" b="1" i="1" kern="0" dirty="0" smtClean="0">
                <a:solidFill>
                  <a:srgbClr val="000000"/>
                </a:solidFill>
              </a:rPr>
              <a:t> 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P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  <a:r>
              <a:rPr lang="en-US" sz="800" b="1" i="1" kern="0" noProof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NS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NS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>
                <a:solidFill>
                  <a:srgbClr val="000000"/>
                </a:solidFill>
              </a:rPr>
              <a:t>P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>
                <a:solidFill>
                  <a:srgbClr val="000000"/>
                </a:solidFill>
              </a:rPr>
              <a:t>P</a:t>
            </a:r>
            <a:endParaRPr lang="en-US" sz="8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E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6" name="TextBox 12"/>
          <p:cNvSpPr txBox="1">
            <a:spLocks noChangeArrowheads="1"/>
          </p:cNvSpPr>
          <p:nvPr/>
        </p:nvSpPr>
        <p:spPr bwMode="auto">
          <a:xfrm>
            <a:off x="4572000" y="2938252"/>
            <a:ext cx="1444752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September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Off-Cycle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690887" y="1357972"/>
            <a:ext cx="370549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kern="0" noProof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P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47302" y="272090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1/19</a:t>
            </a:r>
            <a:endParaRPr lang="en-US" sz="1200" kern="0" dirty="0"/>
          </a:p>
        </p:txBody>
      </p:sp>
      <p:sp>
        <p:nvSpPr>
          <p:cNvPr id="41" name="TextBox 40"/>
          <p:cNvSpPr txBox="1"/>
          <p:nvPr/>
        </p:nvSpPr>
        <p:spPr>
          <a:xfrm>
            <a:off x="7184983" y="3284838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90090" y="2229464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534934"/>
              </p:ext>
            </p:extLst>
          </p:nvPr>
        </p:nvGraphicFramePr>
        <p:xfrm>
          <a:off x="176358" y="5032090"/>
          <a:ext cx="8807363" cy="464820"/>
        </p:xfrm>
        <a:graphic>
          <a:graphicData uri="http://schemas.openxmlformats.org/drawingml/2006/table">
            <a:tbl>
              <a:tblPr firstRow="1" bandRow="1"/>
              <a:tblGrid>
                <a:gridCol w="919754"/>
                <a:gridCol w="1189888"/>
                <a:gridCol w="1828800"/>
                <a:gridCol w="4868921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2019 / 2020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NPRR702, 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NPRR825(b), NPRR867, NPRR841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NPRRs: 826, 879, 918, 930, 935(b), 939, 962, 965, 974, PGRR066, SCR800, SCR805</a:t>
                      </a:r>
                      <a:endParaRPr lang="en-US" sz="8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1286994" y="302833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 rot="16200000">
            <a:off x="2680588" y="2475144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2a</a:t>
            </a:r>
            <a:endParaRPr lang="en-US" sz="1000" i="1" dirty="0"/>
          </a:p>
        </p:txBody>
      </p:sp>
      <p:sp>
        <p:nvSpPr>
          <p:cNvPr id="45" name="Left Brace 44"/>
          <p:cNvSpPr/>
          <p:nvPr/>
        </p:nvSpPr>
        <p:spPr>
          <a:xfrm>
            <a:off x="3337858" y="2235909"/>
            <a:ext cx="153463" cy="67861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330440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1/30</a:t>
            </a:r>
            <a:endParaRPr lang="en-US" sz="1200" kern="0" dirty="0"/>
          </a:p>
        </p:txBody>
      </p:sp>
      <p:sp>
        <p:nvSpPr>
          <p:cNvPr id="49" name="TextBox 12"/>
          <p:cNvSpPr txBox="1">
            <a:spLocks noChangeArrowheads="1"/>
          </p:cNvSpPr>
          <p:nvPr/>
        </p:nvSpPr>
        <p:spPr bwMode="auto">
          <a:xfrm>
            <a:off x="3121902" y="4160249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August</a:t>
            </a:r>
            <a:endParaRPr lang="en-US" sz="1200" kern="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6022848" y="216339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October</a:t>
            </a:r>
            <a:endParaRPr lang="en-US" sz="1200" kern="0" dirty="0"/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4419599" y="3717679"/>
            <a:ext cx="1861034" cy="4154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Q3  RIOO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 smtClean="0"/>
              <a:t>RARF Go-Live for View/Update</a:t>
            </a:r>
            <a:endParaRPr lang="en-US" sz="900" b="0" kern="0" dirty="0"/>
          </a:p>
        </p:txBody>
      </p:sp>
      <p:sp>
        <p:nvSpPr>
          <p:cNvPr id="58" name="TextBox 57"/>
          <p:cNvSpPr txBox="1"/>
          <p:nvPr/>
        </p:nvSpPr>
        <p:spPr>
          <a:xfrm>
            <a:off x="1293429" y="4206145"/>
            <a:ext cx="37054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766947" y="1474328"/>
            <a:ext cx="513686" cy="13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778095" y="1357405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700" b="1" i="1" kern="0" dirty="0">
              <a:solidFill>
                <a:srgbClr val="000000"/>
              </a:solidFill>
            </a:endParaRPr>
          </a:p>
        </p:txBody>
      </p:sp>
      <p:sp>
        <p:nvSpPr>
          <p:cNvPr id="59" name="TextBox 12"/>
          <p:cNvSpPr txBox="1">
            <a:spLocks noChangeArrowheads="1"/>
          </p:cNvSpPr>
          <p:nvPr/>
        </p:nvSpPr>
        <p:spPr bwMode="auto">
          <a:xfrm>
            <a:off x="6010129" y="4121699"/>
            <a:ext cx="145365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2022 Go-Lives</a:t>
            </a:r>
            <a:endParaRPr lang="en-US" sz="1200" b="0" kern="0" dirty="0"/>
          </a:p>
        </p:txBody>
      </p:sp>
      <p:sp>
        <p:nvSpPr>
          <p:cNvPr id="60" name="TextBox 59"/>
          <p:cNvSpPr txBox="1"/>
          <p:nvPr/>
        </p:nvSpPr>
        <p:spPr>
          <a:xfrm>
            <a:off x="7164760" y="4406888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1" name="TextBox 12"/>
          <p:cNvSpPr txBox="1">
            <a:spLocks noChangeArrowheads="1"/>
          </p:cNvSpPr>
          <p:nvPr/>
        </p:nvSpPr>
        <p:spPr bwMode="auto">
          <a:xfrm>
            <a:off x="1590676" y="3906683"/>
            <a:ext cx="15179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62" name="TextBox 61"/>
          <p:cNvSpPr txBox="1"/>
          <p:nvPr/>
        </p:nvSpPr>
        <p:spPr>
          <a:xfrm>
            <a:off x="2807981" y="420614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3" name="TextBox 12"/>
          <p:cNvSpPr txBox="1">
            <a:spLocks noChangeArrowheads="1"/>
          </p:cNvSpPr>
          <p:nvPr/>
        </p:nvSpPr>
        <p:spPr bwMode="auto">
          <a:xfrm>
            <a:off x="3120074" y="3238212"/>
            <a:ext cx="145192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7/1</a:t>
            </a:r>
            <a:endParaRPr lang="en-US" sz="1200" kern="0" dirty="0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7144537" y="2057293"/>
            <a:ext cx="719183" cy="8448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5779917" y="1697296"/>
            <a:ext cx="1357606" cy="357432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4272610" y="1346426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700" b="1" i="1" kern="0" dirty="0">
              <a:solidFill>
                <a:srgbClr val="00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278454" y="2462630"/>
            <a:ext cx="3705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763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164676"/>
              </p:ext>
            </p:extLst>
          </p:nvPr>
        </p:nvGraphicFramePr>
        <p:xfrm>
          <a:off x="76200" y="786444"/>
          <a:ext cx="8991599" cy="44501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SCR806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Adding QSE and DME Information to Disclosure Reports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June 2020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$65k-$95k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NPRR978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Alignment with Amendments to PUCT Substantive Rule 25.505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June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$65k-$95k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NPRR963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Creation of Generation &amp; Controllable Load Resource Group </a:t>
                      </a:r>
                      <a:r>
                        <a:rPr lang="en-US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(GCLR Group)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Q3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Tenaska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NPRR904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Revisions to Real-Time On-Line Reliability Deployment Price Adder for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ERCOT-Directed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Actions Related to DC Ties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to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Correct Design Flaws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Q3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$200k-$300k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Rainbow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OBDRR009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ORDC OBD Revisions for ERCOT-Directed Actions Related to DC Ties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Q3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Rainbow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SCR800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Addition of DC Tie Ramp to GTBD Calculation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Q3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NPRR962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Publish Approved DC Tie Schedules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Q3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$15k-$30k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NPRR930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Process Pricing and Cost Recovery for Delayed Resource Outages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Q3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$100k-$200k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Citigroup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NPRR936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CRR Account Holder Limits</a:t>
                      </a:r>
                      <a:endParaRPr lang="en-US" sz="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Q3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Engie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SCR799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Outage Study Cases in the System Operations Test </a:t>
                      </a:r>
                      <a:r>
                        <a:rPr lang="en-US" sz="11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Env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(SOTE)</a:t>
                      </a:r>
                      <a:endParaRPr lang="en-US" sz="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Q3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Oncor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876800" y="6278917"/>
            <a:ext cx="25016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</a:rPr>
              <a:t>Project 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Initiations – </a:t>
            </a:r>
            <a:r>
              <a:rPr lang="en-US" sz="1100" kern="0" dirty="0" smtClean="0">
                <a:solidFill>
                  <a:srgbClr val="000000"/>
                </a:solidFill>
              </a:rPr>
              <a:t>Next 3 Months</a:t>
            </a:r>
            <a:endParaRPr kumimoji="0" lang="en-US" sz="11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599" y="5381840"/>
            <a:ext cx="8686800" cy="859184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i="1" dirty="0" smtClean="0"/>
              <a:t>Note: Target Start Dates are subject to change.  </a:t>
            </a:r>
          </a:p>
          <a:p>
            <a:pPr marL="0" indent="0" algn="ctr">
              <a:buNone/>
            </a:pPr>
            <a:r>
              <a:rPr lang="en-US" sz="1600" i="1" dirty="0" smtClean="0"/>
              <a:t>ERCOT will bring a recommendation to </a:t>
            </a:r>
            <a:r>
              <a:rPr lang="en-US" sz="1600" i="1" dirty="0" smtClean="0"/>
              <a:t>the July PRS based on overall project priority and resource</a:t>
            </a:r>
            <a:r>
              <a:rPr lang="en-US" sz="1600" i="1" dirty="0" smtClean="0"/>
              <a:t> </a:t>
            </a:r>
            <a:r>
              <a:rPr lang="en-US" sz="1600" i="1" dirty="0" smtClean="0"/>
              <a:t>capacity.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11142" y="1447800"/>
            <a:ext cx="9797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REGULATORY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9226" y="1823900"/>
            <a:ext cx="9797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REGULATORY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587733"/>
              </p:ext>
            </p:extLst>
          </p:nvPr>
        </p:nvGraphicFramePr>
        <p:xfrm>
          <a:off x="76200" y="786444"/>
          <a:ext cx="8991599" cy="44958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NPRR826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Mitigated Offer Caps for RMR Resources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Q4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100k-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Citigroup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NPRR918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Validation for PTP Obligations with Links to an Option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Q4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NPRR974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Capacity Insufficiency Operating Condition Notice (OCN) Transparency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Q4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$50k-$80k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TCPA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NPRR917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Nodal Pricing for SODGs and SOTGs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Q4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300k-$400k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NPRR939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Modification to Load Resources Providing RRS to Maintain Minimum PRC 	on Generators During Scarcity Conditions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Q4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$70k-$100k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NPRR879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Base Point, Base Point Deviation, and Performance Evaluation 	Changes for IRRs that Carry Ancillary Services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Q1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2021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$200k-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NPRR941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Create a Lower Rio Grande Valley Hub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Q1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2021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$250k-$350k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 Energy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NPRR965</a:t>
                      </a:r>
                      <a:r>
                        <a:rPr lang="en-US" sz="11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GREDP Shutdown Exemption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Q1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2021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$10k-$20k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Luminant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SCR805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Early Access to Certain 60-Day Reports to TSPs Upon Request</a:t>
                      </a:r>
                      <a:endParaRPr lang="en-US" sz="11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Q1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2021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PGRR066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Interconnection Request Cancellation and Creation of Inactive Status</a:t>
                      </a:r>
                      <a:endParaRPr lang="en-US" sz="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Q1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2021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100k-$150k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876800" y="6278917"/>
            <a:ext cx="25016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</a:rPr>
              <a:t>Project 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Initiations – </a:t>
            </a:r>
            <a:r>
              <a:rPr lang="en-US" sz="1100" kern="0" dirty="0" smtClean="0">
                <a:solidFill>
                  <a:srgbClr val="000000"/>
                </a:solidFill>
              </a:rPr>
              <a:t>Next 3 Months</a:t>
            </a:r>
            <a:endParaRPr kumimoji="0" lang="en-US" sz="11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228599" y="5381840"/>
            <a:ext cx="8686800" cy="859184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i="1" dirty="0" smtClean="0"/>
              <a:t>Note: Target Start Dates are subject to change.  </a:t>
            </a:r>
          </a:p>
          <a:p>
            <a:pPr marL="0" indent="0" algn="ctr">
              <a:buNone/>
            </a:pPr>
            <a:r>
              <a:rPr lang="en-US" sz="1600" i="1" dirty="0" smtClean="0"/>
              <a:t>ERCOT will bring a recommendation to </a:t>
            </a:r>
            <a:r>
              <a:rPr lang="en-US" sz="1600" i="1" dirty="0" smtClean="0"/>
              <a:t>the July PRS based on overall project priority and resource</a:t>
            </a:r>
            <a:r>
              <a:rPr lang="en-US" sz="1600" i="1" dirty="0" smtClean="0"/>
              <a:t> </a:t>
            </a:r>
            <a:r>
              <a:rPr lang="en-US" sz="1600" i="1" dirty="0" smtClean="0"/>
              <a:t>capacity.</a:t>
            </a:r>
          </a:p>
        </p:txBody>
      </p:sp>
    </p:spTree>
    <p:extLst>
      <p:ext uri="{BB962C8B-B14F-4D97-AF65-F5344CB8AC3E}">
        <p14:creationId xmlns:p14="http://schemas.microsoft.com/office/powerpoint/2010/main" val="138477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114800" cy="518318"/>
          </a:xfrm>
        </p:spPr>
        <p:txBody>
          <a:bodyPr/>
          <a:lstStyle/>
          <a:p>
            <a:r>
              <a:rPr lang="en-US" sz="2400" dirty="0" smtClean="0"/>
              <a:t>2020 Project Spending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327176" y="6043404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2020 PPL Budget  =  $29.0M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327176" y="6316252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04" y="841013"/>
            <a:ext cx="9014352" cy="5102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91400" cy="518318"/>
          </a:xfrm>
        </p:spPr>
        <p:txBody>
          <a:bodyPr/>
          <a:lstStyle/>
          <a:p>
            <a:r>
              <a:rPr lang="en-US" sz="2400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90601"/>
            <a:ext cx="8686800" cy="1981200"/>
          </a:xfrm>
        </p:spPr>
        <p:txBody>
          <a:bodyPr/>
          <a:lstStyle/>
          <a:p>
            <a:r>
              <a:rPr lang="en-US" sz="2000" dirty="0" smtClean="0"/>
              <a:t>In ERCOT’s 2020/2021 proposed budget, the following amounts are allocated for Revision </a:t>
            </a:r>
            <a:r>
              <a:rPr lang="en-US" sz="2000" dirty="0"/>
              <a:t>Request </a:t>
            </a:r>
            <a:r>
              <a:rPr lang="en-US" sz="2000" dirty="0" smtClean="0"/>
              <a:t>work</a:t>
            </a:r>
          </a:p>
          <a:p>
            <a:pPr lvl="1"/>
            <a:r>
              <a:rPr lang="en-US" sz="1600" dirty="0" smtClean="0"/>
              <a:t>2020 = $4M</a:t>
            </a:r>
          </a:p>
          <a:p>
            <a:pPr lvl="1"/>
            <a:r>
              <a:rPr lang="en-US" sz="1600" dirty="0" smtClean="0"/>
              <a:t>2021 = $4M</a:t>
            </a:r>
          </a:p>
          <a:p>
            <a:pPr marL="457200" indent="-457200">
              <a:buFont typeface="+mj-lt"/>
              <a:buAutoNum type="arabicPeriod"/>
            </a:pPr>
            <a:endParaRPr lang="en-US" sz="9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929160"/>
              </p:ext>
            </p:extLst>
          </p:nvPr>
        </p:nvGraphicFramePr>
        <p:xfrm>
          <a:off x="1219200" y="2971800"/>
          <a:ext cx="6840064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2021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$1.12M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-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2.92M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1.75M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0.35M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1.65M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0.73M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0.60M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532792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5822902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55600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3623235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 of 5/31/2020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620778"/>
              </p:ext>
            </p:extLst>
          </p:nvPr>
        </p:nvGraphicFramePr>
        <p:xfrm>
          <a:off x="228600" y="1447934"/>
          <a:ext cx="8686799" cy="1645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642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SCR810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EMS System Change to Count DC Ties toward the 2% Constraint Activation Criterion</a:t>
                      </a:r>
                      <a:endParaRPr lang="en-US" sz="1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3050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EMS impacts only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2020 list and work into plan without disrupting in-flight projects</a:t>
                      </a:r>
                      <a:endParaRPr lang="en-US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374511"/>
              </p:ext>
            </p:extLst>
          </p:nvPr>
        </p:nvGraphicFramePr>
        <p:xfrm>
          <a:off x="4729051" y="1156479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438400" y="5552853"/>
            <a:ext cx="3352800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2020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3050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260</a:t>
            </a:r>
          </a:p>
        </p:txBody>
      </p:sp>
      <p:sp>
        <p:nvSpPr>
          <p:cNvPr id="7" name="TextBox 23"/>
          <p:cNvSpPr txBox="1">
            <a:spLocks noChangeArrowheads="1"/>
          </p:cNvSpPr>
          <p:nvPr/>
        </p:nvSpPr>
        <p:spPr bwMode="auto">
          <a:xfrm>
            <a:off x="6096000" y="5454938"/>
            <a:ext cx="2169858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Note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Items in the Regulatory</a:t>
            </a:r>
            <a:r>
              <a:rPr lang="en-US" sz="900" b="0" kern="0" dirty="0">
                <a:solidFill>
                  <a:srgbClr val="000000"/>
                </a:solidFill>
              </a:rPr>
              <a:t> </a:t>
            </a:r>
            <a:r>
              <a:rPr lang="en-US" sz="900" b="0" kern="0" dirty="0" smtClean="0">
                <a:solidFill>
                  <a:srgbClr val="000000"/>
                </a:solidFill>
              </a:rPr>
              <a:t>section of the PPL are not tracked against the market Revision Request funding allocation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180065</TotalTime>
  <Words>1142</Words>
  <Application>Microsoft Office PowerPoint</Application>
  <PresentationFormat>On-screen Show (4:3)</PresentationFormat>
  <Paragraphs>506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2020 Release Targets – Board Approved NPRRs / SCRs / xGRRs </vt:lpstr>
      <vt:lpstr>Approved Revision Requests “Not Started” – Planned to Start in Future Months</vt:lpstr>
      <vt:lpstr>Approved Revision Requests “Not Started” – Planned to Start in Future Months</vt:lpstr>
      <vt:lpstr>2020 Project Spending</vt:lpstr>
      <vt:lpstr>Revision Request Funding Placeholder Status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1996</cp:revision>
  <cp:lastPrinted>2020-02-05T17:47:59Z</cp:lastPrinted>
  <dcterms:created xsi:type="dcterms:W3CDTF">2016-01-21T15:20:31Z</dcterms:created>
  <dcterms:modified xsi:type="dcterms:W3CDTF">2020-06-09T21:02:33Z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