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2"/>
  </p:notesMasterIdLst>
  <p:handoutMasterIdLst>
    <p:handoutMasterId r:id="rId23"/>
  </p:handoutMasterIdLst>
  <p:sldIdLst>
    <p:sldId id="260" r:id="rId7"/>
    <p:sldId id="301" r:id="rId8"/>
    <p:sldId id="287" r:id="rId9"/>
    <p:sldId id="316" r:id="rId10"/>
    <p:sldId id="300" r:id="rId11"/>
    <p:sldId id="326" r:id="rId12"/>
    <p:sldId id="327" r:id="rId13"/>
    <p:sldId id="324" r:id="rId14"/>
    <p:sldId id="312" r:id="rId15"/>
    <p:sldId id="315" r:id="rId16"/>
    <p:sldId id="306" r:id="rId17"/>
    <p:sldId id="296" r:id="rId18"/>
    <p:sldId id="313" r:id="rId19"/>
    <p:sldId id="295" r:id="rId20"/>
    <p:sldId id="323"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p:scale>
          <a:sx n="80" d="100"/>
          <a:sy n="80" d="100"/>
        </p:scale>
        <p:origin x="1116" y="6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DMaggio@ercot.com" TargetMode="External"/><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mailto:MMereness@erco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www.ercot.com/content/wcm/key_documents_lists/203860/211NOGRR-04_ROS_Report_060420.docx" TargetMode="External"/><Relationship Id="rId3" Type="http://schemas.openxmlformats.org/officeDocument/2006/relationships/hyperlink" Target="http://www.ercot.com/content/wcm/key_documents_lists/191155/1008NPRR-01_RTC_-_NP_4_-_Day-Ahead_Operations_RTCTF052020.docx" TargetMode="External"/><Relationship Id="rId7" Type="http://schemas.openxmlformats.org/officeDocument/2006/relationships/hyperlink" Target="http://www.ercot.com/content/wcm/key_documents_lists/191155/1013NPRR-01_RTC_-_NP_1__2__16__and_25_Combined060820.docx" TargetMode="External"/><Relationship Id="rId2" Type="http://schemas.openxmlformats.org/officeDocument/2006/relationships/hyperlink" Target="http://www.ercot.com/content/wcm/key_documents_lists/191155/1007NPRR-01_RTC_-_NP_3_-_Management_Activities_for_the_ERCOT_System_RTCTF043020.docx" TargetMode="External"/><Relationship Id="rId1" Type="http://schemas.openxmlformats.org/officeDocument/2006/relationships/slideLayout" Target="../slideLayouts/slideLayout6.xml"/><Relationship Id="rId6" Type="http://schemas.openxmlformats.org/officeDocument/2006/relationships/hyperlink" Target="http://www.ercot.com/content/wcm/key_documents_lists/203842/1011NPRR-01_RTC_-_NP_8_-_Performance_Monitoring_032520.docx" TargetMode="External"/><Relationship Id="rId5" Type="http://schemas.openxmlformats.org/officeDocument/2006/relationships/hyperlink" Target="http://www.ercot.com/content/wcm/key_documents_lists/191155/1010NPRR-01_RTC_-_NP_6_-_Adjustment_Period_and_Real-Time_Operations_ERCOT052620.docx" TargetMode="External"/><Relationship Id="rId4" Type="http://schemas.openxmlformats.org/officeDocument/2006/relationships/hyperlink" Target="http://www.ercot.com/content/wcm/key_documents_lists/191155/1009NPRR-01_RTC_-_NP_5_-_Transmission_Security_Analysis_and_Reliability_Unit_Commitment_ERCOT060220.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General Update</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June 10,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dirty="0" smtClean="0"/>
              <a:t>Harmonizing </a:t>
            </a:r>
            <a:r>
              <a:rPr lang="en-US" dirty="0"/>
              <a:t>RTC and Battery Energy Storage</a:t>
            </a:r>
          </a:p>
          <a:p>
            <a:endParaRPr lang="en-US" dirty="0" smtClean="0"/>
          </a:p>
          <a:p>
            <a:r>
              <a:rPr lang="en-US" dirty="0" smtClean="0"/>
              <a:t>RTCRR Summary</a:t>
            </a:r>
          </a:p>
          <a:p>
            <a:endParaRPr lang="en-US" dirty="0"/>
          </a:p>
          <a:p>
            <a:r>
              <a:rPr lang="en-US" dirty="0" smtClean="0"/>
              <a:t>Overall RTC Delivery Schedule</a:t>
            </a:r>
          </a:p>
          <a:p>
            <a:endParaRPr lang="en-US" dirty="0" smtClean="0"/>
          </a:p>
          <a:p>
            <a:r>
              <a:rPr lang="en-US" dirty="0"/>
              <a:t>Updates to Telemetry From/To QSE in </a:t>
            </a:r>
            <a:r>
              <a:rPr lang="en-US" dirty="0" smtClean="0"/>
              <a:t>RTC</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621284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404437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393627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15</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General Update </a:t>
            </a:r>
            <a:endParaRPr lang="en-US" sz="2400" dirty="0"/>
          </a:p>
        </p:txBody>
      </p:sp>
      <p:sp>
        <p:nvSpPr>
          <p:cNvPr id="3" name="Content Placeholder 2"/>
          <p:cNvSpPr>
            <a:spLocks noGrp="1"/>
          </p:cNvSpPr>
          <p:nvPr>
            <p:ph idx="1"/>
          </p:nvPr>
        </p:nvSpPr>
        <p:spPr>
          <a:xfrm>
            <a:off x="397747" y="990600"/>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r>
              <a:rPr lang="en-US" sz="2000" dirty="0"/>
              <a:t>Review </a:t>
            </a:r>
            <a:r>
              <a:rPr lang="en-US" sz="2000" dirty="0" smtClean="0"/>
              <a:t>Schedule and Process</a:t>
            </a:r>
          </a:p>
          <a:p>
            <a:pPr>
              <a:spcBef>
                <a:spcPts val="0"/>
              </a:spcBef>
            </a:pPr>
            <a:r>
              <a:rPr lang="en-US" sz="2000" dirty="0" smtClean="0"/>
              <a:t>TAC Update</a:t>
            </a:r>
          </a:p>
          <a:p>
            <a:pPr lvl="1">
              <a:spcBef>
                <a:spcPts val="0"/>
              </a:spcBef>
            </a:pPr>
            <a:r>
              <a:rPr lang="en-US" sz="1800" dirty="0"/>
              <a:t>Process for RTCRR comments and alignment with Key Principles </a:t>
            </a:r>
            <a:endParaRPr lang="en-US" sz="1800" dirty="0" smtClean="0"/>
          </a:p>
          <a:p>
            <a:pPr>
              <a:spcBef>
                <a:spcPts val="1000"/>
              </a:spcBef>
              <a:spcAft>
                <a:spcPts val="1000"/>
              </a:spcAft>
            </a:pPr>
            <a:r>
              <a:rPr lang="en-US" sz="2000" dirty="0" smtClean="0"/>
              <a:t>Next Steps</a:t>
            </a:r>
          </a:p>
          <a:p>
            <a:pPr>
              <a:spcBef>
                <a:spcPts val="1000"/>
              </a:spcBef>
            </a:pPr>
            <a:r>
              <a:rPr lang="en-US" sz="2000" dirty="0" smtClean="0"/>
              <a:t>Appendix</a:t>
            </a:r>
          </a:p>
          <a:p>
            <a:pPr lvl="1">
              <a:spcBef>
                <a:spcPts val="1000"/>
              </a:spcBef>
            </a:pPr>
            <a:r>
              <a:rPr lang="en-US" sz="1800" dirty="0"/>
              <a:t>Harmonizing RTC and Battery Energy </a:t>
            </a:r>
            <a:r>
              <a:rPr lang="en-US" sz="1800" dirty="0" smtClean="0"/>
              <a:t>Storage</a:t>
            </a:r>
          </a:p>
          <a:p>
            <a:pPr lvl="1">
              <a:spcBef>
                <a:spcPts val="1000"/>
              </a:spcBef>
            </a:pPr>
            <a:r>
              <a:rPr lang="en-US" sz="1800" dirty="0" smtClean="0"/>
              <a:t>RTCRR Summary</a:t>
            </a:r>
          </a:p>
          <a:p>
            <a:pPr lvl="1">
              <a:spcBef>
                <a:spcPts val="1000"/>
              </a:spcBef>
            </a:pPr>
            <a:r>
              <a:rPr lang="en-US" sz="1800" dirty="0" smtClean="0"/>
              <a:t>Overall RTC Delivery Schedule</a:t>
            </a:r>
          </a:p>
          <a:p>
            <a:pPr lvl="1">
              <a:spcBef>
                <a:spcPts val="1000"/>
              </a:spcBef>
            </a:pPr>
            <a:r>
              <a:rPr lang="en-US" sz="1800" dirty="0"/>
              <a:t>Updates to Telemetry From/To QSE in RTC</a:t>
            </a:r>
          </a:p>
          <a:p>
            <a:pPr lvl="1">
              <a:spcBef>
                <a:spcPts val="1000"/>
              </a:spcBef>
            </a:pPr>
            <a:endParaRPr lang="en-US" sz="800" dirty="0" smtClean="0"/>
          </a:p>
          <a:p>
            <a:pPr marL="0" indent="0">
              <a:buNone/>
            </a:pPr>
            <a:r>
              <a:rPr lang="en-US" sz="1600" i="1" dirty="0" smtClean="0"/>
              <a:t>Note- If </a:t>
            </a:r>
            <a:r>
              <a:rPr lang="en-US" sz="1600" i="1" dirty="0"/>
              <a:t>having </a:t>
            </a:r>
            <a:r>
              <a:rPr lang="en-US" sz="1600" i="1" dirty="0" smtClean="0"/>
              <a:t>communication difficulties </a:t>
            </a:r>
            <a:r>
              <a:rPr lang="en-US" sz="1600" i="1" dirty="0"/>
              <a:t>at any time, </a:t>
            </a:r>
            <a:r>
              <a:rPr lang="en-US" sz="1600" i="1" dirty="0" smtClean="0"/>
              <a:t>you are welcome to text </a:t>
            </a:r>
            <a:r>
              <a:rPr lang="en-US" sz="1600" i="1" dirty="0"/>
              <a:t>Chair or </a:t>
            </a:r>
            <a:r>
              <a:rPr lang="en-US" sz="1600" i="1" dirty="0" smtClean="0"/>
              <a:t>Vice-Chair (</a:t>
            </a:r>
            <a:r>
              <a:rPr lang="en-US" sz="1400" i="1" dirty="0" smtClean="0"/>
              <a:t>Matt </a:t>
            </a:r>
            <a:r>
              <a:rPr lang="en-US" sz="1400" i="1" dirty="0" err="1" smtClean="0"/>
              <a:t>Mereness</a:t>
            </a:r>
            <a:r>
              <a:rPr lang="en-US" sz="1400" i="1" dirty="0" smtClean="0"/>
              <a:t>- 512.565.8939 or Bryan </a:t>
            </a:r>
            <a:r>
              <a:rPr lang="en-US" sz="1400" i="1" dirty="0" err="1" smtClean="0"/>
              <a:t>Sams</a:t>
            </a:r>
            <a:r>
              <a:rPr lang="en-US" sz="1400" i="1" dirty="0" smtClean="0"/>
              <a:t>- 512.632.4870)</a:t>
            </a:r>
            <a:endParaRPr lang="en-US" sz="1400" i="1" dirty="0"/>
          </a:p>
          <a:p>
            <a:pPr>
              <a:spcBef>
                <a:spcPts val="1000"/>
              </a:spcBef>
            </a:pPr>
            <a:endParaRPr lang="en-US" sz="2000" dirty="0" smtClean="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RTCRR </a:t>
            </a:r>
            <a:r>
              <a:rPr lang="en-US" sz="2400" dirty="0"/>
              <a:t>Review </a:t>
            </a:r>
            <a:r>
              <a:rPr lang="en-US" sz="2400" dirty="0" smtClean="0"/>
              <a:t>Schedule and Process </a:t>
            </a:r>
            <a:endParaRPr lang="en-US" sz="2400" dirty="0"/>
          </a:p>
        </p:txBody>
      </p:sp>
      <p:sp>
        <p:nvSpPr>
          <p:cNvPr id="3" name="Content Placeholder 2"/>
          <p:cNvSpPr>
            <a:spLocks noGrp="1"/>
          </p:cNvSpPr>
          <p:nvPr>
            <p:ph idx="1"/>
          </p:nvPr>
        </p:nvSpPr>
        <p:spPr>
          <a:xfrm>
            <a:off x="304800" y="835761"/>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bg2">
                    <a:lumMod val="75000"/>
                  </a:schemeClr>
                </a:solidFill>
              </a:rPr>
              <a:t>Mar. 11 – RTCTF (Plan and logistics for RR review)  </a:t>
            </a:r>
          </a:p>
          <a:p>
            <a:pPr marL="682625">
              <a:buFont typeface="Courier New" panose="02070309020205020404" pitchFamily="49" charset="0"/>
              <a:buChar char="o"/>
            </a:pPr>
            <a:r>
              <a:rPr lang="en-US" sz="1400" dirty="0">
                <a:solidFill>
                  <a:schemeClr val="bg2">
                    <a:lumMod val="75000"/>
                  </a:schemeClr>
                </a:solidFill>
              </a:rPr>
              <a:t>Apr. 8 – RTCTF (Review detailed plan, and begin review </a:t>
            </a:r>
            <a:r>
              <a:rPr lang="en-US" sz="1400" dirty="0" smtClean="0">
                <a:solidFill>
                  <a:schemeClr val="bg2">
                    <a:lumMod val="75000"/>
                  </a:schemeClr>
                </a:solidFill>
              </a:rPr>
              <a:t>process)</a:t>
            </a:r>
            <a:endParaRPr lang="en-US" sz="1400" dirty="0">
              <a:solidFill>
                <a:schemeClr val="bg2">
                  <a:lumMod val="75000"/>
                </a:schemeClr>
              </a:solidFill>
            </a:endParaRPr>
          </a:p>
          <a:p>
            <a:pPr marL="682625">
              <a:buFont typeface="Courier New" panose="02070309020205020404" pitchFamily="49" charset="0"/>
              <a:buChar char="o"/>
            </a:pPr>
            <a:r>
              <a:rPr lang="en-US" sz="1400" dirty="0">
                <a:solidFill>
                  <a:schemeClr val="bg2">
                    <a:lumMod val="75000"/>
                  </a:schemeClr>
                </a:solidFill>
              </a:rPr>
              <a:t>Apr. 30 – RTCTF </a:t>
            </a:r>
          </a:p>
          <a:p>
            <a:pPr marL="682625">
              <a:buFont typeface="Courier New" panose="02070309020205020404" pitchFamily="49" charset="0"/>
              <a:buChar char="o"/>
            </a:pPr>
            <a:r>
              <a:rPr lang="en-US" sz="1400" dirty="0">
                <a:solidFill>
                  <a:schemeClr val="bg2">
                    <a:lumMod val="75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bg2">
                    <a:lumMod val="75000"/>
                  </a:schemeClr>
                </a:solidFill>
              </a:rPr>
              <a:t>May 20 – RTCTF </a:t>
            </a:r>
          </a:p>
          <a:p>
            <a:pPr marL="682625">
              <a:buFont typeface="Courier New" panose="02070309020205020404" pitchFamily="49" charset="0"/>
              <a:buChar char="o"/>
            </a:pPr>
            <a:r>
              <a:rPr lang="en-US" sz="1400" dirty="0"/>
              <a:t>Jun. 10 – RTCTF </a:t>
            </a:r>
          </a:p>
          <a:p>
            <a:pPr marL="682625">
              <a:buFont typeface="Courier New" panose="02070309020205020404" pitchFamily="49" charset="0"/>
              <a:buChar char="o"/>
            </a:pPr>
            <a:r>
              <a:rPr lang="en-US" sz="1400" dirty="0"/>
              <a:t>Jun. 29 – RTCTF </a:t>
            </a:r>
          </a:p>
          <a:p>
            <a:pPr marL="682625">
              <a:buFont typeface="Courier New" panose="02070309020205020404" pitchFamily="49" charset="0"/>
              <a:buChar char="o"/>
            </a:pPr>
            <a:r>
              <a:rPr lang="en-US" sz="1400" dirty="0"/>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9 –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and Process </a:t>
            </a:r>
          </a:p>
        </p:txBody>
      </p:sp>
      <p:sp>
        <p:nvSpPr>
          <p:cNvPr id="3" name="Content Placeholder 2"/>
          <p:cNvSpPr>
            <a:spLocks noGrp="1"/>
          </p:cNvSpPr>
          <p:nvPr>
            <p:ph idx="1"/>
          </p:nvPr>
        </p:nvSpPr>
        <p:spPr>
          <a:xfrm>
            <a:off x="304800" y="914400"/>
            <a:ext cx="8534400" cy="1600200"/>
          </a:xfrm>
        </p:spPr>
        <p:txBody>
          <a:bodyPr/>
          <a:lstStyle/>
          <a:p>
            <a:r>
              <a:rPr lang="en-US" sz="1800" dirty="0" smtClean="0"/>
              <a:t>Reminder of 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endParaRPr lang="en-US" sz="1800" dirty="0"/>
          </a:p>
          <a:p>
            <a:r>
              <a:rPr lang="en-US" sz="1800" dirty="0" smtClean="0"/>
              <a:t>MPs </a:t>
            </a:r>
            <a:r>
              <a:rPr lang="en-US" sz="1800" dirty="0"/>
              <a:t>may </a:t>
            </a:r>
            <a:r>
              <a:rPr lang="en-US" sz="1800" dirty="0" smtClean="0"/>
              <a:t>submit redlines </a:t>
            </a:r>
            <a:r>
              <a:rPr lang="en-US" sz="1800" dirty="0"/>
              <a:t>to </a:t>
            </a:r>
            <a:r>
              <a:rPr lang="en-US" sz="1800" dirty="0" smtClean="0">
                <a:hlinkClick r:id="rId3"/>
              </a:rPr>
              <a:t>DMaggio@ercot.com</a:t>
            </a:r>
            <a:r>
              <a:rPr lang="en-US" sz="1800" dirty="0" smtClean="0"/>
              <a:t> &amp; </a:t>
            </a:r>
            <a:r>
              <a:rPr lang="en-US" sz="1800" dirty="0" smtClean="0">
                <a:hlinkClick r:id="rId4"/>
              </a:rPr>
              <a:t>MMereness@ercot.com</a:t>
            </a:r>
            <a:r>
              <a:rPr lang="en-US" sz="1800" dirty="0" smtClean="0"/>
              <a:t> at any time or file formal RTCRR </a:t>
            </a:r>
            <a:r>
              <a:rPr lang="en-US" sz="1800" dirty="0"/>
              <a:t>comments </a:t>
            </a:r>
            <a:r>
              <a:rPr lang="en-US" sz="1800" dirty="0" smtClean="0"/>
              <a:t>on any sections at </a:t>
            </a:r>
            <a:r>
              <a:rPr lang="en-US" sz="1800" dirty="0"/>
              <a:t>any </a:t>
            </a:r>
            <a:r>
              <a:rPr lang="en-US" sz="1800" dirty="0" smtClean="0"/>
              <a:t>time. </a:t>
            </a:r>
            <a:r>
              <a:rPr lang="en-US" sz="1800" dirty="0"/>
              <a:t>The sooner issues are identified, the better.</a:t>
            </a:r>
          </a:p>
          <a:p>
            <a:pPr algn="just"/>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p:cNvPicPr>
            <a:picLocks noChangeAspect="1"/>
          </p:cNvPicPr>
          <p:nvPr/>
        </p:nvPicPr>
        <p:blipFill>
          <a:blip r:embed="rId5"/>
          <a:stretch>
            <a:fillRect/>
          </a:stretch>
        </p:blipFill>
        <p:spPr>
          <a:xfrm>
            <a:off x="152400" y="2667000"/>
            <a:ext cx="8176666" cy="3284126"/>
          </a:xfrm>
          <a:prstGeom prst="rect">
            <a:avLst/>
          </a:prstGeom>
        </p:spPr>
      </p:pic>
    </p:spTree>
    <p:extLst>
      <p:ext uri="{BB962C8B-B14F-4D97-AF65-F5344CB8AC3E}">
        <p14:creationId xmlns:p14="http://schemas.microsoft.com/office/powerpoint/2010/main" val="857021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Update from TAC Discussion May 27</a:t>
            </a:r>
          </a:p>
        </p:txBody>
      </p:sp>
      <p:sp>
        <p:nvSpPr>
          <p:cNvPr id="3" name="Content Placeholder 2"/>
          <p:cNvSpPr>
            <a:spLocks noGrp="1"/>
          </p:cNvSpPr>
          <p:nvPr>
            <p:ph idx="1"/>
          </p:nvPr>
        </p:nvSpPr>
        <p:spPr>
          <a:xfrm>
            <a:off x="304800" y="990600"/>
            <a:ext cx="8686800" cy="5181600"/>
          </a:xfrm>
        </p:spPr>
        <p:txBody>
          <a:bodyPr/>
          <a:lstStyle/>
          <a:p>
            <a:r>
              <a:rPr lang="en-US" sz="1800" dirty="0"/>
              <a:t>No issues raised at TAC regarding the process for modifying RTCRRs beyond the scope of Board-approved KPs:</a:t>
            </a:r>
          </a:p>
          <a:p>
            <a:endParaRPr lang="en-US" sz="1800" dirty="0" smtClean="0"/>
          </a:p>
          <a:p>
            <a:r>
              <a:rPr lang="en-US" sz="1800" dirty="0" smtClean="0">
                <a:solidFill>
                  <a:schemeClr val="accent2"/>
                </a:solidFill>
              </a:rPr>
              <a:t>Below will be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549377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Process </a:t>
            </a:r>
            <a:r>
              <a:rPr lang="en-US" sz="2000" dirty="0"/>
              <a:t>for RTCRR comments and alignment with Key Principles</a:t>
            </a:r>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16365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800" b="1" dirty="0" smtClean="0"/>
              <a:t>Key Documents for today (cumulative language):</a:t>
            </a:r>
          </a:p>
          <a:p>
            <a:pPr marL="0" marR="0" indent="0">
              <a:spcBef>
                <a:spcPts val="0"/>
              </a:spcBef>
              <a:spcAft>
                <a:spcPts val="0"/>
              </a:spcAft>
              <a:buNone/>
            </a:pPr>
            <a:endParaRPr lang="en-US" sz="1800" b="1" dirty="0" smtClean="0"/>
          </a:p>
          <a:p>
            <a:pPr>
              <a:spcBef>
                <a:spcPts val="0"/>
              </a:spcBef>
              <a:spcAft>
                <a:spcPts val="600"/>
              </a:spcAft>
            </a:pPr>
            <a:r>
              <a:rPr lang="en-US" b="1" dirty="0" smtClean="0">
                <a:hlinkClick r:id="rId2"/>
              </a:rPr>
              <a:t>NPRR1007 ERCOT043020</a:t>
            </a:r>
            <a:endParaRPr lang="en-US" b="1" dirty="0" smtClean="0"/>
          </a:p>
          <a:p>
            <a:pPr>
              <a:spcBef>
                <a:spcPts val="0"/>
              </a:spcBef>
              <a:spcAft>
                <a:spcPts val="600"/>
              </a:spcAft>
            </a:pPr>
            <a:r>
              <a:rPr lang="en-US" sz="1800" b="1" dirty="0" smtClean="0">
                <a:hlinkClick r:id="rId3"/>
              </a:rPr>
              <a:t>NPRR1008 RTCTF052020</a:t>
            </a:r>
            <a:endParaRPr lang="en-US" sz="1800" b="1" dirty="0" smtClean="0"/>
          </a:p>
          <a:p>
            <a:pPr>
              <a:spcBef>
                <a:spcPts val="0"/>
              </a:spcBef>
              <a:spcAft>
                <a:spcPts val="600"/>
              </a:spcAft>
            </a:pPr>
            <a:r>
              <a:rPr lang="en-US" b="1" dirty="0" smtClean="0">
                <a:hlinkClick r:id="rId4"/>
              </a:rPr>
              <a:t>NPRR1009 ERCOT060220</a:t>
            </a:r>
            <a:endParaRPr lang="en-US" b="1" dirty="0" smtClean="0"/>
          </a:p>
          <a:p>
            <a:pPr>
              <a:spcBef>
                <a:spcPts val="0"/>
              </a:spcBef>
              <a:spcAft>
                <a:spcPts val="600"/>
              </a:spcAft>
            </a:pPr>
            <a:r>
              <a:rPr lang="en-US" sz="1800" b="1" dirty="0" smtClean="0">
                <a:hlinkClick r:id="rId5"/>
              </a:rPr>
              <a:t>NPRR1010 ERCOT052620</a:t>
            </a:r>
            <a:endParaRPr lang="en-US" sz="1800" b="1" dirty="0" smtClean="0"/>
          </a:p>
          <a:p>
            <a:pPr>
              <a:spcBef>
                <a:spcPts val="0"/>
              </a:spcBef>
              <a:spcAft>
                <a:spcPts val="600"/>
              </a:spcAft>
            </a:pPr>
            <a:r>
              <a:rPr lang="en-US" b="1" dirty="0" smtClean="0">
                <a:hlinkClick r:id="rId6"/>
              </a:rPr>
              <a:t>NPRR1011</a:t>
            </a:r>
            <a:endParaRPr lang="en-US" b="1" dirty="0" smtClean="0"/>
          </a:p>
          <a:p>
            <a:pPr>
              <a:spcBef>
                <a:spcPts val="0"/>
              </a:spcBef>
              <a:spcAft>
                <a:spcPts val="600"/>
              </a:spcAft>
            </a:pPr>
            <a:r>
              <a:rPr lang="en-US" sz="1800" b="1" dirty="0" smtClean="0">
                <a:hlinkClick r:id="rId7"/>
              </a:rPr>
              <a:t>NPRR1013 Combined060820</a:t>
            </a:r>
            <a:endParaRPr lang="en-US" sz="1800" b="1" dirty="0" smtClean="0"/>
          </a:p>
          <a:p>
            <a:pPr>
              <a:spcBef>
                <a:spcPts val="0"/>
              </a:spcBef>
              <a:spcAft>
                <a:spcPts val="600"/>
              </a:spcAft>
            </a:pPr>
            <a:r>
              <a:rPr lang="en-US" b="1" dirty="0" smtClean="0">
                <a:hlinkClick r:id="rId8"/>
              </a:rPr>
              <a:t>NOGRR211</a:t>
            </a:r>
            <a:endParaRPr lang="en-US" sz="1800" b="1" dirty="0" smtClean="0"/>
          </a:p>
          <a:p>
            <a:pPr>
              <a:spcBef>
                <a:spcPts val="0"/>
              </a:spcBef>
              <a:spcAft>
                <a:spcPts val="600"/>
              </a:spcAft>
            </a:pPr>
            <a:endParaRPr lang="en-US" sz="1800" b="1" dirty="0" smtClean="0"/>
          </a:p>
          <a:p>
            <a:pPr>
              <a:spcBef>
                <a:spcPts val="0"/>
              </a:spcBef>
            </a:pPr>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40713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Ready to proceed with review today</a:t>
            </a:r>
            <a:endParaRPr lang="en-US" sz="1800" dirty="0" smtClean="0"/>
          </a:p>
          <a:p>
            <a:endParaRPr lang="en-US" sz="2000" dirty="0" smtClean="0"/>
          </a:p>
          <a:p>
            <a:r>
              <a:rPr lang="en-US" sz="2000" dirty="0" smtClean="0"/>
              <a:t>At the conclusion of the meeting:</a:t>
            </a:r>
          </a:p>
          <a:p>
            <a:pPr lvl="1"/>
            <a:r>
              <a:rPr lang="en-US" sz="1800" dirty="0" smtClean="0"/>
              <a:t>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endParaRPr lang="en-US" sz="1600" dirty="0" smtClean="0"/>
          </a:p>
          <a:p>
            <a:r>
              <a:rPr lang="en-US" sz="2000" dirty="0" smtClean="0"/>
              <a:t>Next RTCTF is Monday June 29</a:t>
            </a:r>
            <a:r>
              <a:rPr lang="en-US" sz="2000" baseline="30000" dirty="0" smtClean="0"/>
              <a:t>th</a:t>
            </a:r>
            <a:endParaRPr lang="en-US" sz="2000" dirty="0" smtClean="0"/>
          </a:p>
          <a:p>
            <a:endParaRPr lang="en-US" sz="1100" dirty="0" smtClean="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14390034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5397</TotalTime>
  <Words>1696</Words>
  <Application>Microsoft Office PowerPoint</Application>
  <PresentationFormat>On-screen Show (4:3)</PresentationFormat>
  <Paragraphs>283</Paragraphs>
  <Slides>15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Courier New</vt:lpstr>
      <vt:lpstr>Wingdings</vt:lpstr>
      <vt:lpstr>1_Custom Design</vt:lpstr>
      <vt:lpstr>Office Theme</vt:lpstr>
      <vt:lpstr>1_Office Theme</vt:lpstr>
      <vt:lpstr>PowerPoint Presentation</vt:lpstr>
      <vt:lpstr>Outline of RTCTF General Update </vt:lpstr>
      <vt:lpstr>RTCRR Review Schedule and Process </vt:lpstr>
      <vt:lpstr>RTCRR Review Schedule and Process </vt:lpstr>
      <vt:lpstr>RTCRR Review  Schedule and Process</vt:lpstr>
      <vt:lpstr>Update from TAC Discussion May 27</vt:lpstr>
      <vt:lpstr>Process for RTCRR comments and alignment with Key Principles</vt:lpstr>
      <vt:lpstr>Today’s Plan </vt:lpstr>
      <vt:lpstr>Next Steps</vt:lpstr>
      <vt:lpstr>Appendix</vt:lpstr>
      <vt:lpstr>Harmonizing RTC &amp; Battery Energy Storage</vt:lpstr>
      <vt:lpstr>Harmonizing RTC &amp; Battery Energy Storage (BES)</vt:lpstr>
      <vt:lpstr>RTC Revision Requests (RTCRRs)</vt:lpstr>
      <vt:lpstr>Overall RTC Delivery Schedule</vt:lpstr>
      <vt:lpstr>Updates to Telemetry From/To QSE in RTC  (Updated 5/7/2020)</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331</cp:revision>
  <cp:lastPrinted>2016-01-21T20:53:15Z</cp:lastPrinted>
  <dcterms:created xsi:type="dcterms:W3CDTF">2016-01-21T15:20:31Z</dcterms:created>
  <dcterms:modified xsi:type="dcterms:W3CDTF">2020-06-08T17:46:00Z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