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7" r:id="rId6"/>
    <p:sldId id="268" r:id="rId7"/>
    <p:sldId id="269" r:id="rId8"/>
    <p:sldId id="27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– June 4, 2020 – Proposed Combined Ballots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066800"/>
            <a:ext cx="11379200" cy="497602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n </a:t>
            </a:r>
            <a:r>
              <a:rPr lang="en-US" sz="1800" dirty="0">
                <a:solidFill>
                  <a:schemeClr val="tx1"/>
                </a:solidFill>
              </a:rPr>
              <a:t>an effort to minimize the number of roll-call </a:t>
            </a:r>
            <a:r>
              <a:rPr lang="en-US" sz="1800" dirty="0" smtClean="0">
                <a:solidFill>
                  <a:schemeClr val="tx1"/>
                </a:solidFill>
              </a:rPr>
              <a:t>votes, the </a:t>
            </a:r>
            <a:r>
              <a:rPr lang="en-US" sz="1800" dirty="0">
                <a:solidFill>
                  <a:schemeClr val="tx1"/>
                </a:solidFill>
              </a:rPr>
              <a:t>following </a:t>
            </a:r>
            <a:r>
              <a:rPr lang="en-US" sz="1800" dirty="0" smtClean="0">
                <a:solidFill>
                  <a:schemeClr val="tx1"/>
                </a:solidFill>
              </a:rPr>
              <a:t>items are proposed for a combined ballot*.</a:t>
            </a:r>
            <a:r>
              <a:rPr lang="en-US" sz="1800" dirty="0">
                <a:solidFill>
                  <a:schemeClr val="tx1"/>
                </a:solidFill>
              </a:rPr>
              <a:t>  If you would like an item removed from </a:t>
            </a:r>
            <a:r>
              <a:rPr lang="en-US" sz="1800" dirty="0" smtClean="0">
                <a:solidFill>
                  <a:schemeClr val="tx1"/>
                </a:solidFill>
              </a:rPr>
              <a:t>this combined ballot, </a:t>
            </a:r>
            <a:r>
              <a:rPr lang="en-US" sz="1800" dirty="0">
                <a:solidFill>
                  <a:schemeClr val="tx1"/>
                </a:solidFill>
              </a:rPr>
              <a:t>please </a:t>
            </a:r>
            <a:r>
              <a:rPr lang="en-US" sz="1800" dirty="0" smtClean="0">
                <a:solidFill>
                  <a:schemeClr val="tx1"/>
                </a:solidFill>
              </a:rPr>
              <a:t>inform ROS Leadership prior </a:t>
            </a:r>
            <a:r>
              <a:rPr lang="en-US" sz="1800" dirty="0">
                <a:solidFill>
                  <a:schemeClr val="tx1"/>
                </a:solidFill>
              </a:rPr>
              <a:t>to the </a:t>
            </a:r>
            <a:r>
              <a:rPr lang="en-US" sz="1800" dirty="0" smtClean="0">
                <a:solidFill>
                  <a:schemeClr val="tx1"/>
                </a:solidFill>
              </a:rPr>
              <a:t>meeting.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Proposed Combined Ballot “A”: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Agenda Item #4: to approve the February 6, 2020 ROS Meeting Minutes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Agenda Item #7: OBDRR021 – to endorse OBDRR021 as submitted</a:t>
            </a:r>
          </a:p>
          <a:p>
            <a:r>
              <a:rPr lang="en-US" sz="1600" strike="sngStrike" dirty="0" smtClean="0">
                <a:solidFill>
                  <a:srgbClr val="FF0000"/>
                </a:solidFill>
              </a:rPr>
              <a:t>Agenda Item #8: NPRR994 – to endorse NPRR994 as amended by the 4/15/20 ERCOT </a:t>
            </a:r>
            <a:r>
              <a:rPr lang="en-US" sz="1600" strike="sngStrike" dirty="0">
                <a:solidFill>
                  <a:srgbClr val="FF0000"/>
                </a:solidFill>
              </a:rPr>
              <a:t>C</a:t>
            </a:r>
            <a:r>
              <a:rPr lang="en-US" sz="1600" strike="sngStrike" dirty="0" smtClean="0">
                <a:solidFill>
                  <a:srgbClr val="FF0000"/>
                </a:solidFill>
              </a:rPr>
              <a:t>omments</a:t>
            </a:r>
          </a:p>
          <a:p>
            <a:r>
              <a:rPr lang="en-US" sz="1600" strike="sngStrike" dirty="0" smtClean="0">
                <a:solidFill>
                  <a:srgbClr val="FF0000"/>
                </a:solidFill>
              </a:rPr>
              <a:t>Agenda Item #8: NPRR979 – to endorse NPRR979 as amended by the 6/2/20 EDF Comments</a:t>
            </a:r>
          </a:p>
          <a:p>
            <a:r>
              <a:rPr lang="en-US" sz="1600" strike="sngStrike" dirty="0" smtClean="0">
                <a:solidFill>
                  <a:srgbClr val="FF0000"/>
                </a:solidFill>
              </a:rPr>
              <a:t>Agenda Item #10: NOGRR199 – to recommend approval of NOGRR199 as amended by the 1/22/20 CenterPoint comments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Agenda Item #</a:t>
            </a:r>
            <a:r>
              <a:rPr lang="en-US" sz="1600" dirty="0">
                <a:solidFill>
                  <a:schemeClr val="tx1"/>
                </a:solidFill>
              </a:rPr>
              <a:t>9</a:t>
            </a:r>
            <a:r>
              <a:rPr lang="en-US" sz="1600" dirty="0" smtClean="0">
                <a:solidFill>
                  <a:schemeClr val="tx1"/>
                </a:solidFill>
              </a:rPr>
              <a:t>: PGRR078 – to endorse and forward to TAC the 5/11/20 ROS Report and the Impact Analysis for PGRR078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Agenda Item #9: PGRR080 – to endorse and forward to TAC the 5/11/20 ROS Report and the Impact Analysis for PGRR080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Agenda </a:t>
            </a:r>
            <a:r>
              <a:rPr lang="en-US" sz="1600" dirty="0">
                <a:solidFill>
                  <a:srgbClr val="FF0000"/>
                </a:solidFill>
              </a:rPr>
              <a:t>Item #8: NOGRR212 – to recommend approval of NOGRR212 as amended by the 5/28/20 ERCOT </a:t>
            </a:r>
            <a:r>
              <a:rPr lang="en-US" sz="1600" dirty="0" smtClean="0">
                <a:solidFill>
                  <a:srgbClr val="FF0000"/>
                </a:solidFill>
              </a:rPr>
              <a:t>comments as revised by ROS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Agenda </a:t>
            </a:r>
            <a:r>
              <a:rPr lang="en-US" sz="1600" dirty="0">
                <a:solidFill>
                  <a:srgbClr val="FF0000"/>
                </a:solidFill>
              </a:rPr>
              <a:t>Item #8: RRGRR026 – to recommend approval of RRGRR026 as submitted</a:t>
            </a:r>
          </a:p>
          <a:p>
            <a:pPr marL="0" indent="0">
              <a:buNone/>
            </a:pPr>
            <a:endParaRPr lang="en-US" sz="18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chemeClr val="tx1"/>
                </a:solidFill>
              </a:rPr>
              <a:t>*Voting items not proposed for a combined ballot, or removed, will be taken up individually</a:t>
            </a:r>
            <a:endParaRPr lang="en-US" sz="18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– June 4, 2020 – Proposed Combined Ballots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Proposed Combined </a:t>
            </a:r>
            <a:r>
              <a:rPr lang="en-US" sz="2400" b="1" dirty="0" smtClean="0">
                <a:solidFill>
                  <a:schemeClr val="tx1"/>
                </a:solidFill>
              </a:rPr>
              <a:t>Ballot “B”: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</a:t>
            </a:r>
            <a:r>
              <a:rPr lang="en-US" sz="1800" dirty="0" smtClean="0">
                <a:solidFill>
                  <a:schemeClr val="tx1"/>
                </a:solidFill>
              </a:rPr>
              <a:t>#8: NOGRR207 – to table NOGRR207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strike="sngStrike" dirty="0">
                <a:solidFill>
                  <a:srgbClr val="FF0000"/>
                </a:solidFill>
              </a:rPr>
              <a:t>Agenda Item </a:t>
            </a:r>
            <a:r>
              <a:rPr lang="en-US" sz="1800" strike="sngStrike" dirty="0" smtClean="0">
                <a:solidFill>
                  <a:srgbClr val="FF0000"/>
                </a:solidFill>
              </a:rPr>
              <a:t>#8: NOGRR212 </a:t>
            </a:r>
            <a:r>
              <a:rPr lang="en-US" sz="1800" strike="sngStrike" dirty="0">
                <a:solidFill>
                  <a:srgbClr val="FF0000"/>
                </a:solidFill>
              </a:rPr>
              <a:t>– </a:t>
            </a:r>
            <a:r>
              <a:rPr lang="en-US" sz="1800" strike="sngStrike" dirty="0" smtClean="0">
                <a:solidFill>
                  <a:srgbClr val="FF0000"/>
                </a:solidFill>
              </a:rPr>
              <a:t>to table NOGRR212</a:t>
            </a:r>
            <a:endParaRPr lang="en-US" sz="1800" strike="sngStrike" dirty="0">
              <a:solidFill>
                <a:srgbClr val="FF0000"/>
              </a:solidFill>
            </a:endParaRPr>
          </a:p>
          <a:p>
            <a:r>
              <a:rPr lang="en-US" sz="1800" strike="sngStrike" dirty="0">
                <a:solidFill>
                  <a:srgbClr val="FF0000"/>
                </a:solidFill>
              </a:rPr>
              <a:t>Agenda Item </a:t>
            </a:r>
            <a:r>
              <a:rPr lang="en-US" sz="1800" strike="sngStrike" dirty="0" smtClean="0">
                <a:solidFill>
                  <a:srgbClr val="FF0000"/>
                </a:solidFill>
              </a:rPr>
              <a:t>#</a:t>
            </a:r>
            <a:r>
              <a:rPr lang="en-US" sz="1800" strike="sngStrike" dirty="0">
                <a:solidFill>
                  <a:srgbClr val="FF0000"/>
                </a:solidFill>
              </a:rPr>
              <a:t>8</a:t>
            </a:r>
            <a:r>
              <a:rPr lang="en-US" sz="1800" strike="sngStrike" dirty="0" smtClean="0">
                <a:solidFill>
                  <a:srgbClr val="FF0000"/>
                </a:solidFill>
              </a:rPr>
              <a:t>: RRGRR026 </a:t>
            </a:r>
            <a:r>
              <a:rPr lang="en-US" sz="1800" strike="sngStrike" dirty="0">
                <a:solidFill>
                  <a:srgbClr val="FF0000"/>
                </a:solidFill>
              </a:rPr>
              <a:t>– </a:t>
            </a:r>
            <a:r>
              <a:rPr lang="en-US" sz="1800" strike="sngStrike" dirty="0" smtClean="0">
                <a:solidFill>
                  <a:srgbClr val="FF0000"/>
                </a:solidFill>
              </a:rPr>
              <a:t>to table RRGRR026</a:t>
            </a:r>
            <a:endParaRPr lang="en-US" sz="1800" strike="sngStrike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</a:t>
            </a:r>
            <a:r>
              <a:rPr lang="en-US" sz="1800" dirty="0" smtClean="0">
                <a:solidFill>
                  <a:schemeClr val="tx1"/>
                </a:solidFill>
              </a:rPr>
              <a:t>#</a:t>
            </a:r>
            <a:r>
              <a:rPr lang="en-US" sz="1800" dirty="0">
                <a:solidFill>
                  <a:schemeClr val="tx1"/>
                </a:solidFill>
              </a:rPr>
              <a:t>8</a:t>
            </a:r>
            <a:r>
              <a:rPr lang="en-US" sz="1800" dirty="0" smtClean="0">
                <a:solidFill>
                  <a:schemeClr val="tx1"/>
                </a:solidFill>
              </a:rPr>
              <a:t>: NOGRR214 – to table NOGRR214 and refer the issue to PGDTF</a:t>
            </a:r>
          </a:p>
          <a:p>
            <a:r>
              <a:rPr lang="en-US" sz="1800" strike="sngStrike" dirty="0">
                <a:solidFill>
                  <a:srgbClr val="FF0000"/>
                </a:solidFill>
              </a:rPr>
              <a:t>Agenda Item #9: PGRR076 – </a:t>
            </a:r>
            <a:r>
              <a:rPr lang="en-US" sz="1800" strike="sngStrike" dirty="0" smtClean="0">
                <a:solidFill>
                  <a:srgbClr val="FF0000"/>
                </a:solidFill>
              </a:rPr>
              <a:t>to table PGRR076</a:t>
            </a:r>
            <a:endParaRPr lang="en-US" sz="1800" strike="sngStrike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*Voting items not proposed for a</a:t>
            </a:r>
            <a:r>
              <a:rPr lang="en-US" sz="1800" i="1" dirty="0" smtClean="0">
                <a:solidFill>
                  <a:schemeClr val="tx1"/>
                </a:solidFill>
              </a:rPr>
              <a:t> </a:t>
            </a:r>
            <a:r>
              <a:rPr lang="en-US" sz="1800" i="1" dirty="0">
                <a:solidFill>
                  <a:schemeClr val="tx1"/>
                </a:solidFill>
              </a:rPr>
              <a:t>combined ballot, or removed, will be taken up individually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44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– June 4, 2020 – Proposed Combined Ballots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Proposed Combined Ballot </a:t>
            </a:r>
            <a:r>
              <a:rPr lang="en-US" sz="2400" b="1" dirty="0" smtClean="0">
                <a:solidFill>
                  <a:schemeClr val="tx1"/>
                </a:solidFill>
              </a:rPr>
              <a:t>“C”: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1800" smtClean="0">
                <a:solidFill>
                  <a:schemeClr val="tx1"/>
                </a:solidFill>
              </a:rPr>
              <a:t>Agenda </a:t>
            </a:r>
            <a:r>
              <a:rPr lang="en-US" sz="1800" dirty="0">
                <a:solidFill>
                  <a:schemeClr val="tx1"/>
                </a:solidFill>
              </a:rPr>
              <a:t>Item </a:t>
            </a:r>
            <a:r>
              <a:rPr lang="en-US" sz="1800" dirty="0" smtClean="0">
                <a:solidFill>
                  <a:schemeClr val="tx1"/>
                </a:solidFill>
              </a:rPr>
              <a:t>#11: NPRR1002 – to endorse NPRR1002 as amended by the 5/7/20 ERCOT Comments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#</a:t>
            </a:r>
            <a:r>
              <a:rPr lang="en-US" sz="1800" dirty="0" smtClean="0">
                <a:solidFill>
                  <a:schemeClr val="tx1"/>
                </a:solidFill>
              </a:rPr>
              <a:t>11: NOGRR208 – to recommend approval of NOGRR208 as submitted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#11: </a:t>
            </a:r>
            <a:r>
              <a:rPr lang="en-US" sz="1800" dirty="0" smtClean="0">
                <a:solidFill>
                  <a:schemeClr val="tx1"/>
                </a:solidFill>
              </a:rPr>
              <a:t>RRGRR023 </a:t>
            </a:r>
            <a:r>
              <a:rPr lang="en-US" sz="1800" dirty="0">
                <a:solidFill>
                  <a:schemeClr val="tx1"/>
                </a:solidFill>
              </a:rPr>
              <a:t>– </a:t>
            </a:r>
            <a:r>
              <a:rPr lang="en-US" sz="1800" dirty="0" smtClean="0">
                <a:solidFill>
                  <a:schemeClr val="tx1"/>
                </a:solidFill>
              </a:rPr>
              <a:t>to recommend approval of RRGRR023 as amended by the 5/27/20 ERCOT Comments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#11: NOGRR209 – to recommend approval of NOGRR209 as submitted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#11: RRGRR024 – to recommend approval of RRGRR024 as submitted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Agenda Item #11: PGRR079 – to recommend approval of PGRR079 as amended by the 4/20/20 PLWG Comments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chemeClr val="tx1"/>
                </a:solidFill>
              </a:rPr>
              <a:t>*Voting items not proposed for </a:t>
            </a:r>
            <a:r>
              <a:rPr lang="en-US" sz="1800" i="1" dirty="0" smtClean="0">
                <a:solidFill>
                  <a:schemeClr val="tx1"/>
                </a:solidFill>
              </a:rPr>
              <a:t>a </a:t>
            </a:r>
            <a:r>
              <a:rPr lang="en-US" sz="1800" i="1" dirty="0">
                <a:solidFill>
                  <a:schemeClr val="tx1"/>
                </a:solidFill>
              </a:rPr>
              <a:t>combined ballot, or removed, will be taken up individually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ROS – June 4, 2020 – Proposed Combined Ballots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Proposed Combined Ballot </a:t>
            </a:r>
            <a:r>
              <a:rPr lang="en-US" sz="2400" b="1" dirty="0" smtClean="0">
                <a:solidFill>
                  <a:schemeClr val="tx1"/>
                </a:solidFill>
              </a:rPr>
              <a:t>“D”:</a:t>
            </a:r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</a:t>
            </a:r>
            <a:r>
              <a:rPr lang="en-US" sz="1800" dirty="0" smtClean="0">
                <a:solidFill>
                  <a:schemeClr val="tx1"/>
                </a:solidFill>
              </a:rPr>
              <a:t>#11: NOGRR211 – to table NOGRR211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</a:t>
            </a:r>
            <a:r>
              <a:rPr lang="en-US" sz="1800" dirty="0" smtClean="0">
                <a:solidFill>
                  <a:schemeClr val="tx1"/>
                </a:solidFill>
              </a:rPr>
              <a:t>#12: NOGRR210 – to table NOGRR210 </a:t>
            </a:r>
            <a:r>
              <a:rPr lang="en-US" sz="1800" strike="sngStrike" dirty="0" smtClean="0">
                <a:solidFill>
                  <a:srgbClr val="FF0000"/>
                </a:solidFill>
              </a:rPr>
              <a:t>and refer the issue to VPWG</a:t>
            </a:r>
            <a:endParaRPr lang="en-US" sz="1800" strike="sngStrike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Agenda Item #</a:t>
            </a:r>
            <a:r>
              <a:rPr lang="en-US" sz="1800" dirty="0" smtClean="0">
                <a:solidFill>
                  <a:schemeClr val="tx1"/>
                </a:solidFill>
              </a:rPr>
              <a:t>12: RRGRR025 – to table </a:t>
            </a:r>
            <a:r>
              <a:rPr lang="en-US" sz="1800" dirty="0" smtClean="0">
                <a:solidFill>
                  <a:schemeClr val="tx1"/>
                </a:solidFill>
              </a:rPr>
              <a:t>RRGRR025 </a:t>
            </a:r>
            <a:r>
              <a:rPr lang="en-US" sz="1800" strike="sngStrike" dirty="0" smtClean="0">
                <a:solidFill>
                  <a:srgbClr val="FF0000"/>
                </a:solidFill>
              </a:rPr>
              <a:t>and refer the issue to VPWG</a:t>
            </a:r>
          </a:p>
          <a:p>
            <a:pPr marL="0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800" i="1" dirty="0" smtClean="0">
                <a:solidFill>
                  <a:schemeClr val="tx1"/>
                </a:solidFill>
              </a:rPr>
              <a:t>*</a:t>
            </a:r>
            <a:r>
              <a:rPr lang="en-US" sz="1800" i="1" dirty="0">
                <a:solidFill>
                  <a:schemeClr val="tx1"/>
                </a:solidFill>
              </a:rPr>
              <a:t>Voting items not proposed for </a:t>
            </a:r>
            <a:r>
              <a:rPr lang="en-US" sz="1800" i="1" dirty="0" smtClean="0">
                <a:solidFill>
                  <a:schemeClr val="tx1"/>
                </a:solidFill>
              </a:rPr>
              <a:t>a </a:t>
            </a:r>
            <a:r>
              <a:rPr lang="en-US" sz="1800" i="1" dirty="0">
                <a:solidFill>
                  <a:schemeClr val="tx1"/>
                </a:solidFill>
              </a:rPr>
              <a:t>combined ballot, or removed, will be taken up individually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91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</TotalTime>
  <Words>333</Words>
  <Application>Microsoft Office PowerPoint</Application>
  <PresentationFormat>Widescreen</PresentationFormat>
  <Paragraphs>46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ROS – June 4, 2020 – Proposed Combined Ballots</vt:lpstr>
      <vt:lpstr>ROS – June 4, 2020 – Proposed Combined Ballots</vt:lpstr>
      <vt:lpstr>ROS – June 4, 2020 – Proposed Combined Ballots</vt:lpstr>
      <vt:lpstr>ROS – June 4, 2020 – Proposed Combined Ballots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 060420</cp:lastModifiedBy>
  <cp:revision>52</cp:revision>
  <cp:lastPrinted>2016-01-21T20:53:15Z</cp:lastPrinted>
  <dcterms:created xsi:type="dcterms:W3CDTF">2016-01-21T15:20:31Z</dcterms:created>
  <dcterms:modified xsi:type="dcterms:W3CDTF">2020-06-04T19:44:03Z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