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92" r:id="rId2"/>
    <p:sldId id="299" r:id="rId3"/>
    <p:sldId id="306" r:id="rId4"/>
    <p:sldId id="31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35" y="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AF0DA-34A7-47E6-A6EC-27F509C2B6E2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C3E6E6-07C8-4CF6-B841-A032E4676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835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C1323F-6ACB-4C38-A3A8-5F9594C669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1588" y="3592200"/>
            <a:ext cx="5068824" cy="649922"/>
          </a:xfrm>
        </p:spPr>
        <p:txBody>
          <a:bodyPr/>
          <a:lstStyle>
            <a:lvl1pPr marL="0" indent="0" algn="ctr">
              <a:buNone/>
              <a:defRPr sz="24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itle 10">
            <a:extLst>
              <a:ext uri="{FF2B5EF4-FFF2-40B4-BE49-F238E27FC236}">
                <a16:creationId xmlns:a16="http://schemas.microsoft.com/office/drawing/2014/main" id="{B8052250-A7D4-47DF-923D-A16D47632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72132"/>
            <a:ext cx="12192000" cy="168382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99F6B2C-B8DF-4354-9CDD-5CB54A8B32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397" y="6327995"/>
            <a:ext cx="1677206" cy="421833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5E2C9AE-EDD6-4C8A-8BC7-35B0D12D9AFF}"/>
              </a:ext>
            </a:extLst>
          </p:cNvPr>
          <p:cNvSpPr/>
          <p:nvPr userDrawn="1"/>
        </p:nvSpPr>
        <p:spPr>
          <a:xfrm>
            <a:off x="4754880" y="6117336"/>
            <a:ext cx="2615184" cy="7406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7B46D0-6E28-4E78-B44B-AC0BB609361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1088" y="4805707"/>
            <a:ext cx="5449824" cy="960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433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e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6">
            <a:extLst>
              <a:ext uri="{FF2B5EF4-FFF2-40B4-BE49-F238E27FC236}">
                <a16:creationId xmlns:a16="http://schemas.microsoft.com/office/drawing/2014/main" id="{D47E923F-120A-4550-BAAA-6B1C1FF396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19276"/>
            <a:ext cx="91440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algn="ctr">
              <a:defRPr>
                <a:latin typeface="+mj-lt"/>
              </a:defRPr>
            </a:lvl1pPr>
          </a:lstStyle>
          <a:p>
            <a:r>
              <a:rPr lang="en-US" sz="3600">
                <a:solidFill>
                  <a:schemeClr val="bg1"/>
                </a:solidFill>
              </a:rPr>
              <a:t>Click to edit Master title style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4825B27-FE1C-4615-8CC3-1E74F0F5C015}"/>
              </a:ext>
            </a:extLst>
          </p:cNvPr>
          <p:cNvSpPr/>
          <p:nvPr userDrawn="1"/>
        </p:nvSpPr>
        <p:spPr>
          <a:xfrm>
            <a:off x="4855464" y="6089904"/>
            <a:ext cx="2633472" cy="7680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3FCB7F8-F24A-457F-8C93-AE596C4BEC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112" y="4578361"/>
            <a:ext cx="5065776" cy="89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954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E63EF-08A9-46FE-B156-C0F66EF6B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8EAB9-B771-4A58-BD33-F4E3C0E0E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+mj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F9FC61-C93E-421F-8A13-8305ADE8E0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+mn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FF0B9E-38CE-4DE6-B879-AA86FBCC6B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AED54E77-28A1-4BD5-9625-2696F6230C11}" type="datetime1">
              <a:rPr lang="en-US" smtClean="0"/>
              <a:pPr/>
              <a:t>6/2/2020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FE5F5E-1CA3-40BE-941F-06651188D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A28211-61DD-457B-8A5D-23A51DD29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30DEEEF5-93A8-4B64-9A7A-3DBC218B90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709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C2FF1-7764-45A7-8397-AD3CC8668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F55010-836E-4481-A60B-9B87DC2ABD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+mj-lt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7F8F4E-C690-441F-8D8E-3473277A10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+mn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739C7B-868A-4C05-8C6D-08327DACBD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89E5A206-811C-4CBF-B1DB-0291C64E9999}" type="datetime1">
              <a:rPr lang="en-US" smtClean="0"/>
              <a:pPr/>
              <a:t>6/2/2020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A9E9B2-572D-4DA8-A29B-21CC646E8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D02013-02D2-4462-BD9F-834DD2CED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30DEEEF5-93A8-4B64-9A7A-3DBC218B90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360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E6A94-25ED-4742-BC16-827485CD0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4EA717-96CB-4BDF-B0D3-42D431DB67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+mj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F3617-0A9A-4A45-A9D7-53E4FF9566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B4E9FE5B-C8E2-4531-AA2A-D977301DB8AC}" type="datetime1">
              <a:rPr lang="en-US" smtClean="0"/>
              <a:pPr/>
              <a:t>6/2/2020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BCCCFB-B1F7-45D3-851A-725999423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450215-CE65-4DCD-A928-DD0950259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30DEEEF5-93A8-4B64-9A7A-3DBC218B90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003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0C1B99-7B60-4699-9C81-F0A9F8FA06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4EC7C5-BFF3-4676-9446-40CEFA1045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+mj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AF1054-FC67-47A3-88C4-8CB9BFC082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C80BB49F-DDFD-4B39-8615-4B279500C98C}" type="datetime1">
              <a:rPr lang="en-US" smtClean="0"/>
              <a:pPr/>
              <a:t>6/2/2020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83942-BA7E-4A3A-8D72-9B2EDC76A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EE2CE-D651-4B52-B6B2-4DC872DD3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30DEEEF5-93A8-4B64-9A7A-3DBC218B90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368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6">
            <a:extLst>
              <a:ext uri="{FF2B5EF4-FFF2-40B4-BE49-F238E27FC236}">
                <a16:creationId xmlns:a16="http://schemas.microsoft.com/office/drawing/2014/main" id="{D47E923F-120A-4550-BAAA-6B1C1FF396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8846" y="1829908"/>
            <a:ext cx="91440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algn="l">
              <a:defRPr>
                <a:latin typeface="+mj-lt"/>
              </a:defRPr>
            </a:lvl1pPr>
          </a:lstStyle>
          <a:p>
            <a:r>
              <a:rPr lang="en-US" sz="3600">
                <a:solidFill>
                  <a:schemeClr val="bg1"/>
                </a:solidFill>
              </a:rPr>
              <a:t>Click to edit Master title style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AC6CE57-610F-4E3E-A2ED-6B33BB17C0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242590F4-018E-4004-AA7F-1C01321CC7A2}" type="datetime1">
              <a:rPr lang="en-US" smtClean="0"/>
              <a:pPr/>
              <a:t>6/2/2020</a:t>
            </a:fld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EB85D0A-ADE6-45EE-98BA-062CBC866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30DEEEF5-93A8-4B64-9A7A-3DBC218B906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112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Top Alig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668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4" name="AutoShape 2" descr="https://mail.google.com/mail/u/0/?ui=2&amp;ik=36a2632301&amp;view=fimg&amp;th=15ba396e589b1b33&amp;attid=0.0.1.1&amp;disp=emb&amp;attbid=ANGjdJ9FEsY5lStIGztaOv1275ACgW5bb_KvAEDSYBWMeiltj82DXAaeAXxHAfAw85h2NZu3NLrYh2B8Iz1Un78cVKfwDQKIvf6goVdN4faYWczFOOKL1FbAO4rGiEg&amp;sz=w414-h104&amp;ats=1495319726838&amp;rm=15ba396e589b1b33&amp;zw&amp;atsh=1"/>
          <p:cNvSpPr>
            <a:spLocks noChangeAspect="1" noChangeArrowheads="1"/>
          </p:cNvSpPr>
          <p:nvPr userDrawn="1"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>
              <a:latin typeface="Constantia" panose="02030602050306030303" pitchFamily="18" charset="0"/>
            </a:endParaRPr>
          </a:p>
        </p:txBody>
      </p:sp>
      <p:sp>
        <p:nvSpPr>
          <p:cNvPr id="8196" name="AutoShape 4" descr="https://mail.google.com/mail/u/0/?ui=2&amp;ik=36a2632301&amp;view=fimg&amp;th=15ba396e589b1b33&amp;attid=0.0.1.1&amp;disp=emb&amp;attbid=ANGjdJ9FEsY5lStIGztaOv1275ACgW5bb_KvAEDSYBWMeiltj82DXAaeAXxHAfAw85h2NZu3NLrYh2B8Iz1Un78cVKfwDQKIvf6goVdN4faYWczFOOKL1FbAO4rGiEg&amp;sz=w414-h104&amp;ats=1495319726838&amp;rm=15ba396e589b1b33&amp;zw&amp;atsh=1"/>
          <p:cNvSpPr>
            <a:spLocks noChangeAspect="1" noChangeArrowheads="1"/>
          </p:cNvSpPr>
          <p:nvPr userDrawn="1"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>
              <a:latin typeface="Constantia" panose="02030602050306030303" pitchFamily="18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142694F-11CB-4F51-A97D-359F513A56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242590F4-018E-4004-AA7F-1C01321CC7A2}" type="datetime1">
              <a:rPr lang="en-US" smtClean="0"/>
              <a:pPr/>
              <a:t>6/2/2020</a:t>
            </a:fld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93645B0-2759-42A3-9E65-8871BABE1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30DEEEF5-93A8-4B64-9A7A-3DBC218B90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B666A6B2-687C-4A92-AB5D-774523CC0937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679576" y="1211264"/>
            <a:ext cx="8759825" cy="4732336"/>
          </a:xfrm>
        </p:spPr>
        <p:txBody>
          <a:bodyPr anchor="t"/>
          <a:lstStyle>
            <a:lvl1pPr>
              <a:defRPr>
                <a:latin typeface="+mj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3730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Cent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668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4" name="AutoShape 2" descr="https://mail.google.com/mail/u/0/?ui=2&amp;ik=36a2632301&amp;view=fimg&amp;th=15ba396e589b1b33&amp;attid=0.0.1.1&amp;disp=emb&amp;attbid=ANGjdJ9FEsY5lStIGztaOv1275ACgW5bb_KvAEDSYBWMeiltj82DXAaeAXxHAfAw85h2NZu3NLrYh2B8Iz1Un78cVKfwDQKIvf6goVdN4faYWczFOOKL1FbAO4rGiEg&amp;sz=w414-h104&amp;ats=1495319726838&amp;rm=15ba396e589b1b33&amp;zw&amp;atsh=1"/>
          <p:cNvSpPr>
            <a:spLocks noChangeAspect="1" noChangeArrowheads="1"/>
          </p:cNvSpPr>
          <p:nvPr userDrawn="1"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>
              <a:latin typeface="Constantia" panose="02030602050306030303" pitchFamily="18" charset="0"/>
            </a:endParaRPr>
          </a:p>
        </p:txBody>
      </p:sp>
      <p:sp>
        <p:nvSpPr>
          <p:cNvPr id="8196" name="AutoShape 4" descr="https://mail.google.com/mail/u/0/?ui=2&amp;ik=36a2632301&amp;view=fimg&amp;th=15ba396e589b1b33&amp;attid=0.0.1.1&amp;disp=emb&amp;attbid=ANGjdJ9FEsY5lStIGztaOv1275ACgW5bb_KvAEDSYBWMeiltj82DXAaeAXxHAfAw85h2NZu3NLrYh2B8Iz1Un78cVKfwDQKIvf6goVdN4faYWczFOOKL1FbAO4rGiEg&amp;sz=w414-h104&amp;ats=1495319726838&amp;rm=15ba396e589b1b33&amp;zw&amp;atsh=1"/>
          <p:cNvSpPr>
            <a:spLocks noChangeAspect="1" noChangeArrowheads="1"/>
          </p:cNvSpPr>
          <p:nvPr userDrawn="1"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>
              <a:latin typeface="Constantia" panose="02030602050306030303" pitchFamily="18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142694F-11CB-4F51-A97D-359F513A56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242590F4-018E-4004-AA7F-1C01321CC7A2}" type="datetime1">
              <a:rPr lang="en-US" smtClean="0"/>
              <a:pPr/>
              <a:t>6/2/2020</a:t>
            </a:fld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93645B0-2759-42A3-9E65-8871BABE1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30DEEEF5-93A8-4B64-9A7A-3DBC218B90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B666A6B2-687C-4A92-AB5D-774523CC0937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679576" y="1211264"/>
            <a:ext cx="8759825" cy="4732336"/>
          </a:xfrm>
        </p:spPr>
        <p:txBody>
          <a:bodyPr anchor="ctr"/>
          <a:lstStyle>
            <a:lvl1pPr>
              <a:defRPr>
                <a:latin typeface="+mj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208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5FE15-6177-49D2-9E20-74A278F7AB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9BA23D-D854-4111-B66F-5D9CD2B9D5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AFD41E-ECDE-497F-AC60-CFB468A9C97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0F624EE7-0BC4-46E1-AD44-B3E068CC9CB2}" type="datetime1">
              <a:rPr lang="en-US" smtClean="0"/>
              <a:pPr/>
              <a:t>6/2/2020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189095-F799-48AA-B11A-278782781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30DEEEF5-93A8-4B64-9A7A-3DBC218B90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0">
            <a:extLst>
              <a:ext uri="{FF2B5EF4-FFF2-40B4-BE49-F238E27FC236}">
                <a16:creationId xmlns:a16="http://schemas.microsoft.com/office/drawing/2014/main" id="{27CBE0A4-28DA-45D5-8A1A-B56635632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668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124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D13407-8818-4AC3-8530-F9B1A7E35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FFC35E-0047-4AA1-8BDD-693E1B7A7F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D168AF-4924-4F46-A484-C9AE9E2F7C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F5C32E-5BEF-4F1B-8786-BB868F3DE8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4609F1-0FFD-4BAF-808A-E6483EF484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AAF38E96-5CA6-4CAC-AF8F-76EDB583C1EC}" type="datetime1">
              <a:rPr lang="en-US" smtClean="0"/>
              <a:pPr/>
              <a:t>6/2/2020</a:t>
            </a:fld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3D263A-55E5-4134-80F6-AD1FB1BB6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30DEEEF5-93A8-4B64-9A7A-3DBC218B90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10">
            <a:extLst>
              <a:ext uri="{FF2B5EF4-FFF2-40B4-BE49-F238E27FC236}">
                <a16:creationId xmlns:a16="http://schemas.microsoft.com/office/drawing/2014/main" id="{50F5B58D-E562-454A-B105-0620B0FCC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668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32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D13407-8818-4AC3-8530-F9B1A7E35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4029" y="1233487"/>
            <a:ext cx="3564571" cy="54959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FFC35E-0047-4AA1-8BDD-693E1B7A7F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585" y="1949767"/>
            <a:ext cx="3573016" cy="4239895"/>
          </a:xfrm>
        </p:spPr>
        <p:txBody>
          <a:bodyPr/>
          <a:lstStyle>
            <a:lvl1pPr>
              <a:defRPr sz="1800">
                <a:latin typeface="+mj-lt"/>
              </a:defRPr>
            </a:lvl1pPr>
            <a:lvl2pPr>
              <a:defRPr sz="1600">
                <a:latin typeface="+mn-lt"/>
              </a:defRPr>
            </a:lvl2pPr>
            <a:lvl3pPr>
              <a:defRPr sz="16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6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4609F1-0FFD-4BAF-808A-E6483EF484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D1843198-BA72-40D6-AE35-AFD3B5DBE1FA}" type="datetime1">
              <a:rPr lang="en-US" smtClean="0"/>
              <a:pPr/>
              <a:t>6/2/2020</a:t>
            </a:fld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3D263A-55E5-4134-80F6-AD1FB1BB6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30DEEEF5-93A8-4B64-9A7A-3DBC218B90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10">
            <a:extLst>
              <a:ext uri="{FF2B5EF4-FFF2-40B4-BE49-F238E27FC236}">
                <a16:creationId xmlns:a16="http://schemas.microsoft.com/office/drawing/2014/main" id="{50F5B58D-E562-454A-B105-0620B0FCC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668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B54145C3-A911-4993-A45A-80F3CBAC6728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8153400" y="1233486"/>
            <a:ext cx="3564571" cy="54959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7F1AA731-BB74-4756-95AC-BF0914EF1742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4309492" y="1949765"/>
            <a:ext cx="3573016" cy="4239895"/>
          </a:xfrm>
        </p:spPr>
        <p:txBody>
          <a:bodyPr/>
          <a:lstStyle>
            <a:lvl1pPr>
              <a:defRPr sz="1800">
                <a:latin typeface="+mj-lt"/>
              </a:defRPr>
            </a:lvl1pPr>
            <a:lvl2pPr>
              <a:defRPr sz="1600">
                <a:latin typeface="+mn-lt"/>
              </a:defRPr>
            </a:lvl2pPr>
            <a:lvl3pPr>
              <a:defRPr sz="16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6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05E3E332-5B3B-415D-A5EE-2F895EA21420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144955" y="1949765"/>
            <a:ext cx="3573016" cy="4239895"/>
          </a:xfrm>
        </p:spPr>
        <p:txBody>
          <a:bodyPr/>
          <a:lstStyle>
            <a:lvl1pPr>
              <a:defRPr sz="1800">
                <a:latin typeface="+mj-lt"/>
              </a:defRPr>
            </a:lvl1pPr>
            <a:lvl2pPr>
              <a:defRPr sz="1600">
                <a:latin typeface="+mn-lt"/>
              </a:defRPr>
            </a:lvl2pPr>
            <a:lvl3pPr>
              <a:defRPr sz="16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6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288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756808-9AB4-47BB-8176-BD5CA742F6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2AE2D026-CEFD-4676-BE44-8D0E7E480154}" type="datetime1">
              <a:rPr lang="en-US" smtClean="0"/>
              <a:pPr/>
              <a:t>6/2/2020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0A7601-FCE7-48A0-AAA3-BF04B4E9B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30DEEEF5-93A8-4B64-9A7A-3DBC218B90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0">
            <a:extLst>
              <a:ext uri="{FF2B5EF4-FFF2-40B4-BE49-F238E27FC236}">
                <a16:creationId xmlns:a16="http://schemas.microsoft.com/office/drawing/2014/main" id="{41D371A5-8C98-4418-AFA6-06C0B56C9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668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894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ject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D5C65CA-0603-4269-9E8F-DD2AB1D3BA3A}"/>
              </a:ext>
            </a:extLst>
          </p:cNvPr>
          <p:cNvSpPr txBox="1"/>
          <p:nvPr userDrawn="1"/>
        </p:nvSpPr>
        <p:spPr>
          <a:xfrm>
            <a:off x="0" y="0"/>
            <a:ext cx="2550254" cy="147646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+mj-lt"/>
              </a:rPr>
              <a:t>[Project Name]</a:t>
            </a:r>
          </a:p>
          <a:p>
            <a:r>
              <a:rPr lang="en-US" b="1" dirty="0">
                <a:solidFill>
                  <a:schemeClr val="bg1"/>
                </a:solidFill>
                <a:latin typeface="+mj-lt"/>
              </a:rPr>
              <a:t>[Location]</a:t>
            </a:r>
          </a:p>
          <a:p>
            <a:r>
              <a:rPr lang="en-US" b="1" dirty="0">
                <a:solidFill>
                  <a:schemeClr val="bg1"/>
                </a:solidFill>
                <a:latin typeface="+mj-lt"/>
              </a:rPr>
              <a:t>[Capacity]</a:t>
            </a:r>
          </a:p>
          <a:p>
            <a:r>
              <a:rPr lang="en-US" b="1" dirty="0">
                <a:solidFill>
                  <a:schemeClr val="bg1"/>
                </a:solidFill>
                <a:latin typeface="+mj-lt"/>
              </a:rPr>
              <a:t>[Utility Territory]</a:t>
            </a:r>
          </a:p>
          <a:p>
            <a:r>
              <a:rPr lang="en-US" b="1" dirty="0">
                <a:solidFill>
                  <a:schemeClr val="bg1"/>
                </a:solidFill>
                <a:latin typeface="+mj-lt"/>
              </a:rPr>
              <a:t>[Commercial Thesis]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35D2AB-DE52-4CB4-97CE-CF1BC71E8701}"/>
              </a:ext>
            </a:extLst>
          </p:cNvPr>
          <p:cNvSpPr txBox="1"/>
          <p:nvPr userDrawn="1"/>
        </p:nvSpPr>
        <p:spPr>
          <a:xfrm>
            <a:off x="0" y="1476462"/>
            <a:ext cx="2550254" cy="264687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u="sng" dirty="0">
                <a:latin typeface="+mj-lt"/>
              </a:rPr>
              <a:t>Interconnection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[text]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[text]</a:t>
            </a:r>
          </a:p>
          <a:p>
            <a:endParaRPr lang="en-US" sz="1600" dirty="0">
              <a:latin typeface="+mj-lt"/>
            </a:endParaRPr>
          </a:p>
          <a:p>
            <a:r>
              <a:rPr lang="en-US" u="sng" dirty="0">
                <a:latin typeface="+mj-lt"/>
              </a:rPr>
              <a:t>Site Control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[status]</a:t>
            </a:r>
          </a:p>
          <a:p>
            <a:endParaRPr lang="en-US" sz="1600" dirty="0">
              <a:latin typeface="+mj-lt"/>
            </a:endParaRPr>
          </a:p>
          <a:p>
            <a:r>
              <a:rPr lang="en-US" u="sng" dirty="0">
                <a:latin typeface="+mj-lt"/>
              </a:rPr>
              <a:t>Permitting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[text]</a:t>
            </a:r>
          </a:p>
          <a:p>
            <a:endParaRPr lang="en-US" sz="1600" dirty="0">
              <a:latin typeface="+mj-l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D295A24-6C82-4477-82AC-E63D5C064012}"/>
              </a:ext>
            </a:extLst>
          </p:cNvPr>
          <p:cNvSpPr/>
          <p:nvPr userDrawn="1"/>
        </p:nvSpPr>
        <p:spPr>
          <a:xfrm>
            <a:off x="2550254" y="0"/>
            <a:ext cx="5385731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7408102-7BF6-4A7D-B022-78A07ABCEF8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85B040-945A-411C-91C2-60C826B2EC07}"/>
              </a:ext>
            </a:extLst>
          </p:cNvPr>
          <p:cNvSpPr/>
          <p:nvPr userDrawn="1"/>
        </p:nvSpPr>
        <p:spPr>
          <a:xfrm>
            <a:off x="2550254" y="0"/>
            <a:ext cx="5385731" cy="3431097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2063A6B-7FC5-4E14-B8D9-AE88564AEBC2}"/>
              </a:ext>
            </a:extLst>
          </p:cNvPr>
          <p:cNvSpPr txBox="1"/>
          <p:nvPr userDrawn="1"/>
        </p:nvSpPr>
        <p:spPr>
          <a:xfrm>
            <a:off x="7969621" y="139701"/>
            <a:ext cx="4233591" cy="39703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latin typeface="+mj-lt"/>
              </a:rPr>
              <a:t>Reason for Site Selection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[text]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[text]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[text]</a:t>
            </a:r>
          </a:p>
          <a:p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pPr algn="ctr"/>
            <a:r>
              <a:rPr lang="en-US" b="1" u="sng" dirty="0">
                <a:latin typeface="+mj-lt"/>
              </a:rPr>
              <a:t>[Study phase] Study Costs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Interconnection Facilities: $[??]M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Network Upgrades: $[??]M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[Description]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COD: [date]</a:t>
            </a:r>
          </a:p>
          <a:p>
            <a:endParaRPr lang="en-US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+mj-lt"/>
            </a:endParaRPr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D10B34D0-44A8-4D1B-81B6-2016F6AA4144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2583890" y="45061"/>
            <a:ext cx="5352095" cy="3310787"/>
          </a:xfrm>
        </p:spPr>
        <p:txBody>
          <a:bodyPr/>
          <a:lstStyle>
            <a:lvl1pPr marL="0" indent="0">
              <a:buNone/>
              <a:defRPr sz="3200">
                <a:latin typeface="+mj-lt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[Project Area Map]</a:t>
            </a:r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423A2D61-E453-4F05-B26F-4577DED72C2E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2583890" y="3474061"/>
            <a:ext cx="5352095" cy="3338878"/>
          </a:xfrm>
        </p:spPr>
        <p:txBody>
          <a:bodyPr/>
          <a:lstStyle>
            <a:lvl1pPr marL="0" indent="0">
              <a:buNone/>
              <a:defRPr sz="3200">
                <a:latin typeface="+mj-lt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[Project Site Close-up]</a:t>
            </a:r>
          </a:p>
        </p:txBody>
      </p:sp>
    </p:spTree>
    <p:extLst>
      <p:ext uri="{BB962C8B-B14F-4D97-AF65-F5344CB8AC3E}">
        <p14:creationId xmlns:p14="http://schemas.microsoft.com/office/powerpoint/2010/main" val="1013463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CC1393-3FEE-40CD-9269-F68DED1D1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14278F-54DD-415B-8BB7-80F3DC07F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CA85693-CDCE-409F-8D32-872CD98C1E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sz="1200">
                <a:latin typeface="+mj-lt"/>
                <a:cs typeface="Arial" panose="020B0604020202020204" pitchFamily="34" charset="0"/>
              </a:defRPr>
            </a:lvl1pPr>
          </a:lstStyle>
          <a:p>
            <a:fld id="{B54F549E-7437-4A99-9248-9C6095C7AEF5}" type="datetime1">
              <a:rPr lang="en-US" smtClean="0"/>
              <a:pPr/>
              <a:t>6/2/2020</a:t>
            </a:fld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3CE8675-5848-4F27-8F84-B7F7042751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latin typeface="+mj-lt"/>
                <a:cs typeface="Arial" panose="020B0604020202020204" pitchFamily="34" charset="0"/>
              </a:defRPr>
            </a:lvl1pPr>
          </a:lstStyle>
          <a:p>
            <a:fld id="{30DEEEF5-93A8-4B64-9A7A-3DBC218B906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ED93F2C-4031-4B72-9BB1-80EB6E6D2266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9072" y="6521677"/>
            <a:ext cx="1133856" cy="19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252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65" r:id="rId3"/>
    <p:sldLayoutId id="2147483662" r:id="rId4"/>
    <p:sldLayoutId id="2147483652" r:id="rId5"/>
    <p:sldLayoutId id="2147483653" r:id="rId6"/>
    <p:sldLayoutId id="2147483663" r:id="rId7"/>
    <p:sldLayoutId id="2147483655" r:id="rId8"/>
    <p:sldLayoutId id="2147483664" r:id="rId9"/>
    <p:sldLayoutId id="2147483654" r:id="rId10"/>
    <p:sldLayoutId id="2147483656" r:id="rId11"/>
    <p:sldLayoutId id="2147483657" r:id="rId12"/>
    <p:sldLayoutId id="2147483658" r:id="rId13"/>
    <p:sldLayoutId id="2147483659" r:id="rId14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0A14F70-20BA-4CF3-8F08-A05C4C97C0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May, 2020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82D194F-A92C-4151-9A33-447CC5F67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Energy Storage </a:t>
            </a:r>
            <a:br>
              <a:rPr lang="en-US" dirty="0"/>
            </a:br>
            <a:r>
              <a:rPr lang="en-US" dirty="0"/>
              <a:t>Thermal Management &amp; Control Power Options</a:t>
            </a:r>
          </a:p>
        </p:txBody>
      </p:sp>
    </p:spTree>
    <p:extLst>
      <p:ext uri="{BB962C8B-B14F-4D97-AF65-F5344CB8AC3E}">
        <p14:creationId xmlns:p14="http://schemas.microsoft.com/office/powerpoint/2010/main" val="1290665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8EB99-1EF4-42F1-9AFE-FAD94ABC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ERCOT ESS Power Options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932628-880A-47C9-B693-2483C63FB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90F4-018E-4004-AA7F-1C01321CC7A2}" type="datetime1">
              <a:rPr lang="en-US" smtClean="0"/>
              <a:pPr/>
              <a:t>6/2/2020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A2303C6-0288-49EE-AE16-C7D4609EAD07}"/>
              </a:ext>
            </a:extLst>
          </p:cNvPr>
          <p:cNvSpPr/>
          <p:nvPr/>
        </p:nvSpPr>
        <p:spPr>
          <a:xfrm>
            <a:off x="2479640" y="3406960"/>
            <a:ext cx="1425254" cy="3651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/>
                </a:solidFill>
              </a:rPr>
              <a:t>ESS Section 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F4A4B32-8B93-462C-A650-CC57715A9738}"/>
              </a:ext>
            </a:extLst>
          </p:cNvPr>
          <p:cNvSpPr/>
          <p:nvPr/>
        </p:nvSpPr>
        <p:spPr>
          <a:xfrm>
            <a:off x="2479641" y="4089181"/>
            <a:ext cx="1425254" cy="3651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/>
                </a:solidFill>
              </a:rPr>
              <a:t>ESS Section 2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E9B235E-AE00-4E84-A7C0-EB61ED0DD052}"/>
              </a:ext>
            </a:extLst>
          </p:cNvPr>
          <p:cNvSpPr/>
          <p:nvPr/>
        </p:nvSpPr>
        <p:spPr>
          <a:xfrm>
            <a:off x="2479640" y="4772830"/>
            <a:ext cx="1425254" cy="3651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/>
                </a:solidFill>
              </a:rPr>
              <a:t>ESS Section 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88A1627-11FF-4341-A84A-F4FA72F7CFB6}"/>
              </a:ext>
            </a:extLst>
          </p:cNvPr>
          <p:cNvSpPr/>
          <p:nvPr/>
        </p:nvSpPr>
        <p:spPr>
          <a:xfrm>
            <a:off x="2479639" y="5457187"/>
            <a:ext cx="1425255" cy="3651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/>
                </a:solidFill>
              </a:rPr>
              <a:t>ESS Section 4</a:t>
            </a:r>
          </a:p>
        </p:txBody>
      </p: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65340C25-613C-4875-A5C0-64A5A92B774B}"/>
              </a:ext>
            </a:extLst>
          </p:cNvPr>
          <p:cNvCxnSpPr>
            <a:cxnSpLocks/>
            <a:stCxn id="13" idx="2"/>
          </p:cNvCxnSpPr>
          <p:nvPr/>
        </p:nvCxnSpPr>
        <p:spPr>
          <a:xfrm rot="5400000">
            <a:off x="2586175" y="5372600"/>
            <a:ext cx="156380" cy="1055804"/>
          </a:xfrm>
          <a:prstGeom prst="bentConnector2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46CAD50-A905-47B8-80A4-59325D793594}"/>
              </a:ext>
            </a:extLst>
          </p:cNvPr>
          <p:cNvCxnSpPr>
            <a:cxnSpLocks/>
            <a:stCxn id="10" idx="0"/>
            <a:endCxn id="10" idx="0"/>
          </p:cNvCxnSpPr>
          <p:nvPr/>
        </p:nvCxnSpPr>
        <p:spPr>
          <a:xfrm>
            <a:off x="3192267" y="340696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F4834565-2F0D-4475-A085-044213BF8534}"/>
              </a:ext>
            </a:extLst>
          </p:cNvPr>
          <p:cNvCxnSpPr>
            <a:cxnSpLocks/>
            <a:stCxn id="12" idx="2"/>
          </p:cNvCxnSpPr>
          <p:nvPr/>
        </p:nvCxnSpPr>
        <p:spPr>
          <a:xfrm rot="5400000">
            <a:off x="2582938" y="4691480"/>
            <a:ext cx="162854" cy="1055804"/>
          </a:xfrm>
          <a:prstGeom prst="bentConnector2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A3B14B70-1B8F-4044-BEF8-E085CDCB1BD8}"/>
              </a:ext>
            </a:extLst>
          </p:cNvPr>
          <p:cNvCxnSpPr>
            <a:cxnSpLocks/>
            <a:stCxn id="11" idx="2"/>
          </p:cNvCxnSpPr>
          <p:nvPr/>
        </p:nvCxnSpPr>
        <p:spPr>
          <a:xfrm rot="5400000">
            <a:off x="2584734" y="4006036"/>
            <a:ext cx="159264" cy="1055805"/>
          </a:xfrm>
          <a:prstGeom prst="bentConnector2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AB281B01-9194-4275-AA9D-6AD97D3265BE}"/>
              </a:ext>
            </a:extLst>
          </p:cNvPr>
          <p:cNvCxnSpPr>
            <a:cxnSpLocks/>
            <a:stCxn id="10" idx="2"/>
          </p:cNvCxnSpPr>
          <p:nvPr/>
        </p:nvCxnSpPr>
        <p:spPr>
          <a:xfrm rot="5400000">
            <a:off x="2582042" y="3326506"/>
            <a:ext cx="164647" cy="1055804"/>
          </a:xfrm>
          <a:prstGeom prst="bentConnector2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6D1D94F7-B0F8-4E9B-84A2-4F8EAF575A7E}"/>
              </a:ext>
            </a:extLst>
          </p:cNvPr>
          <p:cNvSpPr/>
          <p:nvPr/>
        </p:nvSpPr>
        <p:spPr>
          <a:xfrm>
            <a:off x="1423836" y="1252559"/>
            <a:ext cx="1425254" cy="591279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Distribution System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3DBB090B-665A-4451-8524-B58053BDCF4E}"/>
              </a:ext>
            </a:extLst>
          </p:cNvPr>
          <p:cNvCxnSpPr>
            <a:cxnSpLocks/>
            <a:stCxn id="10" idx="3"/>
          </p:cNvCxnSpPr>
          <p:nvPr/>
        </p:nvCxnSpPr>
        <p:spPr>
          <a:xfrm>
            <a:off x="3904894" y="3589523"/>
            <a:ext cx="49419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09DB06EC-8F21-42AD-8375-830CF65BEEDE}"/>
              </a:ext>
            </a:extLst>
          </p:cNvPr>
          <p:cNvSpPr/>
          <p:nvPr/>
        </p:nvSpPr>
        <p:spPr>
          <a:xfrm>
            <a:off x="4061986" y="2325044"/>
            <a:ext cx="714200" cy="36877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96912AA4-E389-4071-9072-A6D6550101BB}"/>
              </a:ext>
            </a:extLst>
          </p:cNvPr>
          <p:cNvCxnSpPr>
            <a:cxnSpLocks/>
            <a:endCxn id="46" idx="2"/>
          </p:cNvCxnSpPr>
          <p:nvPr/>
        </p:nvCxnSpPr>
        <p:spPr>
          <a:xfrm flipV="1">
            <a:off x="4406284" y="1842930"/>
            <a:ext cx="1" cy="379681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25D7ABEE-2FB2-4A39-8A6A-72E3CFF2D5BC}"/>
              </a:ext>
            </a:extLst>
          </p:cNvPr>
          <p:cNvSpPr/>
          <p:nvPr/>
        </p:nvSpPr>
        <p:spPr>
          <a:xfrm>
            <a:off x="3607775" y="1251651"/>
            <a:ext cx="1597019" cy="59127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Local Power System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C1061C0-4AE0-4EB0-988B-AFEAFAE53846}"/>
              </a:ext>
            </a:extLst>
          </p:cNvPr>
          <p:cNvSpPr txBox="1"/>
          <p:nvPr/>
        </p:nvSpPr>
        <p:spPr>
          <a:xfrm>
            <a:off x="3860368" y="6013231"/>
            <a:ext cx="11215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Project Substation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34470A41-0AB6-44D3-864E-8CCF4DC994D3}"/>
              </a:ext>
            </a:extLst>
          </p:cNvPr>
          <p:cNvSpPr txBox="1"/>
          <p:nvPr/>
        </p:nvSpPr>
        <p:spPr>
          <a:xfrm>
            <a:off x="1794604" y="3556962"/>
            <a:ext cx="400110" cy="2132620"/>
          </a:xfrm>
          <a:prstGeom prst="rect">
            <a:avLst/>
          </a:prstGeom>
          <a:noFill/>
          <a:ln>
            <a:noFill/>
          </a:ln>
        </p:spPr>
        <p:txBody>
          <a:bodyPr vert="vert270" wrap="square" rtlCol="0">
            <a:spAutoFit/>
          </a:bodyPr>
          <a:lstStyle/>
          <a:p>
            <a:r>
              <a:rPr lang="en-US" sz="1400" dirty="0">
                <a:solidFill>
                  <a:srgbClr val="FFC000"/>
                </a:solidFill>
              </a:rPr>
              <a:t>Thermal &amp; Control Power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67B66D25-0BC1-49D9-9E56-B38C3EFCCDDB}"/>
              </a:ext>
            </a:extLst>
          </p:cNvPr>
          <p:cNvCxnSpPr>
            <a:cxnSpLocks/>
          </p:cNvCxnSpPr>
          <p:nvPr/>
        </p:nvCxnSpPr>
        <p:spPr>
          <a:xfrm>
            <a:off x="2938509" y="2117685"/>
            <a:ext cx="2034933" cy="0"/>
          </a:xfrm>
          <a:prstGeom prst="line">
            <a:avLst/>
          </a:prstGeom>
          <a:ln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61113A93-771F-43C8-9E96-7678A613F05E}"/>
              </a:ext>
            </a:extLst>
          </p:cNvPr>
          <p:cNvSpPr txBox="1"/>
          <p:nvPr/>
        </p:nvSpPr>
        <p:spPr>
          <a:xfrm>
            <a:off x="2849090" y="1881582"/>
            <a:ext cx="942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</a:rPr>
              <a:t>Project POI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C4938F41-459F-461F-B7F2-BEF7658B2F91}"/>
              </a:ext>
            </a:extLst>
          </p:cNvPr>
          <p:cNvSpPr txBox="1"/>
          <p:nvPr/>
        </p:nvSpPr>
        <p:spPr>
          <a:xfrm>
            <a:off x="4320899" y="3672447"/>
            <a:ext cx="400110" cy="126694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</a:rPr>
              <a:t>System Power</a:t>
            </a:r>
          </a:p>
        </p:txBody>
      </p: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417842C8-EA4B-4675-97C6-C308D8E35505}"/>
              </a:ext>
            </a:extLst>
          </p:cNvPr>
          <p:cNvCxnSpPr>
            <a:cxnSpLocks/>
            <a:endCxn id="110" idx="2"/>
          </p:cNvCxnSpPr>
          <p:nvPr/>
        </p:nvCxnSpPr>
        <p:spPr>
          <a:xfrm>
            <a:off x="2130707" y="2325044"/>
            <a:ext cx="356239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Oval 109">
            <a:extLst>
              <a:ext uri="{FF2B5EF4-FFF2-40B4-BE49-F238E27FC236}">
                <a16:creationId xmlns:a16="http://schemas.microsoft.com/office/drawing/2014/main" id="{F7C9238A-3D5A-4608-BE2F-86C37BDB8756}"/>
              </a:ext>
            </a:extLst>
          </p:cNvPr>
          <p:cNvSpPr/>
          <p:nvPr/>
        </p:nvSpPr>
        <p:spPr>
          <a:xfrm>
            <a:off x="2486946" y="2164448"/>
            <a:ext cx="323469" cy="32119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9ED51C86-7AF8-47A1-A45D-4C31709B3A78}"/>
              </a:ext>
            </a:extLst>
          </p:cNvPr>
          <p:cNvCxnSpPr>
            <a:cxnSpLocks/>
            <a:stCxn id="78" idx="2"/>
          </p:cNvCxnSpPr>
          <p:nvPr/>
        </p:nvCxnSpPr>
        <p:spPr>
          <a:xfrm flipH="1">
            <a:off x="4406284" y="2056258"/>
            <a:ext cx="660640" cy="59011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 77">
            <a:extLst>
              <a:ext uri="{FF2B5EF4-FFF2-40B4-BE49-F238E27FC236}">
                <a16:creationId xmlns:a16="http://schemas.microsoft.com/office/drawing/2014/main" id="{365DE5AB-A7BA-4A07-9ADE-4A8F4EB5B7D3}"/>
              </a:ext>
            </a:extLst>
          </p:cNvPr>
          <p:cNvSpPr/>
          <p:nvPr/>
        </p:nvSpPr>
        <p:spPr>
          <a:xfrm>
            <a:off x="5066924" y="1895662"/>
            <a:ext cx="323469" cy="321191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08EA6C8-53A1-4DF8-B7F7-7D5B5E18A151}"/>
              </a:ext>
            </a:extLst>
          </p:cNvPr>
          <p:cNvSpPr/>
          <p:nvPr/>
        </p:nvSpPr>
        <p:spPr>
          <a:xfrm>
            <a:off x="104226" y="2444669"/>
            <a:ext cx="870506" cy="11342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Lighting, security, comfort HVAC Loads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D746666-7208-498F-8688-F9EFC792EF43}"/>
              </a:ext>
            </a:extLst>
          </p:cNvPr>
          <p:cNvSpPr txBox="1"/>
          <p:nvPr/>
        </p:nvSpPr>
        <p:spPr>
          <a:xfrm>
            <a:off x="951321" y="2518314"/>
            <a:ext cx="9033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Auxiliary </a:t>
            </a:r>
          </a:p>
          <a:p>
            <a:r>
              <a:rPr lang="en-US" sz="1400" dirty="0">
                <a:solidFill>
                  <a:srgbClr val="FF0000"/>
                </a:solidFill>
              </a:rPr>
              <a:t>Power</a:t>
            </a:r>
          </a:p>
        </p:txBody>
      </p: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10CB008F-7312-4186-B52E-B828F1754F38}"/>
              </a:ext>
            </a:extLst>
          </p:cNvPr>
          <p:cNvCxnSpPr>
            <a:cxnSpLocks/>
            <a:stCxn id="21" idx="3"/>
          </p:cNvCxnSpPr>
          <p:nvPr/>
        </p:nvCxnSpPr>
        <p:spPr>
          <a:xfrm>
            <a:off x="974732" y="3011783"/>
            <a:ext cx="1160028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>
            <a:extLst>
              <a:ext uri="{FF2B5EF4-FFF2-40B4-BE49-F238E27FC236}">
                <a16:creationId xmlns:a16="http://schemas.microsoft.com/office/drawing/2014/main" id="{A8358D9D-7F7A-406B-946A-9F474C570F83}"/>
              </a:ext>
            </a:extLst>
          </p:cNvPr>
          <p:cNvCxnSpPr>
            <a:cxnSpLocks/>
          </p:cNvCxnSpPr>
          <p:nvPr/>
        </p:nvCxnSpPr>
        <p:spPr>
          <a:xfrm>
            <a:off x="3904894" y="4272807"/>
            <a:ext cx="49419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Connector 216">
            <a:extLst>
              <a:ext uri="{FF2B5EF4-FFF2-40B4-BE49-F238E27FC236}">
                <a16:creationId xmlns:a16="http://schemas.microsoft.com/office/drawing/2014/main" id="{F280CE0A-69B6-4545-A955-224CB05579BA}"/>
              </a:ext>
            </a:extLst>
          </p:cNvPr>
          <p:cNvCxnSpPr>
            <a:cxnSpLocks/>
          </p:cNvCxnSpPr>
          <p:nvPr/>
        </p:nvCxnSpPr>
        <p:spPr>
          <a:xfrm>
            <a:off x="3918500" y="4955392"/>
            <a:ext cx="49419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46099F8D-2B13-414E-BFB2-6E72F0A659C5}"/>
              </a:ext>
            </a:extLst>
          </p:cNvPr>
          <p:cNvCxnSpPr>
            <a:cxnSpLocks/>
          </p:cNvCxnSpPr>
          <p:nvPr/>
        </p:nvCxnSpPr>
        <p:spPr>
          <a:xfrm>
            <a:off x="3918500" y="5630964"/>
            <a:ext cx="49419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>
            <a:extLst>
              <a:ext uri="{FF2B5EF4-FFF2-40B4-BE49-F238E27FC236}">
                <a16:creationId xmlns:a16="http://schemas.microsoft.com/office/drawing/2014/main" id="{6897CC5C-00CD-47B9-A6B9-A2C280D79CB9}"/>
              </a:ext>
            </a:extLst>
          </p:cNvPr>
          <p:cNvCxnSpPr>
            <a:cxnSpLocks/>
            <a:stCxn id="32" idx="2"/>
          </p:cNvCxnSpPr>
          <p:nvPr/>
        </p:nvCxnSpPr>
        <p:spPr>
          <a:xfrm flipH="1">
            <a:off x="2134760" y="1843838"/>
            <a:ext cx="1703" cy="846754"/>
          </a:xfrm>
          <a:prstGeom prst="line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7A265910-354B-4A97-8C6C-B217EB644F71}"/>
              </a:ext>
            </a:extLst>
          </p:cNvPr>
          <p:cNvCxnSpPr>
            <a:cxnSpLocks/>
          </p:cNvCxnSpPr>
          <p:nvPr/>
        </p:nvCxnSpPr>
        <p:spPr>
          <a:xfrm>
            <a:off x="2136463" y="2659993"/>
            <a:ext cx="0" cy="3336877"/>
          </a:xfrm>
          <a:prstGeom prst="line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Rectangle 303">
            <a:extLst>
              <a:ext uri="{FF2B5EF4-FFF2-40B4-BE49-F238E27FC236}">
                <a16:creationId xmlns:a16="http://schemas.microsoft.com/office/drawing/2014/main" id="{45259606-1DBA-4CEB-8498-EFDD2C7B6399}"/>
              </a:ext>
            </a:extLst>
          </p:cNvPr>
          <p:cNvSpPr/>
          <p:nvPr/>
        </p:nvSpPr>
        <p:spPr>
          <a:xfrm>
            <a:off x="9077122" y="3406960"/>
            <a:ext cx="1425254" cy="3651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/>
                </a:solidFill>
              </a:rPr>
              <a:t>ESS Section 1</a:t>
            </a:r>
          </a:p>
        </p:txBody>
      </p:sp>
      <p:sp>
        <p:nvSpPr>
          <p:cNvPr id="305" name="Rectangle 304">
            <a:extLst>
              <a:ext uri="{FF2B5EF4-FFF2-40B4-BE49-F238E27FC236}">
                <a16:creationId xmlns:a16="http://schemas.microsoft.com/office/drawing/2014/main" id="{CDF04E6B-34D8-424A-89E7-4F993EAB7E11}"/>
              </a:ext>
            </a:extLst>
          </p:cNvPr>
          <p:cNvSpPr/>
          <p:nvPr/>
        </p:nvSpPr>
        <p:spPr>
          <a:xfrm>
            <a:off x="9077123" y="4089181"/>
            <a:ext cx="1425254" cy="3651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/>
                </a:solidFill>
              </a:rPr>
              <a:t>ESS Section 2</a:t>
            </a:r>
          </a:p>
        </p:txBody>
      </p:sp>
      <p:sp>
        <p:nvSpPr>
          <p:cNvPr id="306" name="Rectangle 305">
            <a:extLst>
              <a:ext uri="{FF2B5EF4-FFF2-40B4-BE49-F238E27FC236}">
                <a16:creationId xmlns:a16="http://schemas.microsoft.com/office/drawing/2014/main" id="{47D47FC1-99DD-4984-98A5-83280EB7953E}"/>
              </a:ext>
            </a:extLst>
          </p:cNvPr>
          <p:cNvSpPr/>
          <p:nvPr/>
        </p:nvSpPr>
        <p:spPr>
          <a:xfrm>
            <a:off x="9077122" y="4772830"/>
            <a:ext cx="1425254" cy="3651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/>
                </a:solidFill>
              </a:rPr>
              <a:t>ESS Section 3</a:t>
            </a:r>
          </a:p>
        </p:txBody>
      </p:sp>
      <p:sp>
        <p:nvSpPr>
          <p:cNvPr id="307" name="Rectangle 306">
            <a:extLst>
              <a:ext uri="{FF2B5EF4-FFF2-40B4-BE49-F238E27FC236}">
                <a16:creationId xmlns:a16="http://schemas.microsoft.com/office/drawing/2014/main" id="{9C5D9E89-DD95-4A43-A5E8-9B68B9A3BE3C}"/>
              </a:ext>
            </a:extLst>
          </p:cNvPr>
          <p:cNvSpPr/>
          <p:nvPr/>
        </p:nvSpPr>
        <p:spPr>
          <a:xfrm>
            <a:off x="9077121" y="5457187"/>
            <a:ext cx="1425255" cy="3651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/>
                </a:solidFill>
              </a:rPr>
              <a:t>ESS Section 4</a:t>
            </a:r>
          </a:p>
        </p:txBody>
      </p:sp>
      <p:cxnSp>
        <p:nvCxnSpPr>
          <p:cNvPr id="308" name="Connector: Elbow 307">
            <a:extLst>
              <a:ext uri="{FF2B5EF4-FFF2-40B4-BE49-F238E27FC236}">
                <a16:creationId xmlns:a16="http://schemas.microsoft.com/office/drawing/2014/main" id="{D417B4A8-B53A-4068-835F-3931BAD1D9C7}"/>
              </a:ext>
            </a:extLst>
          </p:cNvPr>
          <p:cNvCxnSpPr>
            <a:cxnSpLocks/>
            <a:stCxn id="307" idx="2"/>
          </p:cNvCxnSpPr>
          <p:nvPr/>
        </p:nvCxnSpPr>
        <p:spPr>
          <a:xfrm rot="5400000">
            <a:off x="9183657" y="5372600"/>
            <a:ext cx="156380" cy="1055804"/>
          </a:xfrm>
          <a:prstGeom prst="bentConnector2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Connector 308">
            <a:extLst>
              <a:ext uri="{FF2B5EF4-FFF2-40B4-BE49-F238E27FC236}">
                <a16:creationId xmlns:a16="http://schemas.microsoft.com/office/drawing/2014/main" id="{1F4B99C0-6536-4614-BA3C-AE2036F18F8D}"/>
              </a:ext>
            </a:extLst>
          </p:cNvPr>
          <p:cNvCxnSpPr>
            <a:cxnSpLocks/>
            <a:stCxn id="304" idx="0"/>
            <a:endCxn id="304" idx="0"/>
          </p:cNvCxnSpPr>
          <p:nvPr/>
        </p:nvCxnSpPr>
        <p:spPr>
          <a:xfrm>
            <a:off x="9789749" y="340696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Connector: Elbow 309">
            <a:extLst>
              <a:ext uri="{FF2B5EF4-FFF2-40B4-BE49-F238E27FC236}">
                <a16:creationId xmlns:a16="http://schemas.microsoft.com/office/drawing/2014/main" id="{CA8BC5FC-536A-470B-ABAA-66E3ED9E19A4}"/>
              </a:ext>
            </a:extLst>
          </p:cNvPr>
          <p:cNvCxnSpPr>
            <a:cxnSpLocks/>
            <a:stCxn id="306" idx="2"/>
          </p:cNvCxnSpPr>
          <p:nvPr/>
        </p:nvCxnSpPr>
        <p:spPr>
          <a:xfrm rot="5400000">
            <a:off x="9180420" y="4691480"/>
            <a:ext cx="162854" cy="1055804"/>
          </a:xfrm>
          <a:prstGeom prst="bentConnector2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Connector: Elbow 310">
            <a:extLst>
              <a:ext uri="{FF2B5EF4-FFF2-40B4-BE49-F238E27FC236}">
                <a16:creationId xmlns:a16="http://schemas.microsoft.com/office/drawing/2014/main" id="{D163D2FF-284D-4E45-AA82-1FBEF8D2D90D}"/>
              </a:ext>
            </a:extLst>
          </p:cNvPr>
          <p:cNvCxnSpPr>
            <a:cxnSpLocks/>
            <a:stCxn id="305" idx="2"/>
          </p:cNvCxnSpPr>
          <p:nvPr/>
        </p:nvCxnSpPr>
        <p:spPr>
          <a:xfrm rot="5400000">
            <a:off x="9182216" y="4006036"/>
            <a:ext cx="159264" cy="1055805"/>
          </a:xfrm>
          <a:prstGeom prst="bentConnector2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Connector: Elbow 311">
            <a:extLst>
              <a:ext uri="{FF2B5EF4-FFF2-40B4-BE49-F238E27FC236}">
                <a16:creationId xmlns:a16="http://schemas.microsoft.com/office/drawing/2014/main" id="{020C18BA-C110-43E6-AFAC-4C6B9D6F4C43}"/>
              </a:ext>
            </a:extLst>
          </p:cNvPr>
          <p:cNvCxnSpPr>
            <a:cxnSpLocks/>
            <a:stCxn id="304" idx="2"/>
          </p:cNvCxnSpPr>
          <p:nvPr/>
        </p:nvCxnSpPr>
        <p:spPr>
          <a:xfrm rot="5400000">
            <a:off x="9179524" y="3326506"/>
            <a:ext cx="164647" cy="1055804"/>
          </a:xfrm>
          <a:prstGeom prst="bentConnector2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3" name="Rectangle 312">
            <a:extLst>
              <a:ext uri="{FF2B5EF4-FFF2-40B4-BE49-F238E27FC236}">
                <a16:creationId xmlns:a16="http://schemas.microsoft.com/office/drawing/2014/main" id="{8F917B17-C406-4869-8248-793CF61A860C}"/>
              </a:ext>
            </a:extLst>
          </p:cNvPr>
          <p:cNvSpPr/>
          <p:nvPr/>
        </p:nvSpPr>
        <p:spPr>
          <a:xfrm>
            <a:off x="8021318" y="1252559"/>
            <a:ext cx="1425254" cy="591279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Distribution System</a:t>
            </a:r>
          </a:p>
        </p:txBody>
      </p:sp>
      <p:cxnSp>
        <p:nvCxnSpPr>
          <p:cNvPr id="314" name="Straight Connector 313">
            <a:extLst>
              <a:ext uri="{FF2B5EF4-FFF2-40B4-BE49-F238E27FC236}">
                <a16:creationId xmlns:a16="http://schemas.microsoft.com/office/drawing/2014/main" id="{F79C5314-B5AA-4FB5-B61B-169A61339631}"/>
              </a:ext>
            </a:extLst>
          </p:cNvPr>
          <p:cNvCxnSpPr>
            <a:cxnSpLocks/>
            <a:stCxn id="304" idx="3"/>
          </p:cNvCxnSpPr>
          <p:nvPr/>
        </p:nvCxnSpPr>
        <p:spPr>
          <a:xfrm>
            <a:off x="10502376" y="3589523"/>
            <a:ext cx="49419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5" name="Rectangle 314">
            <a:extLst>
              <a:ext uri="{FF2B5EF4-FFF2-40B4-BE49-F238E27FC236}">
                <a16:creationId xmlns:a16="http://schemas.microsoft.com/office/drawing/2014/main" id="{509DE677-E8D1-41B1-98A6-4A98E7F7FE41}"/>
              </a:ext>
            </a:extLst>
          </p:cNvPr>
          <p:cNvSpPr/>
          <p:nvPr/>
        </p:nvSpPr>
        <p:spPr>
          <a:xfrm>
            <a:off x="10659468" y="2325044"/>
            <a:ext cx="714200" cy="36877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6" name="Straight Connector 315">
            <a:extLst>
              <a:ext uri="{FF2B5EF4-FFF2-40B4-BE49-F238E27FC236}">
                <a16:creationId xmlns:a16="http://schemas.microsoft.com/office/drawing/2014/main" id="{D338C098-DE78-46D0-B29F-CEB11449E892}"/>
              </a:ext>
            </a:extLst>
          </p:cNvPr>
          <p:cNvCxnSpPr>
            <a:cxnSpLocks/>
            <a:endCxn id="317" idx="2"/>
          </p:cNvCxnSpPr>
          <p:nvPr/>
        </p:nvCxnSpPr>
        <p:spPr>
          <a:xfrm flipV="1">
            <a:off x="11003766" y="1842930"/>
            <a:ext cx="1" cy="379681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Rectangle 316">
            <a:extLst>
              <a:ext uri="{FF2B5EF4-FFF2-40B4-BE49-F238E27FC236}">
                <a16:creationId xmlns:a16="http://schemas.microsoft.com/office/drawing/2014/main" id="{202AADD6-91E1-4777-9DAE-63020A757634}"/>
              </a:ext>
            </a:extLst>
          </p:cNvPr>
          <p:cNvSpPr/>
          <p:nvPr/>
        </p:nvSpPr>
        <p:spPr>
          <a:xfrm>
            <a:off x="10205257" y="1251651"/>
            <a:ext cx="1597019" cy="59127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Local Power System</a:t>
            </a:r>
          </a:p>
        </p:txBody>
      </p:sp>
      <p:sp>
        <p:nvSpPr>
          <p:cNvPr id="318" name="TextBox 317">
            <a:extLst>
              <a:ext uri="{FF2B5EF4-FFF2-40B4-BE49-F238E27FC236}">
                <a16:creationId xmlns:a16="http://schemas.microsoft.com/office/drawing/2014/main" id="{BDF53EBA-03D1-406D-8B55-9C45E7C090E8}"/>
              </a:ext>
            </a:extLst>
          </p:cNvPr>
          <p:cNvSpPr txBox="1"/>
          <p:nvPr/>
        </p:nvSpPr>
        <p:spPr>
          <a:xfrm>
            <a:off x="10457850" y="6013231"/>
            <a:ext cx="11215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Project Substation</a:t>
            </a:r>
          </a:p>
        </p:txBody>
      </p:sp>
      <p:sp>
        <p:nvSpPr>
          <p:cNvPr id="319" name="TextBox 318">
            <a:extLst>
              <a:ext uri="{FF2B5EF4-FFF2-40B4-BE49-F238E27FC236}">
                <a16:creationId xmlns:a16="http://schemas.microsoft.com/office/drawing/2014/main" id="{EA0A8494-326A-42CE-864D-9FC22F2D5725}"/>
              </a:ext>
            </a:extLst>
          </p:cNvPr>
          <p:cNvSpPr txBox="1"/>
          <p:nvPr/>
        </p:nvSpPr>
        <p:spPr>
          <a:xfrm>
            <a:off x="8392086" y="3556962"/>
            <a:ext cx="400110" cy="2132620"/>
          </a:xfrm>
          <a:prstGeom prst="rect">
            <a:avLst/>
          </a:prstGeom>
          <a:noFill/>
          <a:ln>
            <a:noFill/>
          </a:ln>
        </p:spPr>
        <p:txBody>
          <a:bodyPr vert="vert270" wrap="square" rtlCol="0">
            <a:spAutoFit/>
          </a:bodyPr>
          <a:lstStyle/>
          <a:p>
            <a:r>
              <a:rPr lang="en-US" sz="1400" dirty="0">
                <a:solidFill>
                  <a:srgbClr val="FFC000"/>
                </a:solidFill>
              </a:rPr>
              <a:t>Thermal &amp; Control Power</a:t>
            </a:r>
          </a:p>
        </p:txBody>
      </p:sp>
      <p:cxnSp>
        <p:nvCxnSpPr>
          <p:cNvPr id="320" name="Straight Connector 319">
            <a:extLst>
              <a:ext uri="{FF2B5EF4-FFF2-40B4-BE49-F238E27FC236}">
                <a16:creationId xmlns:a16="http://schemas.microsoft.com/office/drawing/2014/main" id="{41BEB946-6441-45A9-A371-15DA43115AC6}"/>
              </a:ext>
            </a:extLst>
          </p:cNvPr>
          <p:cNvCxnSpPr>
            <a:cxnSpLocks/>
          </p:cNvCxnSpPr>
          <p:nvPr/>
        </p:nvCxnSpPr>
        <p:spPr>
          <a:xfrm>
            <a:off x="9535991" y="2117685"/>
            <a:ext cx="2034933" cy="0"/>
          </a:xfrm>
          <a:prstGeom prst="line">
            <a:avLst/>
          </a:prstGeom>
          <a:ln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1" name="TextBox 320">
            <a:extLst>
              <a:ext uri="{FF2B5EF4-FFF2-40B4-BE49-F238E27FC236}">
                <a16:creationId xmlns:a16="http://schemas.microsoft.com/office/drawing/2014/main" id="{FF223CF1-F070-427E-9294-7BF500508D9D}"/>
              </a:ext>
            </a:extLst>
          </p:cNvPr>
          <p:cNvSpPr txBox="1"/>
          <p:nvPr/>
        </p:nvSpPr>
        <p:spPr>
          <a:xfrm>
            <a:off x="9446572" y="1881582"/>
            <a:ext cx="942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</a:rPr>
              <a:t>Project POI</a:t>
            </a:r>
          </a:p>
        </p:txBody>
      </p:sp>
      <p:sp>
        <p:nvSpPr>
          <p:cNvPr id="322" name="TextBox 321">
            <a:extLst>
              <a:ext uri="{FF2B5EF4-FFF2-40B4-BE49-F238E27FC236}">
                <a16:creationId xmlns:a16="http://schemas.microsoft.com/office/drawing/2014/main" id="{A364C23F-33BC-4A17-A02D-0D9D5FBB638F}"/>
              </a:ext>
            </a:extLst>
          </p:cNvPr>
          <p:cNvSpPr txBox="1"/>
          <p:nvPr/>
        </p:nvSpPr>
        <p:spPr>
          <a:xfrm>
            <a:off x="10918381" y="3672447"/>
            <a:ext cx="400110" cy="126694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</a:rPr>
              <a:t>System Power</a:t>
            </a:r>
          </a:p>
        </p:txBody>
      </p:sp>
      <p:cxnSp>
        <p:nvCxnSpPr>
          <p:cNvPr id="325" name="Straight Connector 324">
            <a:extLst>
              <a:ext uri="{FF2B5EF4-FFF2-40B4-BE49-F238E27FC236}">
                <a16:creationId xmlns:a16="http://schemas.microsoft.com/office/drawing/2014/main" id="{20CD17A3-95ED-4969-803D-F94394FAA650}"/>
              </a:ext>
            </a:extLst>
          </p:cNvPr>
          <p:cNvCxnSpPr>
            <a:cxnSpLocks/>
            <a:stCxn id="326" idx="2"/>
          </p:cNvCxnSpPr>
          <p:nvPr/>
        </p:nvCxnSpPr>
        <p:spPr>
          <a:xfrm flipH="1">
            <a:off x="11003766" y="2056258"/>
            <a:ext cx="660640" cy="59011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6" name="Oval 325">
            <a:extLst>
              <a:ext uri="{FF2B5EF4-FFF2-40B4-BE49-F238E27FC236}">
                <a16:creationId xmlns:a16="http://schemas.microsoft.com/office/drawing/2014/main" id="{761250FD-C390-4C6C-ABD9-AED637D8D3BB}"/>
              </a:ext>
            </a:extLst>
          </p:cNvPr>
          <p:cNvSpPr/>
          <p:nvPr/>
        </p:nvSpPr>
        <p:spPr>
          <a:xfrm>
            <a:off x="11664406" y="1895662"/>
            <a:ext cx="323469" cy="321191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</a:t>
            </a:r>
          </a:p>
        </p:txBody>
      </p:sp>
      <p:sp>
        <p:nvSpPr>
          <p:cNvPr id="327" name="Rectangle 326">
            <a:extLst>
              <a:ext uri="{FF2B5EF4-FFF2-40B4-BE49-F238E27FC236}">
                <a16:creationId xmlns:a16="http://schemas.microsoft.com/office/drawing/2014/main" id="{00CCA3B4-6FF3-4DFB-AFFF-0617D617BAE5}"/>
              </a:ext>
            </a:extLst>
          </p:cNvPr>
          <p:cNvSpPr/>
          <p:nvPr/>
        </p:nvSpPr>
        <p:spPr>
          <a:xfrm>
            <a:off x="6701708" y="2444669"/>
            <a:ext cx="870506" cy="11342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Lighting, security, comfort HVAC Loads</a:t>
            </a:r>
          </a:p>
        </p:txBody>
      </p:sp>
      <p:sp>
        <p:nvSpPr>
          <p:cNvPr id="328" name="TextBox 327">
            <a:extLst>
              <a:ext uri="{FF2B5EF4-FFF2-40B4-BE49-F238E27FC236}">
                <a16:creationId xmlns:a16="http://schemas.microsoft.com/office/drawing/2014/main" id="{CE251875-ABA4-4BE7-B780-59850E94CAD9}"/>
              </a:ext>
            </a:extLst>
          </p:cNvPr>
          <p:cNvSpPr txBox="1"/>
          <p:nvPr/>
        </p:nvSpPr>
        <p:spPr>
          <a:xfrm>
            <a:off x="7548803" y="2518314"/>
            <a:ext cx="9033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Auxiliary </a:t>
            </a:r>
          </a:p>
          <a:p>
            <a:r>
              <a:rPr lang="en-US" sz="1400" dirty="0">
                <a:solidFill>
                  <a:srgbClr val="FF0000"/>
                </a:solidFill>
              </a:rPr>
              <a:t>Power</a:t>
            </a:r>
          </a:p>
        </p:txBody>
      </p:sp>
      <p:cxnSp>
        <p:nvCxnSpPr>
          <p:cNvPr id="329" name="Straight Connector 328">
            <a:extLst>
              <a:ext uri="{FF2B5EF4-FFF2-40B4-BE49-F238E27FC236}">
                <a16:creationId xmlns:a16="http://schemas.microsoft.com/office/drawing/2014/main" id="{E0B69FD8-2304-4A5A-A37E-00D67973335B}"/>
              </a:ext>
            </a:extLst>
          </p:cNvPr>
          <p:cNvCxnSpPr>
            <a:cxnSpLocks/>
            <a:stCxn id="327" idx="3"/>
          </p:cNvCxnSpPr>
          <p:nvPr/>
        </p:nvCxnSpPr>
        <p:spPr>
          <a:xfrm>
            <a:off x="7572214" y="3011783"/>
            <a:ext cx="1160028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Straight Connector 329">
            <a:extLst>
              <a:ext uri="{FF2B5EF4-FFF2-40B4-BE49-F238E27FC236}">
                <a16:creationId xmlns:a16="http://schemas.microsoft.com/office/drawing/2014/main" id="{231FB73C-8DFD-4881-9AD7-6B845EF02560}"/>
              </a:ext>
            </a:extLst>
          </p:cNvPr>
          <p:cNvCxnSpPr>
            <a:cxnSpLocks/>
          </p:cNvCxnSpPr>
          <p:nvPr/>
        </p:nvCxnSpPr>
        <p:spPr>
          <a:xfrm>
            <a:off x="10502376" y="4272807"/>
            <a:ext cx="49419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BBCDAA57-4FAF-44CC-8D06-2A426264A4AF}"/>
              </a:ext>
            </a:extLst>
          </p:cNvPr>
          <p:cNvCxnSpPr>
            <a:cxnSpLocks/>
          </p:cNvCxnSpPr>
          <p:nvPr/>
        </p:nvCxnSpPr>
        <p:spPr>
          <a:xfrm>
            <a:off x="10515982" y="4955392"/>
            <a:ext cx="49419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Connector 331">
            <a:extLst>
              <a:ext uri="{FF2B5EF4-FFF2-40B4-BE49-F238E27FC236}">
                <a16:creationId xmlns:a16="http://schemas.microsoft.com/office/drawing/2014/main" id="{4F67BF17-3E15-45EA-B11F-6E1529EB7C64}"/>
              </a:ext>
            </a:extLst>
          </p:cNvPr>
          <p:cNvCxnSpPr>
            <a:cxnSpLocks/>
          </p:cNvCxnSpPr>
          <p:nvPr/>
        </p:nvCxnSpPr>
        <p:spPr>
          <a:xfrm>
            <a:off x="10515982" y="5630964"/>
            <a:ext cx="49419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Connector 333">
            <a:extLst>
              <a:ext uri="{FF2B5EF4-FFF2-40B4-BE49-F238E27FC236}">
                <a16:creationId xmlns:a16="http://schemas.microsoft.com/office/drawing/2014/main" id="{80869C6B-5B86-45CF-893B-66952BBCEACE}"/>
              </a:ext>
            </a:extLst>
          </p:cNvPr>
          <p:cNvCxnSpPr>
            <a:cxnSpLocks/>
          </p:cNvCxnSpPr>
          <p:nvPr/>
        </p:nvCxnSpPr>
        <p:spPr>
          <a:xfrm>
            <a:off x="8733945" y="3011783"/>
            <a:ext cx="0" cy="2985087"/>
          </a:xfrm>
          <a:prstGeom prst="line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>
            <a:extLst>
              <a:ext uri="{FF2B5EF4-FFF2-40B4-BE49-F238E27FC236}">
                <a16:creationId xmlns:a16="http://schemas.microsoft.com/office/drawing/2014/main" id="{1FFE41AE-882C-4436-9ADC-B3C76F6FBF2E}"/>
              </a:ext>
            </a:extLst>
          </p:cNvPr>
          <p:cNvCxnSpPr>
            <a:cxnSpLocks/>
            <a:stCxn id="336" idx="2"/>
          </p:cNvCxnSpPr>
          <p:nvPr/>
        </p:nvCxnSpPr>
        <p:spPr>
          <a:xfrm flipH="1">
            <a:off x="11010035" y="3236056"/>
            <a:ext cx="490041" cy="0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6" name="Oval 335">
            <a:extLst>
              <a:ext uri="{FF2B5EF4-FFF2-40B4-BE49-F238E27FC236}">
                <a16:creationId xmlns:a16="http://schemas.microsoft.com/office/drawing/2014/main" id="{8C4B87A6-10A8-45ED-8FE4-DDFC0E27F007}"/>
              </a:ext>
            </a:extLst>
          </p:cNvPr>
          <p:cNvSpPr/>
          <p:nvPr/>
        </p:nvSpPr>
        <p:spPr>
          <a:xfrm>
            <a:off x="11500076" y="3075460"/>
            <a:ext cx="323469" cy="321191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</a:t>
            </a:r>
          </a:p>
        </p:txBody>
      </p:sp>
      <p:cxnSp>
        <p:nvCxnSpPr>
          <p:cNvPr id="341" name="Straight Connector 340">
            <a:extLst>
              <a:ext uri="{FF2B5EF4-FFF2-40B4-BE49-F238E27FC236}">
                <a16:creationId xmlns:a16="http://schemas.microsoft.com/office/drawing/2014/main" id="{D942E649-275F-4798-9722-06E29053A344}"/>
              </a:ext>
            </a:extLst>
          </p:cNvPr>
          <p:cNvCxnSpPr/>
          <p:nvPr/>
        </p:nvCxnSpPr>
        <p:spPr>
          <a:xfrm flipH="1">
            <a:off x="8732242" y="2659993"/>
            <a:ext cx="22779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Connector 343">
            <a:extLst>
              <a:ext uri="{FF2B5EF4-FFF2-40B4-BE49-F238E27FC236}">
                <a16:creationId xmlns:a16="http://schemas.microsoft.com/office/drawing/2014/main" id="{9A37A067-32DD-4304-8DCF-3C74DF7B6623}"/>
              </a:ext>
            </a:extLst>
          </p:cNvPr>
          <p:cNvCxnSpPr>
            <a:cxnSpLocks/>
          </p:cNvCxnSpPr>
          <p:nvPr/>
        </p:nvCxnSpPr>
        <p:spPr>
          <a:xfrm>
            <a:off x="8732242" y="2659457"/>
            <a:ext cx="0" cy="3523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" name="Oval 347">
            <a:extLst>
              <a:ext uri="{FF2B5EF4-FFF2-40B4-BE49-F238E27FC236}">
                <a16:creationId xmlns:a16="http://schemas.microsoft.com/office/drawing/2014/main" id="{4E79772E-61A4-48D8-A2A8-DD45F1B61481}"/>
              </a:ext>
            </a:extLst>
          </p:cNvPr>
          <p:cNvSpPr/>
          <p:nvPr/>
        </p:nvSpPr>
        <p:spPr>
          <a:xfrm>
            <a:off x="5987795" y="5323523"/>
            <a:ext cx="198213" cy="19611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</a:t>
            </a:r>
          </a:p>
        </p:txBody>
      </p:sp>
      <p:sp>
        <p:nvSpPr>
          <p:cNvPr id="349" name="Oval 348">
            <a:extLst>
              <a:ext uri="{FF2B5EF4-FFF2-40B4-BE49-F238E27FC236}">
                <a16:creationId xmlns:a16="http://schemas.microsoft.com/office/drawing/2014/main" id="{36B179FC-92D0-42B9-BDC4-DB4B9BED58C1}"/>
              </a:ext>
            </a:extLst>
          </p:cNvPr>
          <p:cNvSpPr/>
          <p:nvPr/>
        </p:nvSpPr>
        <p:spPr>
          <a:xfrm>
            <a:off x="5987796" y="4533023"/>
            <a:ext cx="198213" cy="196111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</a:t>
            </a:r>
          </a:p>
        </p:txBody>
      </p:sp>
      <p:sp>
        <p:nvSpPr>
          <p:cNvPr id="350" name="Oval 349">
            <a:extLst>
              <a:ext uri="{FF2B5EF4-FFF2-40B4-BE49-F238E27FC236}">
                <a16:creationId xmlns:a16="http://schemas.microsoft.com/office/drawing/2014/main" id="{4D7589BC-6D7C-40CA-9649-29931B50F934}"/>
              </a:ext>
            </a:extLst>
          </p:cNvPr>
          <p:cNvSpPr/>
          <p:nvPr/>
        </p:nvSpPr>
        <p:spPr>
          <a:xfrm>
            <a:off x="5987796" y="4794631"/>
            <a:ext cx="198213" cy="196111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</a:t>
            </a:r>
          </a:p>
        </p:txBody>
      </p:sp>
      <p:sp>
        <p:nvSpPr>
          <p:cNvPr id="351" name="TextBox 350">
            <a:extLst>
              <a:ext uri="{FF2B5EF4-FFF2-40B4-BE49-F238E27FC236}">
                <a16:creationId xmlns:a16="http://schemas.microsoft.com/office/drawing/2014/main" id="{977AE2C1-8401-416C-9116-4F02C4637844}"/>
              </a:ext>
            </a:extLst>
          </p:cNvPr>
          <p:cNvSpPr txBox="1"/>
          <p:nvPr/>
        </p:nvSpPr>
        <p:spPr>
          <a:xfrm>
            <a:off x="6168220" y="4488204"/>
            <a:ext cx="10399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EPS Meter</a:t>
            </a:r>
          </a:p>
        </p:txBody>
      </p:sp>
      <p:sp>
        <p:nvSpPr>
          <p:cNvPr id="352" name="TextBox 351">
            <a:extLst>
              <a:ext uri="{FF2B5EF4-FFF2-40B4-BE49-F238E27FC236}">
                <a16:creationId xmlns:a16="http://schemas.microsoft.com/office/drawing/2014/main" id="{06CA9139-8D91-4F70-84EC-F895B8C63F1C}"/>
              </a:ext>
            </a:extLst>
          </p:cNvPr>
          <p:cNvSpPr txBox="1"/>
          <p:nvPr/>
        </p:nvSpPr>
        <p:spPr>
          <a:xfrm>
            <a:off x="6168220" y="4764392"/>
            <a:ext cx="10399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WSL Meter</a:t>
            </a:r>
          </a:p>
        </p:txBody>
      </p:sp>
      <p:sp>
        <p:nvSpPr>
          <p:cNvPr id="353" name="TextBox 352">
            <a:extLst>
              <a:ext uri="{FF2B5EF4-FFF2-40B4-BE49-F238E27FC236}">
                <a16:creationId xmlns:a16="http://schemas.microsoft.com/office/drawing/2014/main" id="{2834B9DF-5018-4677-AE0C-54513B87322B}"/>
              </a:ext>
            </a:extLst>
          </p:cNvPr>
          <p:cNvSpPr txBox="1"/>
          <p:nvPr/>
        </p:nvSpPr>
        <p:spPr>
          <a:xfrm>
            <a:off x="6168220" y="5291094"/>
            <a:ext cx="10399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Retail TDSP Meter</a:t>
            </a:r>
          </a:p>
        </p:txBody>
      </p:sp>
      <p:sp>
        <p:nvSpPr>
          <p:cNvPr id="354" name="Oval 353">
            <a:extLst>
              <a:ext uri="{FF2B5EF4-FFF2-40B4-BE49-F238E27FC236}">
                <a16:creationId xmlns:a16="http://schemas.microsoft.com/office/drawing/2014/main" id="{9B70C664-A4C4-4E28-AC57-7501AA68C128}"/>
              </a:ext>
            </a:extLst>
          </p:cNvPr>
          <p:cNvSpPr/>
          <p:nvPr/>
        </p:nvSpPr>
        <p:spPr>
          <a:xfrm>
            <a:off x="5987795" y="5052282"/>
            <a:ext cx="198213" cy="196021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</a:t>
            </a:r>
          </a:p>
        </p:txBody>
      </p:sp>
      <p:sp>
        <p:nvSpPr>
          <p:cNvPr id="355" name="TextBox 354">
            <a:extLst>
              <a:ext uri="{FF2B5EF4-FFF2-40B4-BE49-F238E27FC236}">
                <a16:creationId xmlns:a16="http://schemas.microsoft.com/office/drawing/2014/main" id="{D6956CB5-D375-4BFA-A8C9-5A606FA08803}"/>
              </a:ext>
            </a:extLst>
          </p:cNvPr>
          <p:cNvSpPr txBox="1"/>
          <p:nvPr/>
        </p:nvSpPr>
        <p:spPr>
          <a:xfrm>
            <a:off x="6181721" y="5023810"/>
            <a:ext cx="13904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EPS &amp; WSL Meter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23EA4939-CCF4-48EC-98A1-1E12937B23DD}"/>
              </a:ext>
            </a:extLst>
          </p:cNvPr>
          <p:cNvCxnSpPr>
            <a:cxnSpLocks/>
            <a:stCxn id="79" idx="2"/>
          </p:cNvCxnSpPr>
          <p:nvPr/>
        </p:nvCxnSpPr>
        <p:spPr>
          <a:xfrm flipH="1">
            <a:off x="4402645" y="3236056"/>
            <a:ext cx="490041" cy="0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>
            <a:extLst>
              <a:ext uri="{FF2B5EF4-FFF2-40B4-BE49-F238E27FC236}">
                <a16:creationId xmlns:a16="http://schemas.microsoft.com/office/drawing/2014/main" id="{4752FBBE-6D2F-46E2-A839-DBAB8CC6D98D}"/>
              </a:ext>
            </a:extLst>
          </p:cNvPr>
          <p:cNvSpPr/>
          <p:nvPr/>
        </p:nvSpPr>
        <p:spPr>
          <a:xfrm>
            <a:off x="4892686" y="3075460"/>
            <a:ext cx="323469" cy="321191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3631822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8EB99-1EF4-42F1-9AFE-FAD94ABC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ERCOT ESS Power Options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932628-880A-47C9-B693-2483C63FB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90F4-018E-4004-AA7F-1C01321CC7A2}" type="datetime1">
              <a:rPr lang="en-US" smtClean="0"/>
              <a:pPr/>
              <a:t>6/2/2020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A2303C6-0288-49EE-AE16-C7D4609EAD07}"/>
              </a:ext>
            </a:extLst>
          </p:cNvPr>
          <p:cNvSpPr/>
          <p:nvPr/>
        </p:nvSpPr>
        <p:spPr>
          <a:xfrm>
            <a:off x="2479640" y="3406960"/>
            <a:ext cx="1425254" cy="3651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/>
                </a:solidFill>
              </a:rPr>
              <a:t>ESS Section 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F4A4B32-8B93-462C-A650-CC57715A9738}"/>
              </a:ext>
            </a:extLst>
          </p:cNvPr>
          <p:cNvSpPr/>
          <p:nvPr/>
        </p:nvSpPr>
        <p:spPr>
          <a:xfrm>
            <a:off x="2479641" y="4089181"/>
            <a:ext cx="1425254" cy="3651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/>
                </a:solidFill>
              </a:rPr>
              <a:t>ESS Section 2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E9B235E-AE00-4E84-A7C0-EB61ED0DD052}"/>
              </a:ext>
            </a:extLst>
          </p:cNvPr>
          <p:cNvSpPr/>
          <p:nvPr/>
        </p:nvSpPr>
        <p:spPr>
          <a:xfrm>
            <a:off x="2479640" y="4772830"/>
            <a:ext cx="1425254" cy="3651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/>
                </a:solidFill>
              </a:rPr>
              <a:t>ESS Section 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88A1627-11FF-4341-A84A-F4FA72F7CFB6}"/>
              </a:ext>
            </a:extLst>
          </p:cNvPr>
          <p:cNvSpPr/>
          <p:nvPr/>
        </p:nvSpPr>
        <p:spPr>
          <a:xfrm>
            <a:off x="2479639" y="5457187"/>
            <a:ext cx="1425255" cy="3651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/>
                </a:solidFill>
              </a:rPr>
              <a:t>ESS Section 4</a:t>
            </a:r>
          </a:p>
        </p:txBody>
      </p: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65340C25-613C-4875-A5C0-64A5A92B774B}"/>
              </a:ext>
            </a:extLst>
          </p:cNvPr>
          <p:cNvCxnSpPr>
            <a:cxnSpLocks/>
            <a:stCxn id="13" idx="2"/>
          </p:cNvCxnSpPr>
          <p:nvPr/>
        </p:nvCxnSpPr>
        <p:spPr>
          <a:xfrm rot="5400000">
            <a:off x="2586175" y="5372600"/>
            <a:ext cx="156380" cy="1055804"/>
          </a:xfrm>
          <a:prstGeom prst="bentConnector2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46CAD50-A905-47B8-80A4-59325D793594}"/>
              </a:ext>
            </a:extLst>
          </p:cNvPr>
          <p:cNvCxnSpPr>
            <a:cxnSpLocks/>
            <a:stCxn id="10" idx="0"/>
            <a:endCxn id="10" idx="0"/>
          </p:cNvCxnSpPr>
          <p:nvPr/>
        </p:nvCxnSpPr>
        <p:spPr>
          <a:xfrm>
            <a:off x="3192267" y="340696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F4834565-2F0D-4475-A085-044213BF8534}"/>
              </a:ext>
            </a:extLst>
          </p:cNvPr>
          <p:cNvCxnSpPr>
            <a:cxnSpLocks/>
            <a:stCxn id="12" idx="2"/>
          </p:cNvCxnSpPr>
          <p:nvPr/>
        </p:nvCxnSpPr>
        <p:spPr>
          <a:xfrm rot="5400000">
            <a:off x="2582938" y="4691480"/>
            <a:ext cx="162854" cy="1055804"/>
          </a:xfrm>
          <a:prstGeom prst="bentConnector2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A3B14B70-1B8F-4044-BEF8-E085CDCB1BD8}"/>
              </a:ext>
            </a:extLst>
          </p:cNvPr>
          <p:cNvCxnSpPr>
            <a:cxnSpLocks/>
            <a:stCxn id="11" idx="2"/>
          </p:cNvCxnSpPr>
          <p:nvPr/>
        </p:nvCxnSpPr>
        <p:spPr>
          <a:xfrm rot="5400000">
            <a:off x="2584734" y="4006036"/>
            <a:ext cx="159264" cy="1055805"/>
          </a:xfrm>
          <a:prstGeom prst="bentConnector2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AB281B01-9194-4275-AA9D-6AD97D3265BE}"/>
              </a:ext>
            </a:extLst>
          </p:cNvPr>
          <p:cNvCxnSpPr>
            <a:cxnSpLocks/>
            <a:stCxn id="10" idx="2"/>
          </p:cNvCxnSpPr>
          <p:nvPr/>
        </p:nvCxnSpPr>
        <p:spPr>
          <a:xfrm rot="5400000">
            <a:off x="2582042" y="3326506"/>
            <a:ext cx="164647" cy="1055804"/>
          </a:xfrm>
          <a:prstGeom prst="bentConnector2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6D1D94F7-B0F8-4E9B-84A2-4F8EAF575A7E}"/>
              </a:ext>
            </a:extLst>
          </p:cNvPr>
          <p:cNvSpPr/>
          <p:nvPr/>
        </p:nvSpPr>
        <p:spPr>
          <a:xfrm>
            <a:off x="1423836" y="1252559"/>
            <a:ext cx="1425254" cy="591279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Distribution System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3DBB090B-665A-4451-8524-B58053BDCF4E}"/>
              </a:ext>
            </a:extLst>
          </p:cNvPr>
          <p:cNvCxnSpPr>
            <a:cxnSpLocks/>
            <a:stCxn id="10" idx="3"/>
          </p:cNvCxnSpPr>
          <p:nvPr/>
        </p:nvCxnSpPr>
        <p:spPr>
          <a:xfrm>
            <a:off x="3904894" y="3589523"/>
            <a:ext cx="49419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09DB06EC-8F21-42AD-8375-830CF65BEEDE}"/>
              </a:ext>
            </a:extLst>
          </p:cNvPr>
          <p:cNvSpPr/>
          <p:nvPr/>
        </p:nvSpPr>
        <p:spPr>
          <a:xfrm>
            <a:off x="4061986" y="2325044"/>
            <a:ext cx="714200" cy="36877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96912AA4-E389-4071-9072-A6D6550101BB}"/>
              </a:ext>
            </a:extLst>
          </p:cNvPr>
          <p:cNvCxnSpPr>
            <a:cxnSpLocks/>
            <a:endCxn id="46" idx="2"/>
          </p:cNvCxnSpPr>
          <p:nvPr/>
        </p:nvCxnSpPr>
        <p:spPr>
          <a:xfrm flipV="1">
            <a:off x="4406284" y="1842930"/>
            <a:ext cx="1" cy="379681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25D7ABEE-2FB2-4A39-8A6A-72E3CFF2D5BC}"/>
              </a:ext>
            </a:extLst>
          </p:cNvPr>
          <p:cNvSpPr/>
          <p:nvPr/>
        </p:nvSpPr>
        <p:spPr>
          <a:xfrm>
            <a:off x="3607775" y="1251651"/>
            <a:ext cx="1597019" cy="59127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Local Power System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C1061C0-4AE0-4EB0-988B-AFEAFAE53846}"/>
              </a:ext>
            </a:extLst>
          </p:cNvPr>
          <p:cNvSpPr txBox="1"/>
          <p:nvPr/>
        </p:nvSpPr>
        <p:spPr>
          <a:xfrm>
            <a:off x="3860368" y="6013231"/>
            <a:ext cx="11215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Project Substation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34470A41-0AB6-44D3-864E-8CCF4DC994D3}"/>
              </a:ext>
            </a:extLst>
          </p:cNvPr>
          <p:cNvSpPr txBox="1"/>
          <p:nvPr/>
        </p:nvSpPr>
        <p:spPr>
          <a:xfrm>
            <a:off x="1794604" y="3556962"/>
            <a:ext cx="400110" cy="2132620"/>
          </a:xfrm>
          <a:prstGeom prst="rect">
            <a:avLst/>
          </a:prstGeom>
          <a:noFill/>
          <a:ln>
            <a:noFill/>
          </a:ln>
        </p:spPr>
        <p:txBody>
          <a:bodyPr vert="vert270" wrap="square" rtlCol="0">
            <a:spAutoFit/>
          </a:bodyPr>
          <a:lstStyle/>
          <a:p>
            <a:r>
              <a:rPr lang="en-US" sz="1400" dirty="0">
                <a:solidFill>
                  <a:srgbClr val="FFC000"/>
                </a:solidFill>
              </a:rPr>
              <a:t>Thermal &amp; Control Power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67B66D25-0BC1-49D9-9E56-B38C3EFCCDDB}"/>
              </a:ext>
            </a:extLst>
          </p:cNvPr>
          <p:cNvCxnSpPr>
            <a:cxnSpLocks/>
          </p:cNvCxnSpPr>
          <p:nvPr/>
        </p:nvCxnSpPr>
        <p:spPr>
          <a:xfrm>
            <a:off x="2938509" y="2117685"/>
            <a:ext cx="2034933" cy="0"/>
          </a:xfrm>
          <a:prstGeom prst="line">
            <a:avLst/>
          </a:prstGeom>
          <a:ln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61113A93-771F-43C8-9E96-7678A613F05E}"/>
              </a:ext>
            </a:extLst>
          </p:cNvPr>
          <p:cNvSpPr txBox="1"/>
          <p:nvPr/>
        </p:nvSpPr>
        <p:spPr>
          <a:xfrm>
            <a:off x="2849090" y="1881582"/>
            <a:ext cx="942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</a:rPr>
              <a:t>Project POI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C4938F41-459F-461F-B7F2-BEF7658B2F91}"/>
              </a:ext>
            </a:extLst>
          </p:cNvPr>
          <p:cNvSpPr txBox="1"/>
          <p:nvPr/>
        </p:nvSpPr>
        <p:spPr>
          <a:xfrm>
            <a:off x="4320899" y="3672447"/>
            <a:ext cx="400110" cy="126694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</a:rPr>
              <a:t>System Power</a:t>
            </a:r>
          </a:p>
        </p:txBody>
      </p: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417842C8-EA4B-4675-97C6-C308D8E35505}"/>
              </a:ext>
            </a:extLst>
          </p:cNvPr>
          <p:cNvCxnSpPr>
            <a:cxnSpLocks/>
          </p:cNvCxnSpPr>
          <p:nvPr/>
        </p:nvCxnSpPr>
        <p:spPr>
          <a:xfrm flipH="1" flipV="1">
            <a:off x="1904031" y="2171332"/>
            <a:ext cx="230729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Oval 109">
            <a:extLst>
              <a:ext uri="{FF2B5EF4-FFF2-40B4-BE49-F238E27FC236}">
                <a16:creationId xmlns:a16="http://schemas.microsoft.com/office/drawing/2014/main" id="{F7C9238A-3D5A-4608-BE2F-86C37BDB8756}"/>
              </a:ext>
            </a:extLst>
          </p:cNvPr>
          <p:cNvSpPr/>
          <p:nvPr/>
        </p:nvSpPr>
        <p:spPr>
          <a:xfrm>
            <a:off x="1560983" y="2010737"/>
            <a:ext cx="323469" cy="32119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9ED51C86-7AF8-47A1-A45D-4C31709B3A78}"/>
              </a:ext>
            </a:extLst>
          </p:cNvPr>
          <p:cNvCxnSpPr>
            <a:cxnSpLocks/>
            <a:stCxn id="78" idx="2"/>
          </p:cNvCxnSpPr>
          <p:nvPr/>
        </p:nvCxnSpPr>
        <p:spPr>
          <a:xfrm flipH="1">
            <a:off x="4406284" y="2056258"/>
            <a:ext cx="660640" cy="59011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 77">
            <a:extLst>
              <a:ext uri="{FF2B5EF4-FFF2-40B4-BE49-F238E27FC236}">
                <a16:creationId xmlns:a16="http://schemas.microsoft.com/office/drawing/2014/main" id="{365DE5AB-A7BA-4A07-9ADE-4A8F4EB5B7D3}"/>
              </a:ext>
            </a:extLst>
          </p:cNvPr>
          <p:cNvSpPr/>
          <p:nvPr/>
        </p:nvSpPr>
        <p:spPr>
          <a:xfrm>
            <a:off x="5066924" y="1895662"/>
            <a:ext cx="323469" cy="321191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08EA6C8-53A1-4DF8-B7F7-7D5B5E18A151}"/>
              </a:ext>
            </a:extLst>
          </p:cNvPr>
          <p:cNvSpPr/>
          <p:nvPr/>
        </p:nvSpPr>
        <p:spPr>
          <a:xfrm>
            <a:off x="64032" y="2288033"/>
            <a:ext cx="870506" cy="11342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Lighting, security, comfort HVAC Loads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D746666-7208-498F-8688-F9EFC792EF43}"/>
              </a:ext>
            </a:extLst>
          </p:cNvPr>
          <p:cNvSpPr txBox="1"/>
          <p:nvPr/>
        </p:nvSpPr>
        <p:spPr>
          <a:xfrm>
            <a:off x="953023" y="2349066"/>
            <a:ext cx="9033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Auxiliary </a:t>
            </a:r>
          </a:p>
          <a:p>
            <a:r>
              <a:rPr lang="en-US" sz="1400" dirty="0">
                <a:solidFill>
                  <a:srgbClr val="FF0000"/>
                </a:solidFill>
              </a:rPr>
              <a:t>Power</a:t>
            </a: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7F14B16C-ED84-4556-9614-A675DC34E2D8}"/>
              </a:ext>
            </a:extLst>
          </p:cNvPr>
          <p:cNvSpPr/>
          <p:nvPr/>
        </p:nvSpPr>
        <p:spPr>
          <a:xfrm>
            <a:off x="5987795" y="5323523"/>
            <a:ext cx="198213" cy="19611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</a:t>
            </a:r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62D0E589-C55B-47E2-93D6-BDA64BB7980B}"/>
              </a:ext>
            </a:extLst>
          </p:cNvPr>
          <p:cNvSpPr/>
          <p:nvPr/>
        </p:nvSpPr>
        <p:spPr>
          <a:xfrm>
            <a:off x="5987796" y="4533023"/>
            <a:ext cx="198213" cy="196111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</a:t>
            </a:r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D726DDB2-4841-4600-BE92-817FE60DC800}"/>
              </a:ext>
            </a:extLst>
          </p:cNvPr>
          <p:cNvSpPr/>
          <p:nvPr/>
        </p:nvSpPr>
        <p:spPr>
          <a:xfrm>
            <a:off x="5987796" y="4794631"/>
            <a:ext cx="198213" cy="196111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2D9A633-0736-4CBE-B261-CF0520910D40}"/>
              </a:ext>
            </a:extLst>
          </p:cNvPr>
          <p:cNvSpPr txBox="1"/>
          <p:nvPr/>
        </p:nvSpPr>
        <p:spPr>
          <a:xfrm>
            <a:off x="6168220" y="4488204"/>
            <a:ext cx="10399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EPS Meter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FD9C8773-B2A3-48C1-8DD8-D6BD0C7CC190}"/>
              </a:ext>
            </a:extLst>
          </p:cNvPr>
          <p:cNvSpPr txBox="1"/>
          <p:nvPr/>
        </p:nvSpPr>
        <p:spPr>
          <a:xfrm>
            <a:off x="6168220" y="4764392"/>
            <a:ext cx="10399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WSL Meter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85E668E9-2557-4DCF-AF30-88C01E521A3E}"/>
              </a:ext>
            </a:extLst>
          </p:cNvPr>
          <p:cNvSpPr txBox="1"/>
          <p:nvPr/>
        </p:nvSpPr>
        <p:spPr>
          <a:xfrm>
            <a:off x="6168220" y="5291094"/>
            <a:ext cx="10399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Retail TDSP Meter</a:t>
            </a:r>
          </a:p>
        </p:txBody>
      </p: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10CB008F-7312-4186-B52E-B828F1754F38}"/>
              </a:ext>
            </a:extLst>
          </p:cNvPr>
          <p:cNvCxnSpPr>
            <a:cxnSpLocks/>
            <a:stCxn id="21" idx="3"/>
          </p:cNvCxnSpPr>
          <p:nvPr/>
        </p:nvCxnSpPr>
        <p:spPr>
          <a:xfrm>
            <a:off x="934538" y="2855147"/>
            <a:ext cx="1201618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>
            <a:extLst>
              <a:ext uri="{FF2B5EF4-FFF2-40B4-BE49-F238E27FC236}">
                <a16:creationId xmlns:a16="http://schemas.microsoft.com/office/drawing/2014/main" id="{A8358D9D-7F7A-406B-946A-9F474C570F83}"/>
              </a:ext>
            </a:extLst>
          </p:cNvPr>
          <p:cNvCxnSpPr>
            <a:cxnSpLocks/>
          </p:cNvCxnSpPr>
          <p:nvPr/>
        </p:nvCxnSpPr>
        <p:spPr>
          <a:xfrm>
            <a:off x="3904894" y="4272807"/>
            <a:ext cx="49419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Connector 216">
            <a:extLst>
              <a:ext uri="{FF2B5EF4-FFF2-40B4-BE49-F238E27FC236}">
                <a16:creationId xmlns:a16="http://schemas.microsoft.com/office/drawing/2014/main" id="{F280CE0A-69B6-4545-A955-224CB05579BA}"/>
              </a:ext>
            </a:extLst>
          </p:cNvPr>
          <p:cNvCxnSpPr>
            <a:cxnSpLocks/>
          </p:cNvCxnSpPr>
          <p:nvPr/>
        </p:nvCxnSpPr>
        <p:spPr>
          <a:xfrm>
            <a:off x="3918500" y="4955392"/>
            <a:ext cx="49419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46099F8D-2B13-414E-BFB2-6E72F0A659C5}"/>
              </a:ext>
            </a:extLst>
          </p:cNvPr>
          <p:cNvCxnSpPr>
            <a:cxnSpLocks/>
          </p:cNvCxnSpPr>
          <p:nvPr/>
        </p:nvCxnSpPr>
        <p:spPr>
          <a:xfrm>
            <a:off x="3918500" y="5630964"/>
            <a:ext cx="49419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>
            <a:extLst>
              <a:ext uri="{FF2B5EF4-FFF2-40B4-BE49-F238E27FC236}">
                <a16:creationId xmlns:a16="http://schemas.microsoft.com/office/drawing/2014/main" id="{6897CC5C-00CD-47B9-A6B9-A2C280D79CB9}"/>
              </a:ext>
            </a:extLst>
          </p:cNvPr>
          <p:cNvCxnSpPr>
            <a:cxnSpLocks/>
            <a:stCxn id="32" idx="2"/>
          </p:cNvCxnSpPr>
          <p:nvPr/>
        </p:nvCxnSpPr>
        <p:spPr>
          <a:xfrm flipH="1">
            <a:off x="2134760" y="1843838"/>
            <a:ext cx="1703" cy="846754"/>
          </a:xfrm>
          <a:prstGeom prst="line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7A265910-354B-4A97-8C6C-B217EB644F71}"/>
              </a:ext>
            </a:extLst>
          </p:cNvPr>
          <p:cNvCxnSpPr>
            <a:cxnSpLocks/>
          </p:cNvCxnSpPr>
          <p:nvPr/>
        </p:nvCxnSpPr>
        <p:spPr>
          <a:xfrm>
            <a:off x="2136463" y="2659993"/>
            <a:ext cx="0" cy="3336877"/>
          </a:xfrm>
          <a:prstGeom prst="line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Rectangle 303">
            <a:extLst>
              <a:ext uri="{FF2B5EF4-FFF2-40B4-BE49-F238E27FC236}">
                <a16:creationId xmlns:a16="http://schemas.microsoft.com/office/drawing/2014/main" id="{45259606-1DBA-4CEB-8498-EFDD2C7B6399}"/>
              </a:ext>
            </a:extLst>
          </p:cNvPr>
          <p:cNvSpPr/>
          <p:nvPr/>
        </p:nvSpPr>
        <p:spPr>
          <a:xfrm>
            <a:off x="9077122" y="3406960"/>
            <a:ext cx="1425254" cy="3651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/>
                </a:solidFill>
              </a:rPr>
              <a:t>ESS Section 1</a:t>
            </a:r>
          </a:p>
        </p:txBody>
      </p:sp>
      <p:sp>
        <p:nvSpPr>
          <p:cNvPr id="305" name="Rectangle 304">
            <a:extLst>
              <a:ext uri="{FF2B5EF4-FFF2-40B4-BE49-F238E27FC236}">
                <a16:creationId xmlns:a16="http://schemas.microsoft.com/office/drawing/2014/main" id="{CDF04E6B-34D8-424A-89E7-4F993EAB7E11}"/>
              </a:ext>
            </a:extLst>
          </p:cNvPr>
          <p:cNvSpPr/>
          <p:nvPr/>
        </p:nvSpPr>
        <p:spPr>
          <a:xfrm>
            <a:off x="9077123" y="4089181"/>
            <a:ext cx="1425254" cy="3651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/>
                </a:solidFill>
              </a:rPr>
              <a:t>ESS Section 2</a:t>
            </a:r>
          </a:p>
        </p:txBody>
      </p:sp>
      <p:sp>
        <p:nvSpPr>
          <p:cNvPr id="306" name="Rectangle 305">
            <a:extLst>
              <a:ext uri="{FF2B5EF4-FFF2-40B4-BE49-F238E27FC236}">
                <a16:creationId xmlns:a16="http://schemas.microsoft.com/office/drawing/2014/main" id="{47D47FC1-99DD-4984-98A5-83280EB7953E}"/>
              </a:ext>
            </a:extLst>
          </p:cNvPr>
          <p:cNvSpPr/>
          <p:nvPr/>
        </p:nvSpPr>
        <p:spPr>
          <a:xfrm>
            <a:off x="9077122" y="4772830"/>
            <a:ext cx="1425254" cy="3651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/>
                </a:solidFill>
              </a:rPr>
              <a:t>ESS Section 3</a:t>
            </a:r>
          </a:p>
        </p:txBody>
      </p:sp>
      <p:sp>
        <p:nvSpPr>
          <p:cNvPr id="307" name="Rectangle 306">
            <a:extLst>
              <a:ext uri="{FF2B5EF4-FFF2-40B4-BE49-F238E27FC236}">
                <a16:creationId xmlns:a16="http://schemas.microsoft.com/office/drawing/2014/main" id="{9C5D9E89-DD95-4A43-A5E8-9B68B9A3BE3C}"/>
              </a:ext>
            </a:extLst>
          </p:cNvPr>
          <p:cNvSpPr/>
          <p:nvPr/>
        </p:nvSpPr>
        <p:spPr>
          <a:xfrm>
            <a:off x="9077121" y="5457187"/>
            <a:ext cx="1425255" cy="3651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/>
                </a:solidFill>
              </a:rPr>
              <a:t>ESS Section 4</a:t>
            </a:r>
          </a:p>
        </p:txBody>
      </p:sp>
      <p:cxnSp>
        <p:nvCxnSpPr>
          <p:cNvPr id="308" name="Connector: Elbow 307">
            <a:extLst>
              <a:ext uri="{FF2B5EF4-FFF2-40B4-BE49-F238E27FC236}">
                <a16:creationId xmlns:a16="http://schemas.microsoft.com/office/drawing/2014/main" id="{D417B4A8-B53A-4068-835F-3931BAD1D9C7}"/>
              </a:ext>
            </a:extLst>
          </p:cNvPr>
          <p:cNvCxnSpPr>
            <a:cxnSpLocks/>
            <a:stCxn id="307" idx="2"/>
          </p:cNvCxnSpPr>
          <p:nvPr/>
        </p:nvCxnSpPr>
        <p:spPr>
          <a:xfrm rot="5400000">
            <a:off x="9183657" y="5372600"/>
            <a:ext cx="156380" cy="1055804"/>
          </a:xfrm>
          <a:prstGeom prst="bentConnector2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Connector 308">
            <a:extLst>
              <a:ext uri="{FF2B5EF4-FFF2-40B4-BE49-F238E27FC236}">
                <a16:creationId xmlns:a16="http://schemas.microsoft.com/office/drawing/2014/main" id="{1F4B99C0-6536-4614-BA3C-AE2036F18F8D}"/>
              </a:ext>
            </a:extLst>
          </p:cNvPr>
          <p:cNvCxnSpPr>
            <a:cxnSpLocks/>
            <a:stCxn id="304" idx="0"/>
            <a:endCxn id="304" idx="0"/>
          </p:cNvCxnSpPr>
          <p:nvPr/>
        </p:nvCxnSpPr>
        <p:spPr>
          <a:xfrm>
            <a:off x="9789749" y="340696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Connector: Elbow 309">
            <a:extLst>
              <a:ext uri="{FF2B5EF4-FFF2-40B4-BE49-F238E27FC236}">
                <a16:creationId xmlns:a16="http://schemas.microsoft.com/office/drawing/2014/main" id="{CA8BC5FC-536A-470B-ABAA-66E3ED9E19A4}"/>
              </a:ext>
            </a:extLst>
          </p:cNvPr>
          <p:cNvCxnSpPr>
            <a:cxnSpLocks/>
            <a:stCxn id="306" idx="2"/>
          </p:cNvCxnSpPr>
          <p:nvPr/>
        </p:nvCxnSpPr>
        <p:spPr>
          <a:xfrm rot="5400000">
            <a:off x="9180420" y="4691480"/>
            <a:ext cx="162854" cy="1055804"/>
          </a:xfrm>
          <a:prstGeom prst="bentConnector2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Connector: Elbow 310">
            <a:extLst>
              <a:ext uri="{FF2B5EF4-FFF2-40B4-BE49-F238E27FC236}">
                <a16:creationId xmlns:a16="http://schemas.microsoft.com/office/drawing/2014/main" id="{D163D2FF-284D-4E45-AA82-1FBEF8D2D90D}"/>
              </a:ext>
            </a:extLst>
          </p:cNvPr>
          <p:cNvCxnSpPr>
            <a:cxnSpLocks/>
            <a:stCxn id="305" idx="2"/>
          </p:cNvCxnSpPr>
          <p:nvPr/>
        </p:nvCxnSpPr>
        <p:spPr>
          <a:xfrm rot="5400000">
            <a:off x="9182216" y="4006036"/>
            <a:ext cx="159264" cy="1055805"/>
          </a:xfrm>
          <a:prstGeom prst="bentConnector2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Connector: Elbow 311">
            <a:extLst>
              <a:ext uri="{FF2B5EF4-FFF2-40B4-BE49-F238E27FC236}">
                <a16:creationId xmlns:a16="http://schemas.microsoft.com/office/drawing/2014/main" id="{020C18BA-C110-43E6-AFAC-4C6B9D6F4C43}"/>
              </a:ext>
            </a:extLst>
          </p:cNvPr>
          <p:cNvCxnSpPr>
            <a:cxnSpLocks/>
            <a:stCxn id="304" idx="2"/>
          </p:cNvCxnSpPr>
          <p:nvPr/>
        </p:nvCxnSpPr>
        <p:spPr>
          <a:xfrm rot="5400000">
            <a:off x="9179524" y="3326506"/>
            <a:ext cx="164647" cy="1055804"/>
          </a:xfrm>
          <a:prstGeom prst="bentConnector2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Connector 313">
            <a:extLst>
              <a:ext uri="{FF2B5EF4-FFF2-40B4-BE49-F238E27FC236}">
                <a16:creationId xmlns:a16="http://schemas.microsoft.com/office/drawing/2014/main" id="{F79C5314-B5AA-4FB5-B61B-169A61339631}"/>
              </a:ext>
            </a:extLst>
          </p:cNvPr>
          <p:cNvCxnSpPr>
            <a:cxnSpLocks/>
            <a:stCxn id="304" idx="3"/>
          </p:cNvCxnSpPr>
          <p:nvPr/>
        </p:nvCxnSpPr>
        <p:spPr>
          <a:xfrm>
            <a:off x="10502376" y="3589523"/>
            <a:ext cx="49419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5" name="Rectangle 314">
            <a:extLst>
              <a:ext uri="{FF2B5EF4-FFF2-40B4-BE49-F238E27FC236}">
                <a16:creationId xmlns:a16="http://schemas.microsoft.com/office/drawing/2014/main" id="{509DE677-E8D1-41B1-98A6-4A98E7F7FE41}"/>
              </a:ext>
            </a:extLst>
          </p:cNvPr>
          <p:cNvSpPr/>
          <p:nvPr/>
        </p:nvSpPr>
        <p:spPr>
          <a:xfrm>
            <a:off x="10659468" y="2325044"/>
            <a:ext cx="714200" cy="36877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6" name="Straight Connector 315">
            <a:extLst>
              <a:ext uri="{FF2B5EF4-FFF2-40B4-BE49-F238E27FC236}">
                <a16:creationId xmlns:a16="http://schemas.microsoft.com/office/drawing/2014/main" id="{D338C098-DE78-46D0-B29F-CEB11449E892}"/>
              </a:ext>
            </a:extLst>
          </p:cNvPr>
          <p:cNvCxnSpPr>
            <a:cxnSpLocks/>
            <a:endCxn id="317" idx="2"/>
          </p:cNvCxnSpPr>
          <p:nvPr/>
        </p:nvCxnSpPr>
        <p:spPr>
          <a:xfrm flipV="1">
            <a:off x="11003766" y="1842930"/>
            <a:ext cx="1" cy="379681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Rectangle 316">
            <a:extLst>
              <a:ext uri="{FF2B5EF4-FFF2-40B4-BE49-F238E27FC236}">
                <a16:creationId xmlns:a16="http://schemas.microsoft.com/office/drawing/2014/main" id="{202AADD6-91E1-4777-9DAE-63020A757634}"/>
              </a:ext>
            </a:extLst>
          </p:cNvPr>
          <p:cNvSpPr/>
          <p:nvPr/>
        </p:nvSpPr>
        <p:spPr>
          <a:xfrm>
            <a:off x="10205257" y="1251651"/>
            <a:ext cx="1597019" cy="59127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Local Power System</a:t>
            </a:r>
          </a:p>
        </p:txBody>
      </p:sp>
      <p:sp>
        <p:nvSpPr>
          <p:cNvPr id="318" name="TextBox 317">
            <a:extLst>
              <a:ext uri="{FF2B5EF4-FFF2-40B4-BE49-F238E27FC236}">
                <a16:creationId xmlns:a16="http://schemas.microsoft.com/office/drawing/2014/main" id="{BDF53EBA-03D1-406D-8B55-9C45E7C090E8}"/>
              </a:ext>
            </a:extLst>
          </p:cNvPr>
          <p:cNvSpPr txBox="1"/>
          <p:nvPr/>
        </p:nvSpPr>
        <p:spPr>
          <a:xfrm>
            <a:off x="10457850" y="6013231"/>
            <a:ext cx="11215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Project Substation</a:t>
            </a:r>
          </a:p>
        </p:txBody>
      </p:sp>
      <p:sp>
        <p:nvSpPr>
          <p:cNvPr id="319" name="TextBox 318">
            <a:extLst>
              <a:ext uri="{FF2B5EF4-FFF2-40B4-BE49-F238E27FC236}">
                <a16:creationId xmlns:a16="http://schemas.microsoft.com/office/drawing/2014/main" id="{EA0A8494-326A-42CE-864D-9FC22F2D5725}"/>
              </a:ext>
            </a:extLst>
          </p:cNvPr>
          <p:cNvSpPr txBox="1"/>
          <p:nvPr/>
        </p:nvSpPr>
        <p:spPr>
          <a:xfrm>
            <a:off x="8392086" y="3556962"/>
            <a:ext cx="400110" cy="2132620"/>
          </a:xfrm>
          <a:prstGeom prst="rect">
            <a:avLst/>
          </a:prstGeom>
          <a:noFill/>
          <a:ln>
            <a:noFill/>
          </a:ln>
        </p:spPr>
        <p:txBody>
          <a:bodyPr vert="vert270" wrap="square" rtlCol="0">
            <a:spAutoFit/>
          </a:bodyPr>
          <a:lstStyle/>
          <a:p>
            <a:r>
              <a:rPr lang="en-US" sz="1400" dirty="0">
                <a:solidFill>
                  <a:srgbClr val="FFC000"/>
                </a:solidFill>
              </a:rPr>
              <a:t>Thermal &amp; Control Power</a:t>
            </a:r>
          </a:p>
        </p:txBody>
      </p:sp>
      <p:cxnSp>
        <p:nvCxnSpPr>
          <p:cNvPr id="320" name="Straight Connector 319">
            <a:extLst>
              <a:ext uri="{FF2B5EF4-FFF2-40B4-BE49-F238E27FC236}">
                <a16:creationId xmlns:a16="http://schemas.microsoft.com/office/drawing/2014/main" id="{41BEB946-6441-45A9-A371-15DA43115AC6}"/>
              </a:ext>
            </a:extLst>
          </p:cNvPr>
          <p:cNvCxnSpPr>
            <a:cxnSpLocks/>
          </p:cNvCxnSpPr>
          <p:nvPr/>
        </p:nvCxnSpPr>
        <p:spPr>
          <a:xfrm>
            <a:off x="9535991" y="2117685"/>
            <a:ext cx="2034933" cy="0"/>
          </a:xfrm>
          <a:prstGeom prst="line">
            <a:avLst/>
          </a:prstGeom>
          <a:ln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1" name="TextBox 320">
            <a:extLst>
              <a:ext uri="{FF2B5EF4-FFF2-40B4-BE49-F238E27FC236}">
                <a16:creationId xmlns:a16="http://schemas.microsoft.com/office/drawing/2014/main" id="{FF223CF1-F070-427E-9294-7BF500508D9D}"/>
              </a:ext>
            </a:extLst>
          </p:cNvPr>
          <p:cNvSpPr txBox="1"/>
          <p:nvPr/>
        </p:nvSpPr>
        <p:spPr>
          <a:xfrm>
            <a:off x="9446572" y="1881582"/>
            <a:ext cx="942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</a:rPr>
              <a:t>Project POI</a:t>
            </a:r>
          </a:p>
        </p:txBody>
      </p:sp>
      <p:sp>
        <p:nvSpPr>
          <p:cNvPr id="322" name="TextBox 321">
            <a:extLst>
              <a:ext uri="{FF2B5EF4-FFF2-40B4-BE49-F238E27FC236}">
                <a16:creationId xmlns:a16="http://schemas.microsoft.com/office/drawing/2014/main" id="{A364C23F-33BC-4A17-A02D-0D9D5FBB638F}"/>
              </a:ext>
            </a:extLst>
          </p:cNvPr>
          <p:cNvSpPr txBox="1"/>
          <p:nvPr/>
        </p:nvSpPr>
        <p:spPr>
          <a:xfrm>
            <a:off x="10918381" y="3672447"/>
            <a:ext cx="400110" cy="126694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</a:rPr>
              <a:t>System Power</a:t>
            </a:r>
          </a:p>
        </p:txBody>
      </p:sp>
      <p:cxnSp>
        <p:nvCxnSpPr>
          <p:cNvPr id="325" name="Straight Connector 324">
            <a:extLst>
              <a:ext uri="{FF2B5EF4-FFF2-40B4-BE49-F238E27FC236}">
                <a16:creationId xmlns:a16="http://schemas.microsoft.com/office/drawing/2014/main" id="{20CD17A3-95ED-4969-803D-F94394FAA650}"/>
              </a:ext>
            </a:extLst>
          </p:cNvPr>
          <p:cNvCxnSpPr>
            <a:cxnSpLocks/>
            <a:stCxn id="326" idx="2"/>
          </p:cNvCxnSpPr>
          <p:nvPr/>
        </p:nvCxnSpPr>
        <p:spPr>
          <a:xfrm flipH="1">
            <a:off x="11003766" y="2056258"/>
            <a:ext cx="660640" cy="59011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6" name="Oval 325">
            <a:extLst>
              <a:ext uri="{FF2B5EF4-FFF2-40B4-BE49-F238E27FC236}">
                <a16:creationId xmlns:a16="http://schemas.microsoft.com/office/drawing/2014/main" id="{761250FD-C390-4C6C-ABD9-AED637D8D3BB}"/>
              </a:ext>
            </a:extLst>
          </p:cNvPr>
          <p:cNvSpPr/>
          <p:nvPr/>
        </p:nvSpPr>
        <p:spPr>
          <a:xfrm>
            <a:off x="11664406" y="1895662"/>
            <a:ext cx="323469" cy="321191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</a:t>
            </a:r>
          </a:p>
        </p:txBody>
      </p:sp>
      <p:sp>
        <p:nvSpPr>
          <p:cNvPr id="327" name="Rectangle 326">
            <a:extLst>
              <a:ext uri="{FF2B5EF4-FFF2-40B4-BE49-F238E27FC236}">
                <a16:creationId xmlns:a16="http://schemas.microsoft.com/office/drawing/2014/main" id="{00CCA3B4-6FF3-4DFB-AFFF-0617D617BAE5}"/>
              </a:ext>
            </a:extLst>
          </p:cNvPr>
          <p:cNvSpPr/>
          <p:nvPr/>
        </p:nvSpPr>
        <p:spPr>
          <a:xfrm>
            <a:off x="6697680" y="2288033"/>
            <a:ext cx="870506" cy="11342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Lighting, security, comfort HVAC Loads</a:t>
            </a:r>
          </a:p>
        </p:txBody>
      </p:sp>
      <p:sp>
        <p:nvSpPr>
          <p:cNvPr id="328" name="TextBox 327">
            <a:extLst>
              <a:ext uri="{FF2B5EF4-FFF2-40B4-BE49-F238E27FC236}">
                <a16:creationId xmlns:a16="http://schemas.microsoft.com/office/drawing/2014/main" id="{CE251875-ABA4-4BE7-B780-59850E94CAD9}"/>
              </a:ext>
            </a:extLst>
          </p:cNvPr>
          <p:cNvSpPr txBox="1"/>
          <p:nvPr/>
        </p:nvSpPr>
        <p:spPr>
          <a:xfrm>
            <a:off x="7544775" y="2361678"/>
            <a:ext cx="9033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Auxiliary </a:t>
            </a:r>
          </a:p>
          <a:p>
            <a:r>
              <a:rPr lang="en-US" sz="1400" dirty="0">
                <a:solidFill>
                  <a:srgbClr val="FF0000"/>
                </a:solidFill>
              </a:rPr>
              <a:t>Power</a:t>
            </a:r>
          </a:p>
        </p:txBody>
      </p:sp>
      <p:cxnSp>
        <p:nvCxnSpPr>
          <p:cNvPr id="329" name="Straight Connector 328">
            <a:extLst>
              <a:ext uri="{FF2B5EF4-FFF2-40B4-BE49-F238E27FC236}">
                <a16:creationId xmlns:a16="http://schemas.microsoft.com/office/drawing/2014/main" id="{E0B69FD8-2304-4A5A-A37E-00D67973335B}"/>
              </a:ext>
            </a:extLst>
          </p:cNvPr>
          <p:cNvCxnSpPr>
            <a:cxnSpLocks/>
            <a:stCxn id="327" idx="3"/>
          </p:cNvCxnSpPr>
          <p:nvPr/>
        </p:nvCxnSpPr>
        <p:spPr>
          <a:xfrm>
            <a:off x="7568186" y="2855147"/>
            <a:ext cx="1160028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Straight Connector 329">
            <a:extLst>
              <a:ext uri="{FF2B5EF4-FFF2-40B4-BE49-F238E27FC236}">
                <a16:creationId xmlns:a16="http://schemas.microsoft.com/office/drawing/2014/main" id="{231FB73C-8DFD-4881-9AD7-6B845EF02560}"/>
              </a:ext>
            </a:extLst>
          </p:cNvPr>
          <p:cNvCxnSpPr>
            <a:cxnSpLocks/>
          </p:cNvCxnSpPr>
          <p:nvPr/>
        </p:nvCxnSpPr>
        <p:spPr>
          <a:xfrm>
            <a:off x="10502376" y="4272807"/>
            <a:ext cx="49419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BBCDAA57-4FAF-44CC-8D06-2A426264A4AF}"/>
              </a:ext>
            </a:extLst>
          </p:cNvPr>
          <p:cNvCxnSpPr>
            <a:cxnSpLocks/>
          </p:cNvCxnSpPr>
          <p:nvPr/>
        </p:nvCxnSpPr>
        <p:spPr>
          <a:xfrm>
            <a:off x="10515982" y="4955392"/>
            <a:ext cx="49419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Connector 331">
            <a:extLst>
              <a:ext uri="{FF2B5EF4-FFF2-40B4-BE49-F238E27FC236}">
                <a16:creationId xmlns:a16="http://schemas.microsoft.com/office/drawing/2014/main" id="{4F67BF17-3E15-45EA-B11F-6E1529EB7C64}"/>
              </a:ext>
            </a:extLst>
          </p:cNvPr>
          <p:cNvCxnSpPr>
            <a:cxnSpLocks/>
          </p:cNvCxnSpPr>
          <p:nvPr/>
        </p:nvCxnSpPr>
        <p:spPr>
          <a:xfrm>
            <a:off x="10515982" y="5630964"/>
            <a:ext cx="49419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Connector 333">
            <a:extLst>
              <a:ext uri="{FF2B5EF4-FFF2-40B4-BE49-F238E27FC236}">
                <a16:creationId xmlns:a16="http://schemas.microsoft.com/office/drawing/2014/main" id="{80869C6B-5B86-45CF-893B-66952BBCEACE}"/>
              </a:ext>
            </a:extLst>
          </p:cNvPr>
          <p:cNvCxnSpPr>
            <a:cxnSpLocks/>
          </p:cNvCxnSpPr>
          <p:nvPr/>
        </p:nvCxnSpPr>
        <p:spPr>
          <a:xfrm flipH="1">
            <a:off x="8725064" y="2854414"/>
            <a:ext cx="3366" cy="3142456"/>
          </a:xfrm>
          <a:prstGeom prst="line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>
            <a:extLst>
              <a:ext uri="{FF2B5EF4-FFF2-40B4-BE49-F238E27FC236}">
                <a16:creationId xmlns:a16="http://schemas.microsoft.com/office/drawing/2014/main" id="{1FFE41AE-882C-4436-9ADC-B3C76F6FBF2E}"/>
              </a:ext>
            </a:extLst>
          </p:cNvPr>
          <p:cNvCxnSpPr>
            <a:cxnSpLocks/>
            <a:stCxn id="336" idx="2"/>
          </p:cNvCxnSpPr>
          <p:nvPr/>
        </p:nvCxnSpPr>
        <p:spPr>
          <a:xfrm flipH="1">
            <a:off x="11005471" y="3040967"/>
            <a:ext cx="490041" cy="0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6" name="Oval 335">
            <a:extLst>
              <a:ext uri="{FF2B5EF4-FFF2-40B4-BE49-F238E27FC236}">
                <a16:creationId xmlns:a16="http://schemas.microsoft.com/office/drawing/2014/main" id="{8C4B87A6-10A8-45ED-8FE4-DDFC0E27F007}"/>
              </a:ext>
            </a:extLst>
          </p:cNvPr>
          <p:cNvSpPr/>
          <p:nvPr/>
        </p:nvSpPr>
        <p:spPr>
          <a:xfrm>
            <a:off x="11495512" y="2880371"/>
            <a:ext cx="323469" cy="321191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</a:t>
            </a:r>
          </a:p>
        </p:txBody>
      </p:sp>
      <p:cxnSp>
        <p:nvCxnSpPr>
          <p:cNvPr id="341" name="Straight Connector 340">
            <a:extLst>
              <a:ext uri="{FF2B5EF4-FFF2-40B4-BE49-F238E27FC236}">
                <a16:creationId xmlns:a16="http://schemas.microsoft.com/office/drawing/2014/main" id="{D942E649-275F-4798-9722-06E29053A344}"/>
              </a:ext>
            </a:extLst>
          </p:cNvPr>
          <p:cNvCxnSpPr/>
          <p:nvPr/>
        </p:nvCxnSpPr>
        <p:spPr>
          <a:xfrm flipH="1">
            <a:off x="8732242" y="2659993"/>
            <a:ext cx="227793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Connector 343">
            <a:extLst>
              <a:ext uri="{FF2B5EF4-FFF2-40B4-BE49-F238E27FC236}">
                <a16:creationId xmlns:a16="http://schemas.microsoft.com/office/drawing/2014/main" id="{9A37A067-32DD-4304-8DCF-3C74DF7B6623}"/>
              </a:ext>
            </a:extLst>
          </p:cNvPr>
          <p:cNvCxnSpPr>
            <a:cxnSpLocks/>
          </p:cNvCxnSpPr>
          <p:nvPr/>
        </p:nvCxnSpPr>
        <p:spPr>
          <a:xfrm>
            <a:off x="8728214" y="2659993"/>
            <a:ext cx="0" cy="19515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10A98F3E-D12E-4577-8842-2766F3794566}"/>
              </a:ext>
            </a:extLst>
          </p:cNvPr>
          <p:cNvCxnSpPr>
            <a:cxnSpLocks/>
            <a:stCxn id="83" idx="2"/>
          </p:cNvCxnSpPr>
          <p:nvPr/>
        </p:nvCxnSpPr>
        <p:spPr>
          <a:xfrm flipH="1">
            <a:off x="2134760" y="3133112"/>
            <a:ext cx="213879" cy="0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val 82">
            <a:extLst>
              <a:ext uri="{FF2B5EF4-FFF2-40B4-BE49-F238E27FC236}">
                <a16:creationId xmlns:a16="http://schemas.microsoft.com/office/drawing/2014/main" id="{46B3B7BD-4287-44B4-967A-6A9F1A354618}"/>
              </a:ext>
            </a:extLst>
          </p:cNvPr>
          <p:cNvSpPr/>
          <p:nvPr/>
        </p:nvSpPr>
        <p:spPr>
          <a:xfrm>
            <a:off x="2348639" y="2972516"/>
            <a:ext cx="323469" cy="321191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</a:t>
            </a: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EBCEA596-D0AC-4E18-8BE2-16017F829BDF}"/>
              </a:ext>
            </a:extLst>
          </p:cNvPr>
          <p:cNvSpPr/>
          <p:nvPr/>
        </p:nvSpPr>
        <p:spPr>
          <a:xfrm>
            <a:off x="5987795" y="5052282"/>
            <a:ext cx="198213" cy="196021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8A9F2629-7B6A-485C-A29E-C7B3EAC26A61}"/>
              </a:ext>
            </a:extLst>
          </p:cNvPr>
          <p:cNvSpPr txBox="1"/>
          <p:nvPr/>
        </p:nvSpPr>
        <p:spPr>
          <a:xfrm>
            <a:off x="6181721" y="5023810"/>
            <a:ext cx="13904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EPS &amp; WSL Meter</a:t>
            </a:r>
          </a:p>
        </p:txBody>
      </p: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DDA9C608-C870-4EDD-A794-E8BF59821DEE}"/>
              </a:ext>
            </a:extLst>
          </p:cNvPr>
          <p:cNvCxnSpPr>
            <a:cxnSpLocks/>
            <a:stCxn id="95" idx="2"/>
          </p:cNvCxnSpPr>
          <p:nvPr/>
        </p:nvCxnSpPr>
        <p:spPr>
          <a:xfrm flipH="1">
            <a:off x="8732241" y="3032881"/>
            <a:ext cx="213879" cy="0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Oval 94">
            <a:extLst>
              <a:ext uri="{FF2B5EF4-FFF2-40B4-BE49-F238E27FC236}">
                <a16:creationId xmlns:a16="http://schemas.microsoft.com/office/drawing/2014/main" id="{CBEDBD35-6DF9-45BD-B649-AC16FF461ECF}"/>
              </a:ext>
            </a:extLst>
          </p:cNvPr>
          <p:cNvSpPr/>
          <p:nvPr/>
        </p:nvSpPr>
        <p:spPr>
          <a:xfrm>
            <a:off x="8946120" y="2872285"/>
            <a:ext cx="323469" cy="321191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4023981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6AA0C2F-EA11-4903-9B6E-40D6358BA7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8799"/>
            <a:ext cx="5181600" cy="4348164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WSL Eligible Loads – Essential in nature and created in parallel with provision of wholesale services </a:t>
            </a:r>
          </a:p>
          <a:p>
            <a:r>
              <a:rPr lang="en-US" dirty="0"/>
              <a:t>Energy stored to be released at a later time to the wholesale market.</a:t>
            </a:r>
          </a:p>
          <a:p>
            <a:r>
              <a:rPr lang="en-US" dirty="0"/>
              <a:t>Round trip efficiency losses captured by the WSL EPS meter.</a:t>
            </a:r>
          </a:p>
          <a:p>
            <a:r>
              <a:rPr lang="en-US" dirty="0">
                <a:solidFill>
                  <a:srgbClr val="FF0000"/>
                </a:solidFill>
              </a:rPr>
              <a:t>Control System Power</a:t>
            </a:r>
          </a:p>
          <a:p>
            <a:r>
              <a:rPr lang="en-US" dirty="0">
                <a:solidFill>
                  <a:srgbClr val="FF0000"/>
                </a:solidFill>
              </a:rPr>
              <a:t>Essential Thermal Conditioning Load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0C641-4443-4877-9ABA-AE130B7EE0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8799"/>
            <a:ext cx="5181600" cy="4348163"/>
          </a:xfrm>
        </p:spPr>
        <p:txBody>
          <a:bodyPr anchor="t"/>
          <a:lstStyle/>
          <a:p>
            <a:pPr marL="0" indent="0">
              <a:buNone/>
            </a:pPr>
            <a:r>
              <a:rPr lang="en-US" dirty="0"/>
              <a:t>Auxiliary Loads </a:t>
            </a:r>
          </a:p>
          <a:p>
            <a:r>
              <a:rPr lang="en-US" dirty="0"/>
              <a:t>Non-essential building HVAC (“Creature comforts” HVAC)</a:t>
            </a:r>
          </a:p>
          <a:p>
            <a:r>
              <a:rPr lang="en-US" dirty="0"/>
              <a:t>Ambient lighting</a:t>
            </a:r>
          </a:p>
          <a:p>
            <a:r>
              <a:rPr lang="en-US" dirty="0"/>
              <a:t>Fire control system</a:t>
            </a:r>
          </a:p>
          <a:p>
            <a:r>
              <a:rPr lang="en-US" dirty="0"/>
              <a:t>Security</a:t>
            </a:r>
          </a:p>
          <a:p>
            <a:r>
              <a:rPr lang="en-US" dirty="0"/>
              <a:t>Landscape management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26465-6081-4306-B5A5-F0B79ABC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4EE7-0BC4-46E1-AD44-B3E068CC9CB2}" type="datetime1">
              <a:rPr lang="en-US" smtClean="0"/>
              <a:pPr/>
              <a:t>6/2/2020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39A983-E4FE-4F5E-8448-C0ECF9F02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EEEF5-93A8-4B64-9A7A-3DBC218B9064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2637BD9-D922-4405-B321-A34A2E345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Energy Storage Loads</a:t>
            </a:r>
          </a:p>
        </p:txBody>
      </p:sp>
    </p:spTree>
    <p:extLst>
      <p:ext uri="{BB962C8B-B14F-4D97-AF65-F5344CB8AC3E}">
        <p14:creationId xmlns:p14="http://schemas.microsoft.com/office/powerpoint/2010/main" val="717497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ble Grid 2">
      <a:majorFont>
        <a:latin typeface="Bahnschrift SemiBold SemiConden"/>
        <a:ea typeface=""/>
        <a:cs typeface=""/>
      </a:majorFont>
      <a:minorFont>
        <a:latin typeface="Bahnschrif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ble Grid ppt template" id="{3C7E295B-FD89-4DB7-8197-07385E8DBDBC}" vid="{CF49186A-E612-4F44-9EA6-A4513BE745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Able Grid ppt template</Template>
  <TotalTime>5562</TotalTime>
  <Words>279</Words>
  <Application>Microsoft Office PowerPoint</Application>
  <PresentationFormat>Widescreen</PresentationFormat>
  <Paragraphs>98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Bahnschrift Light</vt:lpstr>
      <vt:lpstr>Bahnschrift SemiBold SemiConden</vt:lpstr>
      <vt:lpstr>Calibri</vt:lpstr>
      <vt:lpstr>Constantia</vt:lpstr>
      <vt:lpstr>Office Theme</vt:lpstr>
      <vt:lpstr>Energy Storage  Thermal Management &amp; Control Power Options</vt:lpstr>
      <vt:lpstr>Current ERCOT ESS Power Options</vt:lpstr>
      <vt:lpstr>Proposed ERCOT ESS Power Options</vt:lpstr>
      <vt:lpstr>Energy Storage Loads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Knedlhans</dc:creator>
  <cp:lastModifiedBy>Michael Jewell</cp:lastModifiedBy>
  <cp:revision>55</cp:revision>
  <dcterms:created xsi:type="dcterms:W3CDTF">2020-05-28T01:43:52Z</dcterms:created>
  <dcterms:modified xsi:type="dcterms:W3CDTF">2020-06-03T04:44:35Z</dcterms:modified>
</cp:coreProperties>
</file>