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320" r:id="rId7"/>
    <p:sldId id="300" r:id="rId8"/>
    <p:sldId id="323" r:id="rId9"/>
    <p:sldId id="322" r:id="rId10"/>
    <p:sldId id="32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Emergency </a:t>
            </a:r>
            <a:r>
              <a:rPr lang="en-US" sz="2400" b="1" dirty="0" smtClean="0">
                <a:solidFill>
                  <a:schemeClr val="tx2"/>
                </a:solidFill>
              </a:rPr>
              <a:t>Settlement </a:t>
            </a:r>
            <a:r>
              <a:rPr lang="en-US" sz="2400" b="1" dirty="0" smtClean="0">
                <a:solidFill>
                  <a:schemeClr val="tx2"/>
                </a:solidFill>
              </a:rPr>
              <a:t>under </a:t>
            </a:r>
            <a:r>
              <a:rPr lang="en-US" sz="2400" b="1" dirty="0" smtClean="0">
                <a:solidFill>
                  <a:schemeClr val="tx2"/>
                </a:solidFill>
              </a:rPr>
              <a:t>RTC – Non-SCED Failure Scenarios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David Maggio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Austin </a:t>
            </a:r>
            <a:r>
              <a:rPr lang="en-US" dirty="0" err="1" smtClean="0">
                <a:solidFill>
                  <a:schemeClr val="tx2"/>
                </a:solidFill>
              </a:rPr>
              <a:t>Rosel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10,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Settlement under RTC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671221"/>
          </a:xfrm>
        </p:spPr>
        <p:txBody>
          <a:bodyPr/>
          <a:lstStyle/>
          <a:p>
            <a:r>
              <a:rPr lang="en-US" sz="2400" dirty="0" smtClean="0"/>
              <a:t>In 2019, KPs were developed for emergency settlement with a focus on cases with a SCED Failure and where Emergency Base Points are issued.</a:t>
            </a:r>
          </a:p>
          <a:p>
            <a:endParaRPr lang="en-US" sz="1800" dirty="0" smtClean="0"/>
          </a:p>
          <a:p>
            <a:r>
              <a:rPr lang="en-US" sz="2400" dirty="0" smtClean="0"/>
              <a:t>However, the emergency settlement equations are also used for other conditions that have not been discussed with the RTCTF.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7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SCED Failure and Emergency Base Point KPs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229600" cy="5333999"/>
          </a:xfrm>
        </p:spPr>
        <p:txBody>
          <a:bodyPr/>
          <a:lstStyle/>
          <a:p>
            <a:r>
              <a:rPr lang="en-US" sz="2000" dirty="0" smtClean="0"/>
              <a:t>KP1.5(13) – (15) processes and emergency settlement when Emergency Base Points are issued due to a SCED failure.</a:t>
            </a:r>
          </a:p>
          <a:p>
            <a:pPr lvl="1"/>
            <a:r>
              <a:rPr lang="en-US" sz="1800" dirty="0"/>
              <a:t>(13) - The processes and procedures during a SCED/RTC failure will remain the same: </a:t>
            </a:r>
            <a:r>
              <a:rPr lang="en-US" sz="1800" dirty="0" smtClean="0"/>
              <a:t>Emergency Base Points </a:t>
            </a:r>
            <a:r>
              <a:rPr lang="en-US" sz="1800" dirty="0"/>
              <a:t>and held prices (SPPs, Meter prices and MCPCs) through the </a:t>
            </a:r>
            <a:r>
              <a:rPr lang="en-US" sz="1800" dirty="0" smtClean="0"/>
              <a:t>15-minute </a:t>
            </a:r>
            <a:r>
              <a:rPr lang="en-US" sz="1800" dirty="0"/>
              <a:t>recovery period.</a:t>
            </a:r>
            <a:endParaRPr lang="en-US" sz="1800" dirty="0" smtClean="0"/>
          </a:p>
          <a:p>
            <a:pPr lvl="1"/>
            <a:r>
              <a:rPr lang="en-US" sz="1800" dirty="0" smtClean="0"/>
              <a:t>(14) - </a:t>
            </a:r>
            <a:r>
              <a:rPr lang="en-US" sz="1800" dirty="0"/>
              <a:t>In Emergency Base Points, RTC systems will consider the AS awards from the most recent SCED execution. Non-AS awarded capacity will be utilized ahead of AS awarded capacity and, if necessary, Non-Spin capacity will be utilized before ECRS and ECRS will be utilized before Regulation Service and RRS capacity. </a:t>
            </a:r>
            <a:endParaRPr lang="en-US" sz="1800" dirty="0" smtClean="0"/>
          </a:p>
          <a:p>
            <a:pPr lvl="1"/>
            <a:r>
              <a:rPr lang="en-US" sz="1800" dirty="0"/>
              <a:t>(15) - No new Settlement calculations will be needed to address the case where there is a SCED failure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The QSE would be settled the same as today. The AS revenues and AS offer curve would not be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199"/>
            <a:ext cx="8534400" cy="4823621"/>
          </a:xfrm>
        </p:spPr>
        <p:txBody>
          <a:bodyPr/>
          <a:lstStyle/>
          <a:p>
            <a:r>
              <a:rPr lang="en-US" sz="2200" dirty="0" smtClean="0"/>
              <a:t>The existing KPs are focused on one use case of emergency settlement.</a:t>
            </a:r>
          </a:p>
          <a:p>
            <a:endParaRPr lang="en-US" sz="1400" dirty="0" smtClean="0"/>
          </a:p>
          <a:p>
            <a:r>
              <a:rPr lang="en-US" sz="2200" dirty="0"/>
              <a:t>Current emergency settlements looks at cost and revenues for energy only</a:t>
            </a:r>
            <a:r>
              <a:rPr lang="en-US" sz="2200" dirty="0" smtClean="0"/>
              <a:t>.</a:t>
            </a:r>
          </a:p>
          <a:p>
            <a:endParaRPr lang="en-US" sz="1400" dirty="0"/>
          </a:p>
          <a:p>
            <a:r>
              <a:rPr lang="en-US" sz="2200" dirty="0" smtClean="0"/>
              <a:t>In some cases, RTC may require additional review to ensure overall Resource cost recovery.</a:t>
            </a:r>
          </a:p>
          <a:p>
            <a:endParaRPr lang="en-US" sz="1400" dirty="0" smtClean="0"/>
          </a:p>
          <a:p>
            <a:r>
              <a:rPr lang="en-US" sz="2200" dirty="0"/>
              <a:t>Determine if current settlement mechanisms need to be adjusted for certain situations where the Resource may be impacted by </a:t>
            </a:r>
            <a:r>
              <a:rPr lang="en-US" sz="2200" dirty="0" smtClean="0"/>
              <a:t>Ancillary </a:t>
            </a:r>
            <a:r>
              <a:rPr lang="en-US" sz="2200" dirty="0"/>
              <a:t>S</a:t>
            </a:r>
            <a:r>
              <a:rPr lang="en-US" sz="2200" dirty="0" smtClean="0"/>
              <a:t>ervice </a:t>
            </a:r>
            <a:r>
              <a:rPr lang="en-US" sz="2200" dirty="0"/>
              <a:t>awards </a:t>
            </a:r>
            <a:r>
              <a:rPr lang="en-US" sz="2200" dirty="0" smtClean="0"/>
              <a:t>and prices as </a:t>
            </a:r>
            <a:r>
              <a:rPr lang="en-US" sz="2200" dirty="0"/>
              <a:t>well as </a:t>
            </a:r>
            <a:r>
              <a:rPr lang="en-US" sz="2200" dirty="0" smtClean="0"/>
              <a:t>energy dispatch and prices.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9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 Type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68360"/>
              </p:ext>
            </p:extLst>
          </p:nvPr>
        </p:nvGraphicFramePr>
        <p:xfrm>
          <a:off x="1219200" y="1524000"/>
          <a:ext cx="6629400" cy="3613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</a:tblGrid>
              <a:tr h="447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6.6.9 Settlement</a:t>
                      </a:r>
                      <a:endParaRPr lang="en-US" sz="1800" dirty="0"/>
                    </a:p>
                  </a:txBody>
                  <a:tcPr/>
                </a:tc>
              </a:tr>
              <a:tr h="311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(1) Emergency Base Points Issued. </a:t>
                      </a:r>
                    </a:p>
                  </a:txBody>
                  <a:tcPr/>
                </a:tc>
              </a:tr>
              <a:tr h="4472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(2) VDI to operate for unannounced Generation Resource Test</a:t>
                      </a:r>
                    </a:p>
                  </a:txBody>
                  <a:tcPr/>
                </a:tc>
              </a:tr>
              <a:tr h="47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(3) QSGR that comes On-Line as a result of a Base Point greater than zero.</a:t>
                      </a:r>
                    </a:p>
                  </a:txBody>
                  <a:tcPr/>
                </a:tc>
              </a:tr>
              <a:tr h="670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(4) QSE receives a Base Point that is inconsistent with RTSPP (price correction). QSE that receives a manual override. (Emergency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“hold” approach).</a:t>
                      </a: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11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(5) SCED failure. </a:t>
                      </a:r>
                    </a:p>
                  </a:txBody>
                  <a:tcPr/>
                </a:tc>
              </a:tr>
              <a:tr h="433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(8) CFC test or instructed to operate in CFC mode.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86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4899821"/>
          </a:xfrm>
        </p:spPr>
        <p:txBody>
          <a:bodyPr/>
          <a:lstStyle/>
          <a:p>
            <a:r>
              <a:rPr lang="en-US" sz="2000" dirty="0" smtClean="0"/>
              <a:t>Ancillary Service (AS)</a:t>
            </a:r>
          </a:p>
          <a:p>
            <a:r>
              <a:rPr lang="en-US" sz="2000" dirty="0" smtClean="0"/>
              <a:t>Key Principle (KP)</a:t>
            </a:r>
          </a:p>
          <a:p>
            <a:r>
              <a:rPr lang="en-US" sz="2000" dirty="0" smtClean="0"/>
              <a:t>ERCOT Contingency Reserve Service (ECRS)</a:t>
            </a:r>
          </a:p>
          <a:p>
            <a:r>
              <a:rPr lang="en-US" sz="2000" dirty="0" smtClean="0"/>
              <a:t>Market Clearing Price for Capacity (MCPC)</a:t>
            </a:r>
          </a:p>
          <a:p>
            <a:r>
              <a:rPr lang="en-US" sz="2000" dirty="0" smtClean="0"/>
              <a:t>Non-Spinning Reserve Service (Non-Spin)</a:t>
            </a:r>
          </a:p>
          <a:p>
            <a:r>
              <a:rPr lang="en-US" sz="2000" dirty="0" smtClean="0"/>
              <a:t>Real-Time Co-optimization (RTC)</a:t>
            </a:r>
          </a:p>
          <a:p>
            <a:r>
              <a:rPr lang="en-US" sz="2000" dirty="0"/>
              <a:t>Real-Time Co-optimization </a:t>
            </a:r>
            <a:r>
              <a:rPr lang="en-US" sz="2000" dirty="0" smtClean="0"/>
              <a:t>Task Force (RTCTF)</a:t>
            </a:r>
          </a:p>
          <a:p>
            <a:r>
              <a:rPr lang="en-US" sz="2000" dirty="0" smtClean="0"/>
              <a:t>Responsive Reserve Service (RRS)</a:t>
            </a:r>
          </a:p>
          <a:p>
            <a:r>
              <a:rPr lang="en-US" sz="2000" dirty="0" smtClean="0"/>
              <a:t>Security-Constrained Economic Dispatch  (SCED)</a:t>
            </a:r>
          </a:p>
          <a:p>
            <a:r>
              <a:rPr lang="en-US" sz="2000" dirty="0" smtClean="0"/>
              <a:t>Settlement Point Price (SPP)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579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15609</TotalTime>
  <Words>470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Emergency Settlement under RTC</vt:lpstr>
      <vt:lpstr>SCED Failure and Emergency Base Point KPs</vt:lpstr>
      <vt:lpstr>Reason for Review</vt:lpstr>
      <vt:lpstr>Settlement Type Summary</vt:lpstr>
      <vt:lpstr>Acronyms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djm</cp:lastModifiedBy>
  <cp:revision>209</cp:revision>
  <cp:lastPrinted>2016-01-21T20:53:15Z</cp:lastPrinted>
  <dcterms:created xsi:type="dcterms:W3CDTF">2016-01-21T15:20:31Z</dcterms:created>
  <dcterms:modified xsi:type="dcterms:W3CDTF">2020-06-03T18:22:11Z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