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1" d="100"/>
          <a:sy n="101" d="100"/>
        </p:scale>
        <p:origin x="1308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05/28/2020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06/02/2020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06/02/20</a:t>
            </a:r>
            <a:endParaRPr lang="en-US" sz="9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0994" y="243682"/>
            <a:ext cx="8458206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18 Month Running Market </a:t>
            </a:r>
            <a:r>
              <a:rPr lang="en-US" altLang="en-US" dirty="0" smtClean="0">
                <a:solidFill>
                  <a:schemeClr val="tx1"/>
                </a:solidFill>
              </a:rPr>
              <a:t>Totals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52886"/>
              </p:ext>
            </p:extLst>
          </p:nvPr>
        </p:nvGraphicFramePr>
        <p:xfrm>
          <a:off x="304794" y="1066792"/>
          <a:ext cx="8534412" cy="4800608"/>
        </p:xfrm>
        <a:graphic>
          <a:graphicData uri="http://schemas.openxmlformats.org/drawingml/2006/table">
            <a:tbl>
              <a:tblPr/>
              <a:tblGrid>
                <a:gridCol w="711201"/>
                <a:gridCol w="711201"/>
                <a:gridCol w="711201"/>
                <a:gridCol w="711201"/>
                <a:gridCol w="711201"/>
                <a:gridCol w="711201"/>
                <a:gridCol w="711201"/>
                <a:gridCol w="711201"/>
                <a:gridCol w="711201"/>
                <a:gridCol w="711201"/>
                <a:gridCol w="711201"/>
                <a:gridCol w="711201"/>
              </a:tblGrid>
              <a:tr h="2279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93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9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84,425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245,672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330,097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2,237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4,873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9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185,003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213,210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398,213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1,652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9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65,380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192,182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257,562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9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108,941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236,129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345,070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2,536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6,037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9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87,973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218,467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306,440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2,232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5,425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9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97,148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238,133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335,281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2,020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5,499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9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121,897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237,124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359,021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2,294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5,904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9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145,059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253,622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398,681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2,419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3,291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6,337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9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126,031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255,608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381,639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2,738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6,280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9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142,418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288,116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430,534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2,557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2,902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6,046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9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146,534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278,737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425,271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2,432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2,398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9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104,974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257,060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362,034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2,068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2,142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9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97,443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259,662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357,105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2,046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2,283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9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69,866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210,793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280,659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9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74,363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210,921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285,284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1,830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4,195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9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78,720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227,645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306,365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1,953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2,142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4,623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9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74,361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213,951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288,312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9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88,857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217,657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306,514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3,809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06/02/20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March </a:t>
            </a:r>
            <a:r>
              <a:rPr lang="en-US" altLang="en-US" dirty="0" smtClean="0"/>
              <a:t>2020 - </a:t>
            </a:r>
            <a:r>
              <a:rPr lang="en-US" altLang="en-US" dirty="0"/>
              <a:t>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March </a:t>
            </a:r>
            <a:r>
              <a:rPr lang="en-US" altLang="en-US" dirty="0" smtClean="0"/>
              <a:t>2020 - </a:t>
            </a:r>
            <a:r>
              <a:rPr lang="en-US" altLang="en-US" dirty="0"/>
              <a:t>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</a:t>
            </a:r>
            <a:r>
              <a:rPr lang="en-US" altLang="en-US" sz="2400" dirty="0" smtClean="0">
                <a:solidFill>
                  <a:schemeClr val="tx1"/>
                </a:solidFill>
              </a:rPr>
              <a:t>March </a:t>
            </a:r>
            <a:r>
              <a:rPr lang="en-US" altLang="en-US" sz="2400" dirty="0" smtClean="0">
                <a:solidFill>
                  <a:schemeClr val="tx1"/>
                </a:solidFill>
              </a:rPr>
              <a:t>2020 - 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06/02/20</a:t>
            </a:r>
            <a:endParaRPr lang="en-US" sz="9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555069"/>
              </p:ext>
            </p:extLst>
          </p:nvPr>
        </p:nvGraphicFramePr>
        <p:xfrm>
          <a:off x="2158983" y="1109662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1.06%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1,813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1,426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0941113"/>
              </p:ext>
            </p:extLst>
          </p:nvPr>
        </p:nvGraphicFramePr>
        <p:xfrm>
          <a:off x="4152883" y="529589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883" y="529589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</a:t>
            </a:r>
            <a:r>
              <a:rPr lang="en-US" altLang="en-US" sz="2000" dirty="0" smtClean="0">
                <a:solidFill>
                  <a:schemeClr val="tx1"/>
                </a:solidFill>
              </a:rPr>
              <a:t>March </a:t>
            </a:r>
            <a:r>
              <a:rPr lang="en-US" altLang="en-US" sz="2000" dirty="0" smtClean="0">
                <a:solidFill>
                  <a:schemeClr val="tx1"/>
                </a:solidFill>
              </a:rPr>
              <a:t>2020 - </a:t>
            </a:r>
            <a:r>
              <a:rPr lang="en-US" altLang="en-US" sz="2000" dirty="0">
                <a:solidFill>
                  <a:schemeClr val="tx1"/>
                </a:solidFill>
              </a:rPr>
              <a:t>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06/02/20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3626"/>
            <a:ext cx="9144000" cy="15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30374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March </a:t>
            </a:r>
            <a:r>
              <a:rPr lang="en-US" altLang="en-US" sz="1800" dirty="0" smtClean="0">
                <a:solidFill>
                  <a:schemeClr val="tx1"/>
                </a:solidFill>
              </a:rPr>
              <a:t>2020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06/02/20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0740"/>
            <a:ext cx="9144000" cy="15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6326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06/02/20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06/02/20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March </a:t>
            </a:r>
            <a:r>
              <a:rPr lang="en-US" altLang="en-US" sz="1800" dirty="0" smtClean="0">
                <a:solidFill>
                  <a:schemeClr val="tx1"/>
                </a:solidFill>
              </a:rPr>
              <a:t>2020 With </a:t>
            </a:r>
            <a:r>
              <a:rPr lang="en-US" altLang="en-US" sz="1800" dirty="0">
                <a:solidFill>
                  <a:schemeClr val="tx1"/>
                </a:solidFill>
              </a:rPr>
              <a:t>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06/02/20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06/02/20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12998</TotalTime>
  <Words>1105</Words>
  <Application>Microsoft Office PowerPoint</Application>
  <PresentationFormat>On-screen Show (4:3)</PresentationFormat>
  <Paragraphs>357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March 2020 - IAG/IAL Statistics</vt:lpstr>
      <vt:lpstr>Top 10 - March 2020 - IAG/IAL % Greater Than 1% of Enrollments With number of months Greater Than 1%  </vt:lpstr>
      <vt:lpstr>Top 10 - 12 Month Average IAG/IAL % Greater Than 1% of Enrollments thru March 2020 With number of months Greater Than 1% </vt:lpstr>
      <vt:lpstr>Explanation of IAG/IAL Slides Data</vt:lpstr>
      <vt:lpstr>Explanation of IAG/IAL Slides Data (Cont)</vt:lpstr>
      <vt:lpstr>Top - 12 Month Average Rescission % Greater Than 1% of Switches thru March 2020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341</cp:revision>
  <cp:lastPrinted>2016-01-21T20:53:15Z</cp:lastPrinted>
  <dcterms:created xsi:type="dcterms:W3CDTF">2016-01-21T15:20:31Z</dcterms:created>
  <dcterms:modified xsi:type="dcterms:W3CDTF">2020-05-28T15:53:01Z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