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89" r:id="rId4"/>
    <p:sldId id="293" r:id="rId5"/>
    <p:sldId id="294" r:id="rId6"/>
    <p:sldId id="29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99" autoAdjust="0"/>
    <p:restoredTop sz="97021" autoAdjust="0"/>
  </p:normalViewPr>
  <p:slideViewPr>
    <p:cSldViewPr>
      <p:cViewPr varScale="1">
        <p:scale>
          <a:sx n="110" d="100"/>
          <a:sy n="110" d="100"/>
        </p:scale>
        <p:origin x="167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5551AF-8CD8-497C-8229-57D58853C0B0}" type="datetimeFigureOut">
              <a:rPr lang="en-US" smtClean="0"/>
              <a:t>6/1/2020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F923BE-09A6-4E62-B431-38AFC7D8D7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54688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2962B-8953-476D-9E2A-850698B2E256}" type="datetime1">
              <a:rPr lang="en-US" smtClean="0"/>
              <a:t>6/1/2020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D266F-74CA-4AE2-8527-C8E6ACD37FD0}" type="datetime1">
              <a:rPr lang="en-US" smtClean="0"/>
              <a:t>6/1/2020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1E059-F9D8-49BF-895D-2A6AAB33C8C2}" type="datetime1">
              <a:rPr lang="en-US" smtClean="0"/>
              <a:t>6/1/2020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4D6B8-0739-41D1-8BCF-1D86B5945B7B}" type="datetime1">
              <a:rPr lang="en-US" smtClean="0"/>
              <a:t>6/1/2020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3FB8D-3742-491E-87CE-54E1DB8CE097}" type="datetime1">
              <a:rPr lang="en-US" smtClean="0"/>
              <a:t>6/1/2020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475F-F24F-4404-A159-B2E0868CB43E}" type="datetime1">
              <a:rPr lang="en-US" smtClean="0"/>
              <a:t>6/1/2020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B5F40-1724-45AC-9E8F-3995753F3C41}" type="datetime1">
              <a:rPr lang="en-US" smtClean="0"/>
              <a:t>6/1/2020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22F0C-1B97-4759-8D52-88ECF6F80EA6}" type="datetime1">
              <a:rPr lang="en-US" smtClean="0"/>
              <a:t>6/1/2020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531ED-07C5-4639-9994-6E2680624364}" type="datetime1">
              <a:rPr lang="en-US" smtClean="0"/>
              <a:t>6/1/2020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C82AF-1224-4BBE-8389-7110B741EE02}" type="datetime1">
              <a:rPr lang="en-US" smtClean="0"/>
              <a:t>6/1/2020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63AAD-494F-4935-9B32-6C017EC59661}" type="datetime1">
              <a:rPr lang="en-US" smtClean="0"/>
              <a:t>6/1/2020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D6EC76-C7BB-4B64-AB2C-4CA666B08B18}" type="datetime1">
              <a:rPr lang="en-US" smtClean="0"/>
              <a:t>6/1/2020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rcot.com/content/wcm/key_documents_lists/192858/Item_5_NPRRs_887.907.985.pptx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676400"/>
          </a:xfrm>
        </p:spPr>
        <p:txBody>
          <a:bodyPr>
            <a:noAutofit/>
          </a:bodyPr>
          <a:lstStyle/>
          <a:p>
            <a:r>
              <a:rPr lang="en-US" sz="3600" b="1" dirty="0">
                <a:latin typeface="+mn-lt"/>
              </a:rPr>
              <a:t>Market Credit Working Group update to the Wholesale Market Subcommittee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85404" y="5181600"/>
            <a:ext cx="6400800" cy="685800"/>
          </a:xfrm>
        </p:spPr>
        <p:txBody>
          <a:bodyPr>
            <a:normAutofit/>
          </a:bodyPr>
          <a:lstStyle/>
          <a:p>
            <a:r>
              <a:rPr lang="en-US" sz="2400" dirty="0"/>
              <a:t>6/03/2020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042604" y="3962400"/>
            <a:ext cx="548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 </a:t>
            </a:r>
            <a:r>
              <a:rPr lang="en-US" b="1" dirty="0"/>
              <a:t>Bill Barnes, NRG, Chair</a:t>
            </a:r>
          </a:p>
          <a:p>
            <a:pPr algn="ctr"/>
            <a:r>
              <a:rPr lang="en-US" b="1" dirty="0"/>
              <a:t>Josephine Wan, Austin Energy, Vice Chair</a:t>
            </a:r>
          </a:p>
        </p:txBody>
      </p:sp>
    </p:spTree>
    <p:extLst>
      <p:ext uri="{BB962C8B-B14F-4D97-AF65-F5344CB8AC3E}">
        <p14:creationId xmlns:p14="http://schemas.microsoft.com/office/powerpoint/2010/main" val="33294299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229600" cy="838200"/>
          </a:xfrm>
        </p:spPr>
        <p:txBody>
          <a:bodyPr/>
          <a:lstStyle/>
          <a:p>
            <a:r>
              <a:rPr lang="en-US" dirty="0"/>
              <a:t>MCWG </a:t>
            </a:r>
            <a:r>
              <a:rPr lang="en-US" dirty="0">
                <a:latin typeface="+mn-lt"/>
              </a:rPr>
              <a:t>update</a:t>
            </a:r>
            <a:r>
              <a:rPr lang="en-US" dirty="0"/>
              <a:t> to WMS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610600" cy="48006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2400" b="1" dirty="0"/>
              <a:t>General Update</a:t>
            </a:r>
          </a:p>
          <a:p>
            <a:pPr marL="457200" lvl="1" indent="0">
              <a:spcBef>
                <a:spcPts val="0"/>
              </a:spcBef>
              <a:buNone/>
              <a:defRPr/>
            </a:pPr>
            <a:endParaRPr lang="en-US" sz="2000" dirty="0"/>
          </a:p>
          <a:p>
            <a:pPr lvl="1">
              <a:spcBef>
                <a:spcPts val="0"/>
              </a:spcBef>
              <a:defRPr/>
            </a:pPr>
            <a:r>
              <a:rPr lang="en-US" sz="1800" dirty="0"/>
              <a:t>May 19 Joint MCWG/CWG WEBEX Meeting</a:t>
            </a:r>
          </a:p>
          <a:p>
            <a:pPr marL="457200" lvl="1" indent="0">
              <a:spcBef>
                <a:spcPts val="0"/>
              </a:spcBef>
              <a:buNone/>
              <a:defRPr/>
            </a:pPr>
            <a:endParaRPr lang="en-US" sz="1800" dirty="0">
              <a:cs typeface="Arial" panose="020B0604020202020204" pitchFamily="34" charset="0"/>
            </a:endParaRPr>
          </a:p>
          <a:p>
            <a:pPr lvl="1">
              <a:spcBef>
                <a:spcPts val="0"/>
              </a:spcBef>
              <a:defRPr/>
            </a:pPr>
            <a:r>
              <a:rPr lang="en-US" sz="1800" dirty="0">
                <a:cs typeface="Arial" panose="020B0604020202020204" pitchFamily="34" charset="0"/>
              </a:rPr>
              <a:t>4 NPRRs reviewed for their credit impacts (email vote)</a:t>
            </a:r>
          </a:p>
          <a:p>
            <a:pPr marL="457200" lvl="1" indent="0">
              <a:spcBef>
                <a:spcPts val="0"/>
              </a:spcBef>
              <a:buNone/>
              <a:defRPr/>
            </a:pPr>
            <a:endParaRPr lang="en-US" sz="1800" dirty="0">
              <a:cs typeface="Arial" panose="020B0604020202020204" pitchFamily="34" charset="0"/>
            </a:endParaRPr>
          </a:p>
          <a:p>
            <a:pPr lvl="1">
              <a:spcBef>
                <a:spcPts val="0"/>
              </a:spcBef>
              <a:buFont typeface="Courier New" panose="02070309020205020404" pitchFamily="49" charset="0"/>
              <a:buChar char="o"/>
              <a:defRPr/>
            </a:pPr>
            <a:r>
              <a:rPr lang="en-US" sz="1800" dirty="0">
                <a:cs typeface="Arial" panose="020B0604020202020204" pitchFamily="34" charset="0"/>
              </a:rPr>
              <a:t>933NPRR Reporting of Demand Response by Retail Electric Providers and Non-Opt-In Entities </a:t>
            </a:r>
            <a:r>
              <a:rPr lang="en-US" sz="1800" dirty="0">
                <a:solidFill>
                  <a:srgbClr val="00B050"/>
                </a:solidFill>
                <a:cs typeface="Arial" panose="020B0604020202020204" pitchFamily="34" charset="0"/>
              </a:rPr>
              <a:t>– No Credit Impact</a:t>
            </a:r>
          </a:p>
          <a:p>
            <a:pPr lvl="1">
              <a:spcBef>
                <a:spcPts val="0"/>
              </a:spcBef>
              <a:buFont typeface="Courier New" panose="02070309020205020404" pitchFamily="49" charset="0"/>
              <a:buChar char="o"/>
              <a:defRPr/>
            </a:pPr>
            <a:r>
              <a:rPr lang="en-US" sz="1800" dirty="0">
                <a:cs typeface="Arial" panose="020B0604020202020204" pitchFamily="34" charset="0"/>
              </a:rPr>
              <a:t>1000NPRR Elimination of Dynamically Scheduled Resources </a:t>
            </a:r>
            <a:r>
              <a:rPr lang="en-US" sz="1800" dirty="0">
                <a:solidFill>
                  <a:srgbClr val="00B050"/>
                </a:solidFill>
                <a:cs typeface="Arial" panose="020B0604020202020204" pitchFamily="34" charset="0"/>
              </a:rPr>
              <a:t>– No Credit Impact</a:t>
            </a:r>
          </a:p>
          <a:p>
            <a:pPr lvl="1">
              <a:spcBef>
                <a:spcPts val="0"/>
              </a:spcBef>
              <a:buFont typeface="Courier New" panose="02070309020205020404" pitchFamily="49" charset="0"/>
              <a:buChar char="o"/>
              <a:defRPr/>
            </a:pPr>
            <a:r>
              <a:rPr lang="en-US" sz="1800" dirty="0">
                <a:cs typeface="Arial" panose="020B0604020202020204" pitchFamily="34" charset="0"/>
              </a:rPr>
              <a:t>1021NPRR Adjustments to the Default Uplift Invoice Process </a:t>
            </a:r>
            <a:r>
              <a:rPr lang="en-US" sz="1800" dirty="0">
                <a:solidFill>
                  <a:srgbClr val="FF0000"/>
                </a:solidFill>
                <a:cs typeface="Arial" panose="020B0604020202020204" pitchFamily="34" charset="0"/>
              </a:rPr>
              <a:t>– Positive Credit Impact. 1021 will accelerate the default uplift process to address potential cash flow issues for Market Participants if defaults occur.</a:t>
            </a:r>
          </a:p>
          <a:p>
            <a:pPr lvl="1">
              <a:spcBef>
                <a:spcPts val="0"/>
              </a:spcBef>
              <a:buFont typeface="Courier New" panose="02070309020205020404" pitchFamily="49" charset="0"/>
              <a:buChar char="o"/>
              <a:defRPr/>
            </a:pPr>
            <a:r>
              <a:rPr lang="en-US" sz="1800" dirty="0">
                <a:cs typeface="Arial" panose="020B0604020202020204" pitchFamily="34" charset="0"/>
              </a:rPr>
              <a:t>1022NPRR Submission of Banking Information </a:t>
            </a:r>
            <a:r>
              <a:rPr lang="en-US" sz="1800" dirty="0">
                <a:solidFill>
                  <a:srgbClr val="00B050"/>
                </a:solidFill>
                <a:cs typeface="Arial" panose="020B0604020202020204" pitchFamily="34" charset="0"/>
              </a:rPr>
              <a:t>– No Credit Impact</a:t>
            </a:r>
          </a:p>
          <a:p>
            <a:pPr lvl="1">
              <a:spcBef>
                <a:spcPts val="0"/>
              </a:spcBef>
              <a:buFont typeface="Courier New" panose="02070309020205020404" pitchFamily="49" charset="0"/>
              <a:buChar char="o"/>
              <a:defRPr/>
            </a:pPr>
            <a:endParaRPr lang="en-US" sz="1800" dirty="0"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20811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229600" cy="838200"/>
          </a:xfrm>
        </p:spPr>
        <p:txBody>
          <a:bodyPr/>
          <a:lstStyle/>
          <a:p>
            <a:r>
              <a:rPr lang="en-US" dirty="0"/>
              <a:t>MCWG </a:t>
            </a:r>
            <a:r>
              <a:rPr lang="en-US" dirty="0">
                <a:latin typeface="+mn-lt"/>
              </a:rPr>
              <a:t>update</a:t>
            </a:r>
            <a:r>
              <a:rPr lang="en-US" dirty="0"/>
              <a:t> to WMS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763000" cy="2590800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endParaRPr lang="en-US" sz="2400" dirty="0">
              <a:cs typeface="Arial" panose="020B0604020202020204" pitchFamily="34" charset="0"/>
            </a:endParaRPr>
          </a:p>
          <a:p>
            <a:pPr marL="0" indent="0">
              <a:buNone/>
              <a:defRPr/>
            </a:pPr>
            <a:r>
              <a:rPr lang="en-US" sz="2400" u="sng" dirty="0">
                <a:cs typeface="Arial" panose="020B0604020202020204" pitchFamily="34" charset="0"/>
              </a:rPr>
              <a:t>Late Payment Enforcement Provisions</a:t>
            </a:r>
          </a:p>
          <a:p>
            <a:pPr>
              <a:defRPr/>
            </a:pPr>
            <a:r>
              <a:rPr lang="en-US" sz="2000" dirty="0"/>
              <a:t>The potential conflict with the SFA could be addressed by:</a:t>
            </a:r>
          </a:p>
          <a:p>
            <a:pPr lvl="1">
              <a:defRPr/>
            </a:pPr>
            <a:r>
              <a:rPr lang="en-US" sz="1600" dirty="0"/>
              <a:t>Removing the termination option for Level III Enforcement</a:t>
            </a:r>
          </a:p>
          <a:p>
            <a:pPr lvl="1">
              <a:defRPr/>
            </a:pPr>
            <a:r>
              <a:rPr lang="en-US" sz="1600" dirty="0"/>
              <a:t>Providing graduated penalties for Level III Enforcement</a:t>
            </a:r>
          </a:p>
          <a:p>
            <a:pPr lvl="1">
              <a:defRPr/>
            </a:pPr>
            <a:r>
              <a:rPr lang="en-US" sz="1600" dirty="0"/>
              <a:t>This also eliminates the “do nothing” option for the first late payment.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41C5F7A9-15E5-47DC-AC4E-032384834E1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7552833"/>
              </p:ext>
            </p:extLst>
          </p:nvPr>
        </p:nvGraphicFramePr>
        <p:xfrm>
          <a:off x="342899" y="3495596"/>
          <a:ext cx="8458201" cy="27528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05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39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4003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Late Pmt.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3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Existing Enforcement</a:t>
                      </a:r>
                      <a:r>
                        <a:rPr lang="en-US" sz="1200" baseline="0" dirty="0">
                          <a:solidFill>
                            <a:schemeClr val="tx1"/>
                          </a:solidFill>
                        </a:rPr>
                        <a:t> Provisions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Proposed Enforcement Provisions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4464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Review, or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Level I Enforcement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Increase</a:t>
                      </a:r>
                      <a:r>
                        <a:rPr lang="en-US" sz="1200" baseline="0" dirty="0">
                          <a:solidFill>
                            <a:schemeClr val="tx1"/>
                          </a:solidFill>
                        </a:rPr>
                        <a:t> to or provide 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110% collateral for min. 60 days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Level I Enforcement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Increase</a:t>
                      </a:r>
                      <a:r>
                        <a:rPr lang="en-US" sz="1200" baseline="0" dirty="0">
                          <a:solidFill>
                            <a:schemeClr val="tx1"/>
                          </a:solidFill>
                        </a:rPr>
                        <a:t> to or provide </a:t>
                      </a:r>
                      <a:r>
                        <a:rPr lang="en-US" sz="1200" dirty="0">
                          <a:solidFill>
                            <a:srgbClr val="FF0000"/>
                          </a:solidFill>
                        </a:rPr>
                        <a:t>110% 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collateral for min. </a:t>
                      </a:r>
                      <a:r>
                        <a:rPr lang="en-US" sz="1200" dirty="0">
                          <a:solidFill>
                            <a:srgbClr val="FF0000"/>
                          </a:solidFill>
                        </a:rPr>
                        <a:t>60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 days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4464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Level I Enforcement, or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Level II Enforcement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110% collateral in cash or LC</a:t>
                      </a:r>
                      <a:r>
                        <a:rPr lang="en-US" sz="1200" baseline="0" dirty="0">
                          <a:solidFill>
                            <a:schemeClr val="tx1"/>
                          </a:solidFill>
                        </a:rPr>
                        <a:t> for 60 days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Level II Enforcement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rgbClr val="FF0000"/>
                          </a:solidFill>
                        </a:rPr>
                        <a:t>110%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 collateral in cash or LC</a:t>
                      </a:r>
                      <a:r>
                        <a:rPr lang="en-US" sz="1200" baseline="0" dirty="0">
                          <a:solidFill>
                            <a:schemeClr val="tx1"/>
                          </a:solidFill>
                        </a:rPr>
                        <a:t> for </a:t>
                      </a:r>
                      <a:r>
                        <a:rPr lang="en-US" sz="1200" baseline="0" dirty="0">
                          <a:solidFill>
                            <a:srgbClr val="FF0000"/>
                          </a:solidFill>
                        </a:rPr>
                        <a:t>60</a:t>
                      </a:r>
                      <a:r>
                        <a:rPr lang="en-US" sz="1200" baseline="0" dirty="0">
                          <a:solidFill>
                            <a:schemeClr val="tx1"/>
                          </a:solidFill>
                        </a:rPr>
                        <a:t> days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4464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Level II Enforcement, or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Level III Enforcement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Warning or terminate SFA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Level III Enforcement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rgbClr val="FF0000"/>
                          </a:solidFill>
                        </a:rPr>
                        <a:t>120%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 collateral in cash </a:t>
                      </a:r>
                      <a:r>
                        <a:rPr lang="en-US" sz="1200" baseline="0" dirty="0">
                          <a:solidFill>
                            <a:schemeClr val="tx1"/>
                          </a:solidFill>
                        </a:rPr>
                        <a:t>for </a:t>
                      </a:r>
                      <a:r>
                        <a:rPr lang="en-US" sz="1200" baseline="0" dirty="0">
                          <a:solidFill>
                            <a:srgbClr val="FF0000"/>
                          </a:solidFill>
                        </a:rPr>
                        <a:t>90</a:t>
                      </a:r>
                      <a:r>
                        <a:rPr lang="en-US" sz="1200" baseline="0" dirty="0">
                          <a:solidFill>
                            <a:schemeClr val="tx1"/>
                          </a:solidFill>
                        </a:rPr>
                        <a:t> days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221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Terminate SFA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Terminate SFA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5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29266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229600" cy="838200"/>
          </a:xfrm>
        </p:spPr>
        <p:txBody>
          <a:bodyPr/>
          <a:lstStyle/>
          <a:p>
            <a:r>
              <a:rPr lang="en-US" dirty="0"/>
              <a:t>MCWG </a:t>
            </a:r>
            <a:r>
              <a:rPr lang="en-US" dirty="0">
                <a:latin typeface="+mn-lt"/>
              </a:rPr>
              <a:t>update</a:t>
            </a:r>
            <a:r>
              <a:rPr lang="en-US" dirty="0"/>
              <a:t> to WMS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763000" cy="5410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u="sng" dirty="0"/>
              <a:t>Credit Exposure and Reporting Changes</a:t>
            </a:r>
          </a:p>
          <a:p>
            <a:r>
              <a:rPr lang="en-US" sz="2400" dirty="0"/>
              <a:t>NPRR887, Monthly Posting of Default Uplift Exposure Information </a:t>
            </a:r>
          </a:p>
          <a:p>
            <a:r>
              <a:rPr lang="en-US" sz="2400" dirty="0"/>
              <a:t>NPRR907, Revise Definition of M1a to Reflect Actual Calendar Days</a:t>
            </a:r>
          </a:p>
          <a:p>
            <a:r>
              <a:rPr lang="en-US" sz="2400" dirty="0"/>
              <a:t>NPRR985, Modify Forward Adjustment Factors to Include Pricing for the Current Operating Day</a:t>
            </a:r>
          </a:p>
          <a:p>
            <a:r>
              <a:rPr lang="en-US" sz="2400" dirty="0"/>
              <a:t>Letter of Credit Concentration Report – will post in PDF/Excel</a:t>
            </a:r>
          </a:p>
          <a:p>
            <a:pPr marL="0" indent="0">
              <a:buNone/>
            </a:pPr>
            <a:r>
              <a:rPr lang="en-US" sz="2400" dirty="0">
                <a:hlinkClick r:id="rId2"/>
              </a:rPr>
              <a:t>http://www.ercot.com/content/wcm/key_documents_lists/192858/Item_5_NPRRs_887.907.985.pptx</a:t>
            </a: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4917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229600" cy="838200"/>
          </a:xfrm>
        </p:spPr>
        <p:txBody>
          <a:bodyPr/>
          <a:lstStyle/>
          <a:p>
            <a:r>
              <a:rPr lang="en-US" dirty="0"/>
              <a:t>MCWG </a:t>
            </a:r>
            <a:r>
              <a:rPr lang="en-US" dirty="0">
                <a:latin typeface="+mn-lt"/>
              </a:rPr>
              <a:t>update</a:t>
            </a:r>
            <a:r>
              <a:rPr lang="en-US" dirty="0"/>
              <a:t> to WMS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763000" cy="5410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u="sng" dirty="0"/>
              <a:t>TPE (Credit Exposure) Coverage of Settlements Jan 2019-Feb 2020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30D5ABA-F02B-466B-A121-CE5A49077F1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1981200"/>
            <a:ext cx="8305800" cy="39594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30429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229600" cy="838200"/>
          </a:xfrm>
        </p:spPr>
        <p:txBody>
          <a:bodyPr/>
          <a:lstStyle/>
          <a:p>
            <a:r>
              <a:rPr lang="en-US" dirty="0"/>
              <a:t>MCWG </a:t>
            </a:r>
            <a:r>
              <a:rPr lang="en-US" dirty="0">
                <a:latin typeface="+mn-lt"/>
              </a:rPr>
              <a:t>update</a:t>
            </a:r>
            <a:r>
              <a:rPr lang="en-US" dirty="0"/>
              <a:t> to WMS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638800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endParaRPr lang="en-US" sz="2400" b="1" dirty="0"/>
          </a:p>
          <a:p>
            <a:pPr marL="0" indent="0">
              <a:buNone/>
              <a:defRPr/>
            </a:pPr>
            <a:endParaRPr lang="en-US" sz="2400" b="1" dirty="0"/>
          </a:p>
          <a:p>
            <a:pPr>
              <a:defRPr/>
            </a:pPr>
            <a:r>
              <a:rPr lang="en-US" sz="2400" b="1" dirty="0"/>
              <a:t>AMS/IDR Workshop 6/1/20</a:t>
            </a:r>
          </a:p>
          <a:p>
            <a:pPr>
              <a:defRPr/>
            </a:pPr>
            <a:r>
              <a:rPr lang="en-US" sz="2400" b="1" dirty="0"/>
              <a:t>Settlement Timeline Workshop 6/2/20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70011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14106</TotalTime>
  <Words>390</Words>
  <Application>Microsoft Office PowerPoint</Application>
  <PresentationFormat>On-screen Show (4:3)</PresentationFormat>
  <Paragraphs>68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Courier New</vt:lpstr>
      <vt:lpstr>Office Theme</vt:lpstr>
      <vt:lpstr>Market Credit Working Group update to the Wholesale Market Subcommittee</vt:lpstr>
      <vt:lpstr>MCWG update to WMS</vt:lpstr>
      <vt:lpstr>MCWG update to WMS</vt:lpstr>
      <vt:lpstr>MCWG update to WMS</vt:lpstr>
      <vt:lpstr>MCWG update to WMS</vt:lpstr>
      <vt:lpstr>MCWG update to WMS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Market Credit Working Group update to the Wholesale Market Subcommittee</dc:title>
  <dc:creator>Barnes, Bill</dc:creator>
  <cp:lastModifiedBy>Barnes, Bill</cp:lastModifiedBy>
  <cp:revision>326</cp:revision>
  <dcterms:created xsi:type="dcterms:W3CDTF">2006-08-16T00:00:00Z</dcterms:created>
  <dcterms:modified xsi:type="dcterms:W3CDTF">2020-06-01T22:26:24Z</dcterms:modified>
</cp:coreProperties>
</file>