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67" r:id="rId3"/>
  </p:sldMasterIdLst>
  <p:notesMasterIdLst>
    <p:notesMasterId r:id="rId12"/>
  </p:notesMasterIdLst>
  <p:handoutMasterIdLst>
    <p:handoutMasterId r:id="rId13"/>
  </p:handoutMasterIdLst>
  <p:sldIdLst>
    <p:sldId id="331" r:id="rId4"/>
    <p:sldId id="341" r:id="rId5"/>
    <p:sldId id="301" r:id="rId6"/>
    <p:sldId id="302" r:id="rId7"/>
    <p:sldId id="337" r:id="rId8"/>
    <p:sldId id="338" r:id="rId9"/>
    <p:sldId id="339" r:id="rId10"/>
    <p:sldId id="340" r:id="rId11"/>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32">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86"/>
    <a:srgbClr val="55BAB7"/>
    <a:srgbClr val="00385E"/>
    <a:srgbClr val="C4E3E1"/>
    <a:srgbClr val="C0D1E2"/>
    <a:srgbClr val="008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595" autoAdjust="0"/>
  </p:normalViewPr>
  <p:slideViewPr>
    <p:cSldViewPr snapToGrid="0" snapToObjects="1">
      <p:cViewPr varScale="1">
        <p:scale>
          <a:sx n="110" d="100"/>
          <a:sy n="110" d="100"/>
        </p:scale>
        <p:origin x="1692" y="102"/>
      </p:cViewPr>
      <p:guideLst>
        <p:guide orient="horz" pos="40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9" d="100"/>
        <a:sy n="149" d="100"/>
      </p:scale>
      <p:origin x="0" y="0"/>
    </p:cViewPr>
  </p:sorterViewPr>
  <p:notesViewPr>
    <p:cSldViewPr snapToGrid="0" snapToObjects="1">
      <p:cViewPr varScale="1">
        <p:scale>
          <a:sx n="78" d="100"/>
          <a:sy n="78" d="100"/>
        </p:scale>
        <p:origin x="-203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A93900B-E395-43E7-8304-29909643870B}" type="datetimeFigureOut">
              <a:rPr lang="en-US"/>
              <a:pPr>
                <a:defRPr/>
              </a:pPr>
              <a:t>6/2/2020</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99E6681-5ED2-4276-ADE9-96EBF7D37320}" type="slidenum">
              <a:rPr lang="en-US" altLang="en-US"/>
              <a:pPr>
                <a:defRPr/>
              </a:pPr>
              <a:t>‹#›</a:t>
            </a:fld>
            <a:endParaRPr lang="en-US" altLang="en-US"/>
          </a:p>
        </p:txBody>
      </p:sp>
    </p:spTree>
    <p:extLst>
      <p:ext uri="{BB962C8B-B14F-4D97-AF65-F5344CB8AC3E}">
        <p14:creationId xmlns:p14="http://schemas.microsoft.com/office/powerpoint/2010/main" val="1141268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916DEC4A-A848-423D-B6D0-8A125B2D4CA1}" type="datetimeFigureOut">
              <a:rPr lang="en-US"/>
              <a:pPr>
                <a:defRPr/>
              </a:pPr>
              <a:t>6/2/2020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B56BE11-F7D4-4A51-97C7-9E59A26F3BF6}" type="slidenum">
              <a:rPr lang="en-US" altLang="en-US"/>
              <a:pPr>
                <a:defRPr/>
              </a:pPr>
              <a:t>‹#›</a:t>
            </a:fld>
            <a:endParaRPr lang="en-US" altLang="en-US"/>
          </a:p>
        </p:txBody>
      </p:sp>
    </p:spTree>
    <p:extLst>
      <p:ext uri="{BB962C8B-B14F-4D97-AF65-F5344CB8AC3E}">
        <p14:creationId xmlns:p14="http://schemas.microsoft.com/office/powerpoint/2010/main" val="2707425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Cover Page">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a:xfrm>
            <a:off x="3124200" y="6194425"/>
            <a:ext cx="2895600" cy="200025"/>
          </a:xfrm>
        </p:spPr>
        <p:txBody>
          <a:bodyPr/>
          <a:lstStyle>
            <a:lvl1pPr algn="ctr">
              <a:defRPr sz="1200">
                <a:solidFill>
                  <a:schemeClr val="tx1">
                    <a:tint val="75000"/>
                  </a:schemeClr>
                </a:solidFill>
              </a:defRPr>
            </a:lvl1pPr>
          </a:lstStyle>
          <a:p>
            <a:pPr>
              <a:defRPr/>
            </a:pPr>
            <a:r>
              <a:rPr lang="en-US"/>
              <a:t>Hello I'm a slide</a:t>
            </a:r>
            <a:endParaRPr lang="en-US" dirty="0"/>
          </a:p>
        </p:txBody>
      </p:sp>
    </p:spTree>
    <p:extLst>
      <p:ext uri="{BB962C8B-B14F-4D97-AF65-F5344CB8AC3E}">
        <p14:creationId xmlns:p14="http://schemas.microsoft.com/office/powerpoint/2010/main" val="3667091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Cover Page">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9013"/>
            <a:ext cx="2133600" cy="365125"/>
          </a:xfrm>
          <a:prstGeom prst="rect">
            <a:avLst/>
          </a:prstGeom>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fld id="{94754E99-A0E5-4899-94D8-C73D0E406896}" type="slidenum">
              <a:rPr lang="en-US" altLang="en-US" sz="1200" smtClean="0"/>
              <a:pPr algn="r" eaLnBrk="1" hangingPunct="1">
                <a:defRPr/>
              </a:pPr>
              <a:t>‹#›</a:t>
            </a:fld>
            <a:endParaRPr lang="en-US" altLang="en-US" sz="1200" smtClean="0"/>
          </a:p>
        </p:txBody>
      </p:sp>
      <p:sp>
        <p:nvSpPr>
          <p:cNvPr id="3" name="Footer Placeholder 4"/>
          <p:cNvSpPr>
            <a:spLocks noGrp="1"/>
          </p:cNvSpPr>
          <p:nvPr>
            <p:ph type="ftr" sz="quarter" idx="10"/>
          </p:nvPr>
        </p:nvSpPr>
        <p:spPr>
          <a:xfrm>
            <a:off x="3124200" y="6194425"/>
            <a:ext cx="2895600" cy="200025"/>
          </a:xfrm>
        </p:spPr>
        <p:txBody>
          <a:bodyPr/>
          <a:lstStyle>
            <a:lvl1pPr algn="ctr">
              <a:defRPr sz="1200">
                <a:solidFill>
                  <a:schemeClr val="tx1">
                    <a:tint val="75000"/>
                  </a:schemeClr>
                </a:solidFill>
              </a:defRPr>
            </a:lvl1pPr>
          </a:lstStyle>
          <a:p>
            <a:pPr>
              <a:defRPr/>
            </a:pPr>
            <a:r>
              <a:rPr lang="en-US"/>
              <a:t>Hello I'm a slide</a:t>
            </a:r>
            <a:endParaRPr lang="en-US" dirty="0"/>
          </a:p>
        </p:txBody>
      </p:sp>
    </p:spTree>
    <p:extLst>
      <p:ext uri="{BB962C8B-B14F-4D97-AF65-F5344CB8AC3E}">
        <p14:creationId xmlns:p14="http://schemas.microsoft.com/office/powerpoint/2010/main" val="1875492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4" name="Slide Number Placeholder 6"/>
          <p:cNvSpPr txBox="1">
            <a:spLocks/>
          </p:cNvSpPr>
          <p:nvPr userDrawn="1"/>
        </p:nvSpPr>
        <p:spPr>
          <a:xfrm>
            <a:off x="6705600" y="6202363"/>
            <a:ext cx="2133600" cy="182562"/>
          </a:xfrm>
          <a:prstGeom prst="rect">
            <a:avLst/>
          </a:prstGeom>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defRPr/>
            </a:pPr>
            <a:fld id="{F7754F16-BD6A-4448-A728-D47AE01157D9}" type="slidenum">
              <a:rPr lang="en-US" altLang="en-US" sz="1200" smtClean="0"/>
              <a:pPr algn="r" eaLnBrk="1" hangingPunct="1">
                <a:defRPr/>
              </a:pPr>
              <a:t>‹#›</a:t>
            </a:fld>
            <a:endParaRPr lang="en-US" altLang="en-US" sz="1200" smtClean="0"/>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3124200" y="6194425"/>
            <a:ext cx="2895600" cy="200025"/>
          </a:xfrm>
        </p:spPr>
        <p:txBody>
          <a:bodyPr/>
          <a:lstStyle>
            <a:lvl1pPr algn="ctr">
              <a:defRPr sz="1200">
                <a:solidFill>
                  <a:schemeClr val="tx1">
                    <a:tint val="75000"/>
                  </a:schemeClr>
                </a:solidFill>
              </a:defRPr>
            </a:lvl1pPr>
          </a:lstStyle>
          <a:p>
            <a:pPr>
              <a:defRPr/>
            </a:pPr>
            <a:r>
              <a:rPr lang="en-US"/>
              <a:t>Hello I'm a slide</a:t>
            </a:r>
            <a:endParaRPr lang="en-US" dirty="0"/>
          </a:p>
        </p:txBody>
      </p:sp>
    </p:spTree>
    <p:extLst>
      <p:ext uri="{BB962C8B-B14F-4D97-AF65-F5344CB8AC3E}">
        <p14:creationId xmlns:p14="http://schemas.microsoft.com/office/powerpoint/2010/main" val="41143929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userDrawn="1"/>
        </p:nvSpPr>
        <p:spPr>
          <a:xfrm>
            <a:off x="0" y="-168275"/>
            <a:ext cx="9144000" cy="72167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12" name="Picture 11"/>
          <p:cNvPicPr>
            <a:picLocks/>
          </p:cNvPicPr>
          <p:nvPr userDrawn="1"/>
        </p:nvPicPr>
        <p:blipFill rotWithShape="1">
          <a:blip r:embed="rId5">
            <a:extLst/>
          </a:blip>
          <a:srcRect t="-1" b="46868"/>
          <a:stretch/>
        </p:blipFill>
        <p:spPr>
          <a:xfrm>
            <a:off x="214884" y="0"/>
            <a:ext cx="8714232" cy="6858000"/>
          </a:xfrm>
          <a:prstGeom prst="rect">
            <a:avLst/>
          </a:prstGeom>
          <a:effectLst>
            <a:reflection stA="58000" endPos="1000" dir="5400000" sy="-100000" algn="bl" rotWithShape="0"/>
          </a:effectLst>
        </p:spPr>
      </p:pic>
      <p:sp>
        <p:nvSpPr>
          <p:cNvPr id="4" name="Date Placeholder 3"/>
          <p:cNvSpPr>
            <a:spLocks noGrp="1"/>
          </p:cNvSpPr>
          <p:nvPr>
            <p:ph type="dt" sz="half" idx="2"/>
          </p:nvPr>
        </p:nvSpPr>
        <p:spPr>
          <a:xfrm>
            <a:off x="457200" y="5975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5975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en-US"/>
              <a:t>Hello I'm a slide</a:t>
            </a:r>
            <a:endParaRPr lang="en-US" dirty="0"/>
          </a:p>
        </p:txBody>
      </p:sp>
      <p:sp>
        <p:nvSpPr>
          <p:cNvPr id="6" name="Slide Number Placeholder 5"/>
          <p:cNvSpPr>
            <a:spLocks noGrp="1"/>
          </p:cNvSpPr>
          <p:nvPr>
            <p:ph type="sldNum" sz="quarter" idx="4"/>
          </p:nvPr>
        </p:nvSpPr>
        <p:spPr>
          <a:xfrm>
            <a:off x="6553200" y="5975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B58EF099-2B0E-49FB-A308-8F2246FAE50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94274" r:id="rId1"/>
    <p:sldLayoutId id="2147494275" r:id="rId2"/>
    <p:sldLayoutId id="2147494276" r:id="rId3"/>
  </p:sldLayoutIdLst>
  <p:timing>
    <p:tnLst>
      <p:par>
        <p:cTn id="1" dur="indefinite" restart="never" nodeType="tmRoot"/>
      </p:par>
    </p:tnLst>
  </p:timing>
  <p:hf sldNum="0" hdr="0" ft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Arial" charset="0"/>
        </a:defRPr>
      </a:lvl2pPr>
      <a:lvl3pPr algn="ctr" defTabSz="457200" rtl="0" eaLnBrk="0" fontAlgn="base" hangingPunct="0">
        <a:spcBef>
          <a:spcPct val="0"/>
        </a:spcBef>
        <a:spcAft>
          <a:spcPct val="0"/>
        </a:spcAft>
        <a:defRPr sz="4400">
          <a:solidFill>
            <a:schemeClr val="tx1"/>
          </a:solidFill>
          <a:latin typeface="Arial" charset="0"/>
        </a:defRPr>
      </a:lvl3pPr>
      <a:lvl4pPr algn="ctr" defTabSz="457200" rtl="0" eaLnBrk="0" fontAlgn="base" hangingPunct="0">
        <a:spcBef>
          <a:spcPct val="0"/>
        </a:spcBef>
        <a:spcAft>
          <a:spcPct val="0"/>
        </a:spcAft>
        <a:defRPr sz="4400">
          <a:solidFill>
            <a:schemeClr val="tx1"/>
          </a:solidFill>
          <a:latin typeface="Arial" charset="0"/>
        </a:defRPr>
      </a:lvl4pPr>
      <a:lvl5pPr algn="ctr" defTabSz="457200" rtl="0" eaLnBrk="0" fontAlgn="base" hangingPunct="0">
        <a:spcBef>
          <a:spcPct val="0"/>
        </a:spcBef>
        <a:spcAft>
          <a:spcPct val="0"/>
        </a:spcAft>
        <a:defRPr sz="4400">
          <a:solidFill>
            <a:schemeClr val="tx1"/>
          </a:solidFill>
          <a:latin typeface="Arial" charset="0"/>
        </a:defRPr>
      </a:lvl5pPr>
      <a:lvl6pPr marL="457200" algn="ctr" defTabSz="457200" rtl="0" fontAlgn="base">
        <a:spcBef>
          <a:spcPct val="0"/>
        </a:spcBef>
        <a:spcAft>
          <a:spcPct val="0"/>
        </a:spcAft>
        <a:defRPr sz="4400">
          <a:solidFill>
            <a:schemeClr val="tx1"/>
          </a:solidFill>
          <a:latin typeface="Arial" charset="0"/>
        </a:defRPr>
      </a:lvl6pPr>
      <a:lvl7pPr marL="914400" algn="ctr" defTabSz="457200" rtl="0" fontAlgn="base">
        <a:spcBef>
          <a:spcPct val="0"/>
        </a:spcBef>
        <a:spcAft>
          <a:spcPct val="0"/>
        </a:spcAft>
        <a:defRPr sz="4400">
          <a:solidFill>
            <a:schemeClr val="tx1"/>
          </a:solidFill>
          <a:latin typeface="Arial" charset="0"/>
        </a:defRPr>
      </a:lvl7pPr>
      <a:lvl8pPr marL="1371600" algn="ctr" defTabSz="457200" rtl="0" fontAlgn="base">
        <a:spcBef>
          <a:spcPct val="0"/>
        </a:spcBef>
        <a:spcAft>
          <a:spcPct val="0"/>
        </a:spcAft>
        <a:defRPr sz="4400">
          <a:solidFill>
            <a:schemeClr val="tx1"/>
          </a:solidFill>
          <a:latin typeface="Arial" charset="0"/>
        </a:defRPr>
      </a:lvl8pPr>
      <a:lvl9pPr marL="1828800" algn="ctr" defTabSz="457200" rtl="0" fontAlgn="base">
        <a:spcBef>
          <a:spcPct val="0"/>
        </a:spcBef>
        <a:spcAft>
          <a:spcPct val="0"/>
        </a:spcAft>
        <a:defRPr sz="4400">
          <a:solidFill>
            <a:schemeClr val="tx1"/>
          </a:solidFill>
          <a:latin typeface="Arial"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190500" y="198632"/>
            <a:ext cx="8732520" cy="315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lvl="0"/>
            <a:r>
              <a:rPr lang="en-US" sz="1800" i="1" dirty="0" smtClean="0"/>
              <a:t>6/2/20 Voting Item Presentation</a:t>
            </a:r>
            <a:endParaRPr lang="en-US" sz="1800" dirty="0"/>
          </a:p>
        </p:txBody>
      </p:sp>
      <p:sp>
        <p:nvSpPr>
          <p:cNvPr id="14339" name="Rectangle 2"/>
          <p:cNvSpPr>
            <a:spLocks noChangeArrowheads="1"/>
          </p:cNvSpPr>
          <p:nvPr/>
        </p:nvSpPr>
        <p:spPr bwMode="auto">
          <a:xfrm>
            <a:off x="487363" y="1034147"/>
            <a:ext cx="8158162"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lvl="0" indent="-285750">
              <a:buFont typeface="Arial" panose="020B0604020202020204" pitchFamily="34" charset="0"/>
              <a:buChar char="•"/>
            </a:pPr>
            <a:r>
              <a:rPr lang="en-US" b="1" dirty="0">
                <a:solidFill>
                  <a:prstClr val="black"/>
                </a:solidFill>
              </a:rPr>
              <a:t>February 4</a:t>
            </a:r>
            <a:r>
              <a:rPr lang="en-US" b="1" baseline="30000" dirty="0">
                <a:solidFill>
                  <a:prstClr val="black"/>
                </a:solidFill>
              </a:rPr>
              <a:t>th</a:t>
            </a:r>
            <a:r>
              <a:rPr lang="en-US" b="1" dirty="0">
                <a:solidFill>
                  <a:prstClr val="black"/>
                </a:solidFill>
              </a:rPr>
              <a:t>, 2020 RMS Meeting Minutes</a:t>
            </a:r>
          </a:p>
          <a:p>
            <a:pPr marL="1028700" lvl="1" indent="0">
              <a:buFont typeface="Arial" panose="020B0604020202020204" pitchFamily="34" charset="0"/>
              <a:buChar char="•"/>
            </a:pPr>
            <a:r>
              <a:rPr lang="en-US" b="1" dirty="0">
                <a:solidFill>
                  <a:prstClr val="black"/>
                </a:solidFill>
              </a:rPr>
              <a:t>Approve as submitted</a:t>
            </a:r>
            <a:br>
              <a:rPr lang="en-US" b="1" dirty="0">
                <a:solidFill>
                  <a:prstClr val="black"/>
                </a:solidFill>
              </a:rPr>
            </a:br>
            <a:endParaRPr lang="en-US" b="1" dirty="0">
              <a:solidFill>
                <a:prstClr val="black"/>
              </a:solidFill>
            </a:endParaRPr>
          </a:p>
          <a:p>
            <a:pPr marL="285750" lvl="0" indent="-285750">
              <a:buFont typeface="Arial" panose="020B0604020202020204" pitchFamily="34" charset="0"/>
              <a:buChar char="•"/>
            </a:pPr>
            <a:r>
              <a:rPr lang="en-US" b="1" dirty="0">
                <a:solidFill>
                  <a:prstClr val="black"/>
                </a:solidFill>
              </a:rPr>
              <a:t>Texas Set Change Control 2013-800</a:t>
            </a:r>
          </a:p>
          <a:p>
            <a:pPr marL="1028700" lvl="1" indent="0">
              <a:buFont typeface="Arial" panose="020B0604020202020204" pitchFamily="34" charset="0"/>
              <a:buChar char="•"/>
            </a:pPr>
            <a:r>
              <a:rPr lang="en-US" b="1" dirty="0">
                <a:solidFill>
                  <a:prstClr val="black"/>
                </a:solidFill>
              </a:rPr>
              <a:t>Approve for Texas SET Version 4.0A Release</a:t>
            </a:r>
            <a:br>
              <a:rPr lang="en-US" b="1" dirty="0">
                <a:solidFill>
                  <a:prstClr val="black"/>
                </a:solidFill>
              </a:rPr>
            </a:br>
            <a:endParaRPr lang="en-US" b="1" dirty="0">
              <a:solidFill>
                <a:prstClr val="black"/>
              </a:solidFill>
            </a:endParaRPr>
          </a:p>
          <a:p>
            <a:pPr marL="285750" lvl="0" indent="-285750">
              <a:buFont typeface="Arial" panose="020B0604020202020204" pitchFamily="34" charset="0"/>
              <a:buChar char="•"/>
            </a:pPr>
            <a:r>
              <a:rPr lang="en-US" b="1" dirty="0">
                <a:solidFill>
                  <a:prstClr val="black"/>
                </a:solidFill>
              </a:rPr>
              <a:t>Texas Set Change Controls 2020-810, 2020-820, 2020-822, and 2020-823</a:t>
            </a:r>
          </a:p>
          <a:p>
            <a:pPr marL="1028700" lvl="1" indent="0">
              <a:buFont typeface="Arial" panose="020B0604020202020204" pitchFamily="34" charset="0"/>
              <a:buChar char="•"/>
            </a:pPr>
            <a:r>
              <a:rPr lang="en-US" b="1" dirty="0">
                <a:solidFill>
                  <a:prstClr val="black"/>
                </a:solidFill>
              </a:rPr>
              <a:t>Approve as presented, as non-emergency, and for Texas SET Version 4.0A Release</a:t>
            </a:r>
            <a:br>
              <a:rPr lang="en-US" b="1" dirty="0">
                <a:solidFill>
                  <a:prstClr val="black"/>
                </a:solidFill>
              </a:rPr>
            </a:br>
            <a:endParaRPr lang="en-US" b="1" dirty="0">
              <a:solidFill>
                <a:prstClr val="black"/>
              </a:solidFill>
            </a:endParaRPr>
          </a:p>
          <a:p>
            <a:pPr marL="285750" lvl="0" indent="-285750">
              <a:buFont typeface="Arial" panose="020B0604020202020204" pitchFamily="34" charset="0"/>
              <a:buChar char="•"/>
            </a:pPr>
            <a:r>
              <a:rPr lang="en-US" b="1" dirty="0">
                <a:solidFill>
                  <a:prstClr val="black"/>
                </a:solidFill>
              </a:rPr>
              <a:t>2020 Market Data Transparency SLA</a:t>
            </a:r>
          </a:p>
          <a:p>
            <a:pPr marL="1028700" lvl="1" indent="0">
              <a:buFont typeface="Arial" panose="020B0604020202020204" pitchFamily="34" charset="0"/>
              <a:buChar char="•"/>
            </a:pPr>
            <a:r>
              <a:rPr lang="en-US" b="1" dirty="0">
                <a:solidFill>
                  <a:prstClr val="black"/>
                </a:solidFill>
              </a:rPr>
              <a:t>Approve as submitted</a:t>
            </a:r>
          </a:p>
        </p:txBody>
      </p:sp>
    </p:spTree>
    <p:extLst>
      <p:ext uri="{BB962C8B-B14F-4D97-AF65-F5344CB8AC3E}">
        <p14:creationId xmlns:p14="http://schemas.microsoft.com/office/powerpoint/2010/main" val="1078594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190500" y="198632"/>
            <a:ext cx="8732520" cy="315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lvl="0"/>
            <a:r>
              <a:rPr lang="en-US" sz="1800" i="1" dirty="0" smtClean="0"/>
              <a:t>February 4, 2020 RMS Meeting Minutes [ERCOT]</a:t>
            </a:r>
            <a:endParaRPr lang="en-US" sz="1800" dirty="0"/>
          </a:p>
        </p:txBody>
      </p:sp>
      <p:sp>
        <p:nvSpPr>
          <p:cNvPr id="14339" name="Rectangle 2"/>
          <p:cNvSpPr>
            <a:spLocks noChangeArrowheads="1"/>
          </p:cNvSpPr>
          <p:nvPr/>
        </p:nvSpPr>
        <p:spPr bwMode="auto">
          <a:xfrm>
            <a:off x="487363" y="729347"/>
            <a:ext cx="81581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b="1" dirty="0"/>
              <a:t>Proposed </a:t>
            </a:r>
            <a:r>
              <a:rPr lang="en-US" b="1" dirty="0" smtClean="0"/>
              <a:t>Motion:  </a:t>
            </a:r>
            <a:r>
              <a:rPr lang="en-US" dirty="0" smtClean="0"/>
              <a:t>To approve as submitted</a:t>
            </a:r>
            <a:endParaRPr lang="en-US" dirty="0"/>
          </a:p>
          <a:p>
            <a:r>
              <a:rPr lang="en-US" b="1" dirty="0"/>
              <a:t>ERCOT Impact Analysis:  </a:t>
            </a:r>
            <a:r>
              <a:rPr lang="en-US" dirty="0" smtClean="0"/>
              <a:t>N/A</a:t>
            </a:r>
            <a:endParaRPr lang="en-US" dirty="0"/>
          </a:p>
        </p:txBody>
      </p:sp>
    </p:spTree>
    <p:extLst>
      <p:ext uri="{BB962C8B-B14F-4D97-AF65-F5344CB8AC3E}">
        <p14:creationId xmlns:p14="http://schemas.microsoft.com/office/powerpoint/2010/main" val="3112490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190500" y="125413"/>
            <a:ext cx="8732520" cy="461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lvl="0"/>
            <a:r>
              <a:rPr lang="en-US" sz="1800" i="1" dirty="0" smtClean="0"/>
              <a:t>TX SET Change Control 2013-800 [Nueces Electric Coop]</a:t>
            </a:r>
            <a:endParaRPr lang="en-US" sz="1800" dirty="0"/>
          </a:p>
        </p:txBody>
      </p:sp>
      <p:sp>
        <p:nvSpPr>
          <p:cNvPr id="14339" name="Rectangle 2"/>
          <p:cNvSpPr>
            <a:spLocks noChangeArrowheads="1"/>
          </p:cNvSpPr>
          <p:nvPr/>
        </p:nvSpPr>
        <p:spPr bwMode="auto">
          <a:xfrm>
            <a:off x="346586" y="633811"/>
            <a:ext cx="8480323"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b="1" dirty="0"/>
              <a:t>Proposed </a:t>
            </a:r>
            <a:r>
              <a:rPr lang="en-US" b="1" dirty="0" smtClean="0"/>
              <a:t>Motion:  </a:t>
            </a:r>
            <a:r>
              <a:rPr lang="en-US" dirty="0"/>
              <a:t>To approve for Texas SET Version 4.0A Release</a:t>
            </a:r>
          </a:p>
          <a:p>
            <a:r>
              <a:rPr lang="en-US" b="1" dirty="0"/>
              <a:t>ERCOT Impact Analysis:  </a:t>
            </a:r>
            <a:r>
              <a:rPr lang="en-US" dirty="0" smtClean="0"/>
              <a:t>N/A</a:t>
            </a:r>
            <a:endParaRPr lang="en-US" dirty="0"/>
          </a:p>
          <a:p>
            <a:r>
              <a:rPr lang="en-US" b="1" dirty="0"/>
              <a:t>Revision Description:  </a:t>
            </a:r>
            <a:r>
              <a:rPr lang="en-US" dirty="0"/>
              <a:t>When the Muni-Coop issues a 650_04 they pull the meter for a non-pay disconnect. The Muni-Coop will use the S2 action code in the BGN08. The CR's are wanting the Muni-Coop to use the R8 action code so that the CRs system will automatically trigger an 814_24. The Muni-Coop is disconnecting for non-pay and not because the customer called for disconnect, in which case the R8 action code is used. The Muni-Coop would like the CR's to understand that the guidelines are different for Muni-Coops than the IOU guidelines. Recommend adding the following to the S2 gray box "Required for MOU/EC: In order to avoid ongoing liability, a CR must submit an 814_24 to terminate service no earlier than five days after receipt of a 650_04 indicating successful completion of the disconnect for non-payment request." To clarify the use of S2 action code in MOU-EC market.</a:t>
            </a:r>
          </a:p>
          <a:p>
            <a:r>
              <a:rPr lang="en-US" b="1" dirty="0" smtClean="0"/>
              <a:t>RMS </a:t>
            </a:r>
            <a:r>
              <a:rPr lang="en-US" b="1" dirty="0"/>
              <a:t>Decision:</a:t>
            </a:r>
            <a:r>
              <a:rPr lang="en-US" dirty="0"/>
              <a:t>  On 4/1/14, RMS unanimously voted to approve TX SET Change Control 2013-800 as submitted for non-emergency implementation.</a:t>
            </a:r>
          </a:p>
        </p:txBody>
      </p:sp>
    </p:spTree>
    <p:extLst>
      <p:ext uri="{BB962C8B-B14F-4D97-AF65-F5344CB8AC3E}">
        <p14:creationId xmlns:p14="http://schemas.microsoft.com/office/powerpoint/2010/main" val="1765362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190500" y="125413"/>
            <a:ext cx="8732520" cy="461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lvl="0"/>
            <a:r>
              <a:rPr lang="en-US" sz="1800" i="1" dirty="0" smtClean="0"/>
              <a:t>TX SET Change Control 2020-810 [AEP Texas]</a:t>
            </a:r>
            <a:endParaRPr lang="en-US" sz="1800" dirty="0"/>
          </a:p>
        </p:txBody>
      </p:sp>
      <p:sp>
        <p:nvSpPr>
          <p:cNvPr id="14339" name="Rectangle 2"/>
          <p:cNvSpPr>
            <a:spLocks noChangeArrowheads="1"/>
          </p:cNvSpPr>
          <p:nvPr/>
        </p:nvSpPr>
        <p:spPr bwMode="auto">
          <a:xfrm>
            <a:off x="487363" y="879475"/>
            <a:ext cx="8158162"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b="1" dirty="0"/>
              <a:t>Proposed </a:t>
            </a:r>
            <a:r>
              <a:rPr lang="en-US" b="1" dirty="0" smtClean="0"/>
              <a:t>Motion:  </a:t>
            </a:r>
            <a:r>
              <a:rPr lang="en-US" dirty="0"/>
              <a:t>To approve as presented, as non-emergency, and for Texas SET Version 4.0A Release1, 2020</a:t>
            </a:r>
          </a:p>
          <a:p>
            <a:r>
              <a:rPr lang="en-US" b="1" dirty="0"/>
              <a:t>ERCOT Impact Analysis:  </a:t>
            </a:r>
            <a:r>
              <a:rPr lang="en-US" dirty="0" smtClean="0"/>
              <a:t>N/A</a:t>
            </a:r>
            <a:endParaRPr lang="en-US" dirty="0"/>
          </a:p>
          <a:p>
            <a:r>
              <a:rPr lang="en-US" b="1" dirty="0"/>
              <a:t>Revision Description:  </a:t>
            </a:r>
            <a:r>
              <a:rPr lang="en-US" dirty="0"/>
              <a:t>When a TDSP terminates service and requires the REP of Record to send an 814_24 Move Out transaction, the TDSP will utilize BGN08 = R8 (Terminate). The TDSP will further clarify the reasoning for terminating service by selecting the appropriate Suspension/Reactivation Code within the REF~5H segment. The code provided within the REF~5H segment does not determine whether the CR should send the 814_24. The CR should send an 814_24 Move Out transaction only when the BGN08 = R8 (Terminate). When a TDSP suspends service and does not require an 814_24, the TDSP will utilize BGN08 = S2 (Suspend). The TDSP will further clarify the reasoning for suspending service by selecting the appropriate Suspension/Reactivation Code within the REF~5H segment. Regardless of the code provided within the REF~5H segment, if the CR receives BGN08 = S2, the CR should not send the 814_24..</a:t>
            </a:r>
          </a:p>
          <a:p>
            <a:r>
              <a:rPr lang="en-US" b="1" dirty="0" smtClean="0"/>
              <a:t>TX SET </a:t>
            </a:r>
            <a:r>
              <a:rPr lang="en-US" b="1" dirty="0"/>
              <a:t>Decision:</a:t>
            </a:r>
            <a:r>
              <a:rPr lang="en-US" dirty="0"/>
              <a:t>  On 3/26/20, Texas SET voted to recommend that RMS approve TX SET Change Control 2020-810 as non-emergency for TX SET Version 4.0A Release.</a:t>
            </a:r>
          </a:p>
        </p:txBody>
      </p:sp>
    </p:spTree>
    <p:extLst>
      <p:ext uri="{BB962C8B-B14F-4D97-AF65-F5344CB8AC3E}">
        <p14:creationId xmlns:p14="http://schemas.microsoft.com/office/powerpoint/2010/main" val="3611238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190500" y="125413"/>
            <a:ext cx="8732520" cy="461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lvl="0"/>
            <a:r>
              <a:rPr lang="en-US" sz="1600" i="1" dirty="0" smtClean="0"/>
              <a:t>TX SET Change Control 2020-820 [ERCOT]</a:t>
            </a:r>
            <a:endParaRPr lang="en-US" sz="1600" dirty="0"/>
          </a:p>
        </p:txBody>
      </p:sp>
      <p:sp>
        <p:nvSpPr>
          <p:cNvPr id="14339" name="Rectangle 2"/>
          <p:cNvSpPr>
            <a:spLocks noChangeArrowheads="1"/>
          </p:cNvSpPr>
          <p:nvPr/>
        </p:nvSpPr>
        <p:spPr bwMode="auto">
          <a:xfrm>
            <a:off x="346586" y="633811"/>
            <a:ext cx="8480323"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b="1" dirty="0"/>
              <a:t>Proposed </a:t>
            </a:r>
            <a:r>
              <a:rPr lang="en-US" b="1" dirty="0" smtClean="0"/>
              <a:t>Motion:  </a:t>
            </a:r>
            <a:r>
              <a:rPr lang="en-US" dirty="0"/>
              <a:t>To approve as presented, as non-emergency, and for Texas SET Version 4.0A Release</a:t>
            </a:r>
          </a:p>
          <a:p>
            <a:r>
              <a:rPr lang="en-US" b="1" dirty="0"/>
              <a:t>ERCOT Impact Analysis: </a:t>
            </a:r>
            <a:r>
              <a:rPr lang="en-US" dirty="0" smtClean="0"/>
              <a:t>N/A</a:t>
            </a:r>
            <a:endParaRPr lang="en-US" dirty="0"/>
          </a:p>
          <a:p>
            <a:r>
              <a:rPr lang="en-US" b="1" dirty="0"/>
              <a:t>Revision Description:  </a:t>
            </a:r>
            <a:r>
              <a:rPr lang="en-US" dirty="0"/>
              <a:t>The Select Language Characters found in Section 3.3.2 item (4) of X12 Application Control Structure are not considered allowable characters in the Texas SET transactions. This Change Control will add language to all of the Texas SET Transactions to allow the receiver of select language characters to reject the transaction with a 997 reject.</a:t>
            </a:r>
          </a:p>
          <a:p>
            <a:r>
              <a:rPr lang="en-US" b="1" dirty="0" smtClean="0"/>
              <a:t>Texas SET </a:t>
            </a:r>
            <a:r>
              <a:rPr lang="en-US" b="1" dirty="0"/>
              <a:t>Decision:</a:t>
            </a:r>
            <a:r>
              <a:rPr lang="en-US" dirty="0"/>
              <a:t>  On 5/20/20, Texas SET voted to recommend that RMS approve TX SET Change Control 2020-820 for TX SET Version 4.0A.  </a:t>
            </a:r>
          </a:p>
        </p:txBody>
      </p:sp>
    </p:spTree>
    <p:extLst>
      <p:ext uri="{BB962C8B-B14F-4D97-AF65-F5344CB8AC3E}">
        <p14:creationId xmlns:p14="http://schemas.microsoft.com/office/powerpoint/2010/main" val="2898358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190500" y="125413"/>
            <a:ext cx="8732520" cy="461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lvl="0"/>
            <a:r>
              <a:rPr lang="en-US" sz="1800" i="1" dirty="0" smtClean="0"/>
              <a:t>TX SET Change Control 2020-822 [</a:t>
            </a:r>
            <a:r>
              <a:rPr lang="en-US" sz="1800" i="1" dirty="0" err="1" smtClean="0"/>
              <a:t>Centerpoint</a:t>
            </a:r>
            <a:r>
              <a:rPr lang="en-US" sz="1800" i="1" dirty="0" smtClean="0"/>
              <a:t>]</a:t>
            </a:r>
            <a:endParaRPr lang="en-US" sz="1800" dirty="0"/>
          </a:p>
        </p:txBody>
      </p:sp>
      <p:sp>
        <p:nvSpPr>
          <p:cNvPr id="14339" name="Rectangle 2"/>
          <p:cNvSpPr>
            <a:spLocks noChangeArrowheads="1"/>
          </p:cNvSpPr>
          <p:nvPr/>
        </p:nvSpPr>
        <p:spPr bwMode="auto">
          <a:xfrm>
            <a:off x="346586" y="633811"/>
            <a:ext cx="8480323"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b="1" dirty="0"/>
              <a:t>Proposed </a:t>
            </a:r>
            <a:r>
              <a:rPr lang="en-US" b="1" dirty="0" smtClean="0"/>
              <a:t>Motion:  </a:t>
            </a:r>
            <a:r>
              <a:rPr lang="en-US" dirty="0"/>
              <a:t>To approve as presented, as non-emergency, and for Texas SET Version 4.0A Release</a:t>
            </a:r>
          </a:p>
          <a:p>
            <a:r>
              <a:rPr lang="en-US" b="1" dirty="0"/>
              <a:t>ERCOT Impact Analysis: </a:t>
            </a:r>
            <a:r>
              <a:rPr lang="en-US" dirty="0" smtClean="0"/>
              <a:t>N/A</a:t>
            </a:r>
            <a:endParaRPr lang="en-US" dirty="0"/>
          </a:p>
          <a:p>
            <a:r>
              <a:rPr lang="en-US" b="1" dirty="0"/>
              <a:t>Revision Description:  </a:t>
            </a:r>
            <a:r>
              <a:rPr lang="en-US" dirty="0"/>
              <a:t>“The current logic at ERCOT is validating against the NM101 of MX regardless of the meter type. So, in the case below, even though the NM108 = 93 and the NM101= NONE we were expecting the REF~4P since the NM101 = MX. It is not clear if we should be going by, the NM101 = MX is required or the NM108 = 93 and the NM101= NONE</a:t>
            </a:r>
            <a:r>
              <a:rPr lang="en-US" dirty="0" smtClean="0"/>
              <a:t>.”</a:t>
            </a:r>
          </a:p>
          <a:p>
            <a:r>
              <a:rPr lang="en-US" b="1" dirty="0" smtClean="0"/>
              <a:t>TX SET </a:t>
            </a:r>
            <a:r>
              <a:rPr lang="en-US" b="1" dirty="0"/>
              <a:t>Decision:</a:t>
            </a:r>
            <a:r>
              <a:rPr lang="en-US" dirty="0"/>
              <a:t>  </a:t>
            </a:r>
            <a:r>
              <a:rPr lang="en-US" dirty="0"/>
              <a:t>On 5/20/20, Texas SET voted to recommend that RMS approve TX SET Change Control 2020-822 for TX SET Version 4.0A.  </a:t>
            </a:r>
            <a:endParaRPr lang="en-US" dirty="0"/>
          </a:p>
        </p:txBody>
      </p:sp>
    </p:spTree>
    <p:extLst>
      <p:ext uri="{BB962C8B-B14F-4D97-AF65-F5344CB8AC3E}">
        <p14:creationId xmlns:p14="http://schemas.microsoft.com/office/powerpoint/2010/main" val="1003853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190500" y="125413"/>
            <a:ext cx="8732520" cy="461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lvl="0"/>
            <a:r>
              <a:rPr lang="en-US" sz="1800" i="1" dirty="0" smtClean="0"/>
              <a:t>TX SET Change Control 2020-823 [ERCOT]</a:t>
            </a:r>
            <a:endParaRPr lang="en-US" sz="1800" dirty="0"/>
          </a:p>
        </p:txBody>
      </p:sp>
      <p:sp>
        <p:nvSpPr>
          <p:cNvPr id="14339" name="Rectangle 2"/>
          <p:cNvSpPr>
            <a:spLocks noChangeArrowheads="1"/>
          </p:cNvSpPr>
          <p:nvPr/>
        </p:nvSpPr>
        <p:spPr bwMode="auto">
          <a:xfrm>
            <a:off x="346586" y="633811"/>
            <a:ext cx="8480323"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b="1" dirty="0"/>
              <a:t>Proposed </a:t>
            </a:r>
            <a:r>
              <a:rPr lang="en-US" b="1" dirty="0" smtClean="0"/>
              <a:t>Motion:  </a:t>
            </a:r>
            <a:r>
              <a:rPr lang="en-US" dirty="0"/>
              <a:t>To approve as presented, as non-emergency, and for Texas SET Version 4.0A Release</a:t>
            </a:r>
          </a:p>
          <a:p>
            <a:r>
              <a:rPr lang="en-US" b="1" dirty="0"/>
              <a:t>ERCOT Impact Analysis: </a:t>
            </a:r>
            <a:r>
              <a:rPr lang="en-US" dirty="0" smtClean="0"/>
              <a:t>N/A</a:t>
            </a:r>
            <a:endParaRPr lang="en-US" dirty="0"/>
          </a:p>
          <a:p>
            <a:r>
              <a:rPr lang="en-US" b="1" dirty="0"/>
              <a:t>Revision Description:  </a:t>
            </a:r>
            <a:r>
              <a:rPr lang="en-US" dirty="0"/>
              <a:t>Administrative update the 824 to clarify current processing.</a:t>
            </a:r>
          </a:p>
          <a:p>
            <a:r>
              <a:rPr lang="en-US" b="1" dirty="0" smtClean="0"/>
              <a:t>TX SET </a:t>
            </a:r>
            <a:r>
              <a:rPr lang="en-US" b="1" dirty="0"/>
              <a:t>Decision:</a:t>
            </a:r>
            <a:r>
              <a:rPr lang="en-US" dirty="0"/>
              <a:t>  On 5/20/20, Texas SET voted to recommend that RMS approve TX SET Change Control 2020-823 for TX SET Version 4.0A Release.</a:t>
            </a:r>
          </a:p>
        </p:txBody>
      </p:sp>
    </p:spTree>
    <p:extLst>
      <p:ext uri="{BB962C8B-B14F-4D97-AF65-F5344CB8AC3E}">
        <p14:creationId xmlns:p14="http://schemas.microsoft.com/office/powerpoint/2010/main" val="2690584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bwMode="auto">
          <a:xfrm>
            <a:off x="190500" y="125413"/>
            <a:ext cx="8732520" cy="4619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p>
            <a:pPr lvl="0"/>
            <a:r>
              <a:rPr lang="en-US" sz="1800" i="1" dirty="0" smtClean="0"/>
              <a:t>2020 Market Data Transparency SLA Document </a:t>
            </a:r>
            <a:r>
              <a:rPr lang="en-US" sz="1800" i="1" dirty="0"/>
              <a:t>[ERCOT]</a:t>
            </a:r>
            <a:endParaRPr lang="en-US" sz="1800" dirty="0"/>
          </a:p>
        </p:txBody>
      </p:sp>
      <p:sp>
        <p:nvSpPr>
          <p:cNvPr id="14339" name="Rectangle 2"/>
          <p:cNvSpPr>
            <a:spLocks noChangeArrowheads="1"/>
          </p:cNvSpPr>
          <p:nvPr/>
        </p:nvSpPr>
        <p:spPr bwMode="auto">
          <a:xfrm>
            <a:off x="346586" y="633811"/>
            <a:ext cx="848032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b="1" dirty="0"/>
              <a:t>Proposed </a:t>
            </a:r>
            <a:r>
              <a:rPr lang="en-US" b="1" dirty="0" smtClean="0"/>
              <a:t>Motion:  </a:t>
            </a:r>
            <a:r>
              <a:rPr lang="en-US" dirty="0" smtClean="0"/>
              <a:t>To approve as submitted</a:t>
            </a:r>
            <a:endParaRPr lang="en-US" dirty="0"/>
          </a:p>
          <a:p>
            <a:r>
              <a:rPr lang="en-US" b="1" dirty="0"/>
              <a:t>ERCOT Impact Analysis:  </a:t>
            </a:r>
            <a:r>
              <a:rPr lang="en-US" dirty="0" smtClean="0"/>
              <a:t>N/A</a:t>
            </a:r>
            <a:endParaRPr lang="en-US" dirty="0"/>
          </a:p>
          <a:p>
            <a:r>
              <a:rPr lang="en-US" b="1" dirty="0"/>
              <a:t>Revision Description:  </a:t>
            </a:r>
            <a:r>
              <a:rPr lang="en-US" dirty="0"/>
              <a:t>This document describes Market Data Transparency (MDT) services provided by ERCOT to Market Participants</a:t>
            </a:r>
            <a:r>
              <a:rPr lang="en-US" dirty="0" smtClean="0"/>
              <a:t>.</a:t>
            </a:r>
            <a:endParaRPr lang="en-US" dirty="0"/>
          </a:p>
        </p:txBody>
      </p:sp>
    </p:spTree>
    <p:extLst>
      <p:ext uri="{BB962C8B-B14F-4D97-AF65-F5344CB8AC3E}">
        <p14:creationId xmlns:p14="http://schemas.microsoft.com/office/powerpoint/2010/main" val="2041628813"/>
      </p:ext>
    </p:extLst>
  </p:cSld>
  <p:clrMapOvr>
    <a:masterClrMapping/>
  </p:clrMapOvr>
</p:sld>
</file>

<file path=ppt/theme/theme1.xml><?xml version="1.0" encoding="utf-8"?>
<a:theme xmlns:a="http://schemas.openxmlformats.org/drawingml/2006/main" name="Custom Design">
  <a:themeElements>
    <a:clrScheme name="ERCOT">
      <a:dk1>
        <a:sysClr val="windowText" lastClr="000000"/>
      </a:dk1>
      <a:lt1>
        <a:sysClr val="window" lastClr="FFFFFF"/>
      </a:lt1>
      <a:dk2>
        <a:srgbClr val="00385E"/>
      </a:dk2>
      <a:lt2>
        <a:srgbClr val="EEECE1"/>
      </a:lt2>
      <a:accent1>
        <a:srgbClr val="008373"/>
      </a:accent1>
      <a:accent2>
        <a:srgbClr val="1B5026"/>
      </a:accent2>
      <a:accent3>
        <a:srgbClr val="0F1423"/>
      </a:accent3>
      <a:accent4>
        <a:srgbClr val="400E22"/>
      </a:accent4>
      <a:accent5>
        <a:srgbClr val="E5E5E2"/>
      </a:accent5>
      <a:accent6>
        <a:srgbClr val="86878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B6C32BA7893B4D8D08DA703C6B8599" ma:contentTypeVersion="0" ma:contentTypeDescription="Create a new document." ma:contentTypeScope="" ma:versionID="438847a72b75665982a8a359f97ca60b">
  <xsd:schema xmlns:xsd="http://www.w3.org/2001/XMLSchema" xmlns:xs="http://www.w3.org/2001/XMLSchema" xmlns:p="http://schemas.microsoft.com/office/2006/metadata/properties" xmlns:ns2="c34af464-7aa1-4edd-9be4-83dffc1cb926" targetNamespace="http://schemas.microsoft.com/office/2006/metadata/properties" ma:root="true" ma:fieldsID="429eac13a7923d6b47fc28e8f4096b10"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
  </documentManagement>
</p:properties>
</file>

<file path=customXml/itemProps1.xml><?xml version="1.0" encoding="utf-8"?>
<ds:datastoreItem xmlns:ds="http://schemas.openxmlformats.org/officeDocument/2006/customXml" ds:itemID="{6C9659B9-8752-4DC3-8CFE-950F74D5E7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AD6A9D-E05D-44AF-B5F9-103C86E8102F}">
  <ds:schemaRefs>
    <ds:schemaRef ds:uri="http://purl.org/dc/terms/"/>
    <ds:schemaRef ds:uri="http://schemas.openxmlformats.org/package/2006/metadata/core-properties"/>
    <ds:schemaRef ds:uri="http://schemas.microsoft.com/office/2006/documentManagement/types"/>
    <ds:schemaRef ds:uri="c34af464-7aa1-4edd-9be4-83dffc1cb926"/>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8960</TotalTime>
  <Words>830</Words>
  <Application>Microsoft Office PowerPoint</Application>
  <PresentationFormat>On-screen Show (4:3)</PresentationFormat>
  <Paragraphs>41</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Custom Design</vt:lpstr>
      <vt:lpstr>6/2/20 Voting Item Presentation</vt:lpstr>
      <vt:lpstr>February 4, 2020 RMS Meeting Minutes [ERCOT]</vt:lpstr>
      <vt:lpstr>TX SET Change Control 2013-800 [Nueces Electric Coop]</vt:lpstr>
      <vt:lpstr>TX SET Change Control 2020-810 [AEP Texas]</vt:lpstr>
      <vt:lpstr>TX SET Change Control 2020-820 [ERCOT]</vt:lpstr>
      <vt:lpstr>TX SET Change Control 2020-822 [Centerpoint]</vt:lpstr>
      <vt:lpstr>TX SET Change Control 2020-823 [ERCOT]</vt:lpstr>
      <vt:lpstr>2020 Market Data Transparency SLA Document [ERCOT]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Jordan Troublefield</cp:lastModifiedBy>
  <cp:revision>493</cp:revision>
  <cp:lastPrinted>2013-01-30T23:16:36Z</cp:lastPrinted>
  <dcterms:created xsi:type="dcterms:W3CDTF">2010-04-12T23:12:02Z</dcterms:created>
  <dcterms:modified xsi:type="dcterms:W3CDTF">2020-06-02T13:21:50Z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0x0101000EB6C32BA7893B4D8D08DA703C6B8599</vt:lpwstr>
  </property>
</Properties>
</file>