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3"/>
  </p:notesMasterIdLst>
  <p:sldIdLst>
    <p:sldId id="259" r:id="rId5"/>
    <p:sldId id="311" r:id="rId6"/>
    <p:sldId id="317" r:id="rId7"/>
    <p:sldId id="307" r:id="rId8"/>
    <p:sldId id="318" r:id="rId9"/>
    <p:sldId id="319" r:id="rId10"/>
    <p:sldId id="321" r:id="rId11"/>
    <p:sldId id="316" r:id="rId1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22" autoAdjust="0"/>
    <p:restoredTop sz="94689" autoAdjust="0"/>
  </p:normalViewPr>
  <p:slideViewPr>
    <p:cSldViewPr>
      <p:cViewPr varScale="1">
        <p:scale>
          <a:sx n="71" d="100"/>
          <a:sy n="71" d="100"/>
        </p:scale>
        <p:origin x="123" y="3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15" tIns="47107" rIns="94215" bIns="471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15" tIns="47107" rIns="94215" bIns="47107" rtlCol="0"/>
          <a:lstStyle>
            <a:lvl1pPr algn="r">
              <a:defRPr sz="1200"/>
            </a:lvl1pPr>
          </a:lstStyle>
          <a:p>
            <a:fld id="{FD72825D-FAD1-44C9-A936-D3B05620559B}" type="datetimeFigureOut">
              <a:rPr lang="en-US" smtClean="0"/>
              <a:t>6/1/2020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9863" y="1173163"/>
            <a:ext cx="42227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5" tIns="47107" rIns="94215" bIns="4710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15" tIns="47107" rIns="94215" bIns="4710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15" tIns="47107" rIns="94215" bIns="471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15" tIns="47107" rIns="94215" bIns="47107" rtlCol="0" anchor="b"/>
          <a:lstStyle>
            <a:lvl1pPr algn="r">
              <a:defRPr sz="1200"/>
            </a:lvl1pPr>
          </a:lstStyle>
          <a:p>
            <a:fld id="{8173BF9B-2C3B-43FA-A144-61917F5B45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604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562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92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444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514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550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152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2240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73BF9B-2C3B-43FA-A144-61917F5B457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458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83F5E-3ADC-4CE5-8041-4C3A0233CC76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84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E5EB4-A191-47EE-BD06-BE5B459ABE80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3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63209-67EC-4E7B-B19A-BDED719BBEBD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82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5A2D-61BE-4B96-BB08-2EAD9480EE66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9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58B2F-41D8-423A-82E4-B6E87B957319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286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B79E7-7BD7-475C-90B1-81FD037F457D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63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B68B-1312-402E-8455-965818B9FAA8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2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F37B4-1CDD-4BEC-AF95-9BAEFEC07B09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55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759B5-3B98-49EF-9094-E3544B9F128F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0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66AE-88FD-4D7B-A61B-7F993FE56FAF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09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F9F9-5031-47D2-A525-1C1A79309028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08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732A0-8885-4CB8-B835-73C3A1F38C0D}" type="datetime1">
              <a:rPr lang="en-US" smtClean="0"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81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alendar/2020/5/28/195750-SAW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A297C-19A3-4FDB-AF11-D50A84315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Supply Analysis Working Group Report to WMS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CF99A-BC66-4C43-9AA2-5CFBD25ED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624" y="3276601"/>
            <a:ext cx="8077200" cy="609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3,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65CB5B-DDF3-42C7-A2F0-155F47D0D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82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 fontScale="90000"/>
          </a:bodyPr>
          <a:lstStyle/>
          <a:p>
            <a:pPr algn="l"/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SAWG May Meeting – Final Summer SARA &amp; Updated CDR </a:t>
            </a:r>
            <a:b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reviewed at 5-28 SAWG and will present this to WMS following this update </a:t>
            </a:r>
          </a:p>
          <a:p>
            <a:pPr marL="0" indent="0">
              <a:buNone/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Battery Capacity Contribution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Stakeholders raised the question of when this would be added to the CDR and we plan to revisit a presentation we had in February on Storage Capacity Contributions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 at June SAWG:</a:t>
            </a:r>
          </a:p>
          <a:p>
            <a:pPr lvl="2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Refresh the Storage Capacity Contribution presentation from ERCOT</a:t>
            </a:r>
          </a:p>
          <a:p>
            <a:pPr lvl="2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Long-term solution includes implementation of NPRR1002 BESTF-5 Energy Storage Resource Single Model Registration and Charging Restrictions in Emergency Conditions and related RRGRR023</a:t>
            </a:r>
          </a:p>
          <a:p>
            <a:pPr lvl="2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 interim solution </a:t>
            </a:r>
          </a:p>
          <a:p>
            <a:pPr lvl="1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813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 fontScale="90000"/>
          </a:bodyPr>
          <a:lstStyle/>
          <a:p>
            <a:pPr algn="l"/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SAWG May Meeting – COVID-19 Impact Load Forecast Q&amp;A</a:t>
            </a:r>
            <a:b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 &amp; Answers posted to 5-28 SAWG page </a:t>
            </a: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http://www.ercot.com/calendar/2020/5/28/195750-SAWG</a:t>
            </a: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Note: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Generally no recent or historical inputs were changed, just the Moody’s forecast from April, which reflects the COVID-19 impacts 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biggest change in the April Moody’s forecast was in non-farm employment. ERCOT changed to using non-farm employment as the growth driver (had been using population or housing as the growth driver) in the West and Far West, to better reflect the impact.</a:t>
            </a: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plans to follow up on this at SAWG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8974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082675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SAWG May Meeting  – Interconnection process for Gibbons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Stakeholder requested discussion on Gibbons Creek inclusion in CDR</a:t>
            </a:r>
          </a:p>
          <a:p>
            <a:pPr marL="0" indent="0">
              <a:buNone/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described the requirements in Planning Guide Section 5.4.9 Proof of Site Control 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specific information provided by an IE under 5.4.9 is protected</a:t>
            </a: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/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Steps: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come back to June SAWG with options for addressing this:</a:t>
            </a:r>
          </a:p>
          <a:p>
            <a:pPr lvl="2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 to Section 1.3.1.1 (Items Considered Protected Information) to make the information needed in Planning Guide 5.4.9 exempt from protected information </a:t>
            </a:r>
          </a:p>
          <a:p>
            <a:pPr lvl="2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NPRR with an ownership screening/requirement prior to inclusion in the CDR</a:t>
            </a:r>
          </a:p>
          <a:p>
            <a:pPr lvl="2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1892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082675"/>
          </a:xfrm>
        </p:spPr>
        <p:txBody>
          <a:bodyPr>
            <a:normAutofit fontScale="90000"/>
          </a:bodyPr>
          <a:lstStyle/>
          <a:p>
            <a:pPr algn="l"/>
            <a:b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SAWG May Meeting  – SARA Probabilistic Model, Final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updates since last version: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hourly wind profiles</a:t>
            </a:r>
          </a:p>
          <a:p>
            <a:pPr lvl="2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Aggregated profiles to account for all operational and planned resources in the Final Summer SARA report</a:t>
            </a:r>
          </a:p>
          <a:p>
            <a:pPr lvl="2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Accounted for solar SODGs in the profiles by scaling up based on fleet average capacity factors and total SODG nameplate MW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Incorporated probabilistic modeling for certain capacity categories available during EEAs</a:t>
            </a:r>
          </a:p>
          <a:p>
            <a:pPr lvl="2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Switchable Generation Resource (SWGRs) units for which SPP is the current “Controlling Party,” but can be requested by ERCOT during an Emergency Condition</a:t>
            </a:r>
          </a:p>
          <a:p>
            <a:pPr lvl="2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Remaining DC tie capacity above the 850 MW expectation, which is based on the CDR methodology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Updated operational thermal and hydro capacity to match the Final Summer SARA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Incorporated probabilistic modeling of utility-scale solar output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Included ERS procurement capacity for the June-September 2020 Standard Contract Term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Incremental rooftop solar PV updated based on the “Moderate” penetration scenario reported in the May CDR</a:t>
            </a:r>
          </a:p>
          <a:p>
            <a:pPr marL="0" indent="0">
              <a:buNone/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8976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082675"/>
          </a:xfrm>
        </p:spPr>
        <p:txBody>
          <a:bodyPr>
            <a:normAutofit fontScale="90000"/>
          </a:bodyPr>
          <a:lstStyle/>
          <a:p>
            <a:pPr algn="l"/>
            <a:b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SAWG May Meeting  – SARA Probabilistic Model, Final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 and Conclusions: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Probability of ERCOT needing to declare an EEA is 26% based on Final Summer SARA peak load forecast, which accounts for COVID-19 impacts; probability is 38% using the Preliminary Summer SARA forecast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to the traditional SARA report, probabilistic modeling demonstrates the impact of considering joint probabilities of risk variables and a full range of capacity reserve outcomes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Wind output is the most important EEA risk determinant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5:00 is the biggest EEA risk hour and the EEA risk is roughly symmetrical for hours before and after HE 5:00 pm </a:t>
            </a: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9225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1082675"/>
          </a:xfrm>
        </p:spPr>
        <p:txBody>
          <a:bodyPr>
            <a:normAutofit fontScale="90000"/>
          </a:bodyPr>
          <a:lstStyle/>
          <a:p>
            <a:pPr algn="l"/>
            <a:b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SAWG May Meeting  – Follow ups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posted with notice to listserv: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Probabilistic SARA Model files, posted to May SAWG meeting webpage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Operational wind files from Wind &amp; Solar profile update, posted to Resource Adequacy webpage</a:t>
            </a:r>
          </a:p>
          <a:p>
            <a:pPr marL="457200" lvl="1" indent="0">
              <a:buNone/>
            </a:pP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Requests for follow-up discussion at future SAWG: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Biomass SODG capacity contribution 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Regions for Solar capacity contribution, like wind</a:t>
            </a:r>
          </a:p>
          <a:p>
            <a:pPr marL="0" indent="0">
              <a:buNone/>
            </a:pPr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2612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F2E1-0F47-4122-BDF0-FF9AC70A3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b="1" dirty="0">
                <a:latin typeface="Arial" panose="020B0604020202020204" pitchFamily="34" charset="0"/>
                <a:cs typeface="Arial" panose="020B0604020202020204" pitchFamily="34" charset="0"/>
              </a:rPr>
              <a:t>Next SAWG Meeting</a:t>
            </a:r>
            <a:b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9E91-3AC4-4F7B-A60D-26E137971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22</a:t>
            </a:r>
            <a:r>
              <a:rPr lang="en-US" sz="22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Storage Capacity Contribution refresh and discussion on interim solution 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options for addressing transparency/resource ownership for resources included in CDR (Gibbons Creek) </a:t>
            </a:r>
          </a:p>
          <a:p>
            <a:pPr lvl="1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Methodology used to determine CONE: revisit revised “CONE Study Methodology Draft” &amp; proposed NPRR for Section 4.4.11 (1)(c) “System-wide Offer Caps”</a:t>
            </a:r>
          </a:p>
          <a:p>
            <a:pPr lvl="1"/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37FA1F-DAAF-4808-A399-41063F91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EE6DEE-B277-412F-8503-2977301076E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8322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D7FB2E800D0445AB60BE4CF6693240" ma:contentTypeVersion="9" ma:contentTypeDescription="Create a new document." ma:contentTypeScope="" ma:versionID="cba75499531ceb3f246cf6adc3a33ce8">
  <xsd:schema xmlns:xsd="http://www.w3.org/2001/XMLSchema" xmlns:xs="http://www.w3.org/2001/XMLSchema" xmlns:p="http://schemas.microsoft.com/office/2006/metadata/properties" xmlns:ns3="ace0c983-095b-4ab2-a133-4fa3e902b0fc" targetNamespace="http://schemas.microsoft.com/office/2006/metadata/properties" ma:root="true" ma:fieldsID="3a86683aa51a3373566f47fbb9006bc8" ns3:_="">
    <xsd:import namespace="ace0c983-095b-4ab2-a133-4fa3e902b0f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e0c983-095b-4ab2-a133-4fa3e902b0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CE2DDC-B89F-47CA-A5CF-08D365F4B8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e0c983-095b-4ab2-a133-4fa3e902b0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2F5E0E-2CBD-45B1-B655-24315E7D52AD}">
  <ds:schemaRefs>
    <ds:schemaRef ds:uri="http://schemas.microsoft.com/office/2006/documentManagement/types"/>
    <ds:schemaRef ds:uri="ace0c983-095b-4ab2-a133-4fa3e902b0fc"/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E2ECC2F-A9D3-446E-81C4-139727DC35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10938</TotalTime>
  <Words>725</Words>
  <Application>Microsoft Office PowerPoint</Application>
  <PresentationFormat>On-screen Show (4:3)</PresentationFormat>
  <Paragraphs>88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Supply Analysis Working Group Report to WMS</vt:lpstr>
      <vt:lpstr> SAWG May Meeting – Final Summer SARA &amp; Updated CDR  </vt:lpstr>
      <vt:lpstr> SAWG May Meeting – COVID-19 Impact Load Forecast Q&amp;A </vt:lpstr>
      <vt:lpstr>SAWG May Meeting  – Interconnection process for Gibbons</vt:lpstr>
      <vt:lpstr> SAWG May Meeting  – SARA Probabilistic Model, Final </vt:lpstr>
      <vt:lpstr> SAWG May Meeting  – SARA Probabilistic Model, Final </vt:lpstr>
      <vt:lpstr> SAWG May Meeting  – Follow ups </vt:lpstr>
      <vt:lpstr>Next SAWG Meeting </vt:lpstr>
    </vt:vector>
  </TitlesOfParts>
  <Company>NRG Energy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Reliant Energy</dc:creator>
  <cp:lastModifiedBy>Caitlin Smith</cp:lastModifiedBy>
  <cp:revision>156</cp:revision>
  <cp:lastPrinted>2020-06-01T14:14:51Z</cp:lastPrinted>
  <dcterms:created xsi:type="dcterms:W3CDTF">2018-10-08T15:17:08Z</dcterms:created>
  <dcterms:modified xsi:type="dcterms:W3CDTF">2020-06-01T14:15:17Z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0x0101008CD7FB2E800D0445AB60BE4CF6693240</vt:lpwstr>
  </property>
</Properties>
</file>