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97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8" r:id="rId15"/>
    <p:sldId id="357" r:id="rId16"/>
    <p:sldId id="296" r:id="rId17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 showGuides="1">
      <p:cViewPr varScale="1">
        <p:scale>
          <a:sx n="95" d="100"/>
          <a:sy n="95" d="100"/>
        </p:scale>
        <p:origin x="42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ERCOT Retail Demand Response Survey Status Update</a:t>
            </a:r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Retail Market Subcommittee – June 2, 2020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Exchange 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pPr lvl="1">
              <a:defRPr/>
            </a:pPr>
            <a:r>
              <a:rPr lang="en-US" altLang="en-US" sz="2000" dirty="0" smtClean="0"/>
              <a:t>ERCOT-to-REP </a:t>
            </a:r>
            <a:r>
              <a:rPr lang="en-US" altLang="en-US" sz="2000" dirty="0" smtClean="0"/>
              <a:t>files (same format for NAESB/Secure File Share</a:t>
            </a:r>
            <a:endParaRPr lang="en-US" altLang="en-US" sz="2000" dirty="0"/>
          </a:p>
          <a:p>
            <a:pPr lvl="2">
              <a:defRPr/>
            </a:pPr>
            <a:r>
              <a:rPr lang="en-US" altLang="en-US" sz="1800" dirty="0"/>
              <a:t>ESIID</a:t>
            </a:r>
            <a:r>
              <a:rPr lang="en-US" altLang="en-US" sz="1800" dirty="0" smtClean="0"/>
              <a:t> List (optional – upon request)</a:t>
            </a:r>
          </a:p>
          <a:p>
            <a:pPr lvl="3">
              <a:defRPr/>
            </a:pPr>
            <a:r>
              <a:rPr lang="en-US" altLang="en-US" sz="1600" dirty="0" smtClean="0"/>
              <a:t>complete list of ESIIDs owned by REP on Sep 1 with key dates.</a:t>
            </a:r>
          </a:p>
          <a:p>
            <a:pPr lvl="3">
              <a:defRPr/>
            </a:pPr>
            <a:r>
              <a:rPr lang="en-US" altLang="en-US" sz="1600" dirty="0" smtClean="0"/>
              <a:t>No format change from last year.</a:t>
            </a:r>
          </a:p>
          <a:p>
            <a:pPr lvl="2">
              <a:defRPr/>
            </a:pPr>
            <a:r>
              <a:rPr lang="en-US" altLang="en-US" sz="1800" dirty="0" smtClean="0"/>
              <a:t> ERCOT Response file.</a:t>
            </a:r>
          </a:p>
          <a:p>
            <a:pPr lvl="3">
              <a:defRPr/>
            </a:pPr>
            <a:r>
              <a:rPr lang="en-US" altLang="en-US" sz="1600" dirty="0" smtClean="0"/>
              <a:t>Reports on file format and data type errors.</a:t>
            </a:r>
          </a:p>
          <a:p>
            <a:pPr lvl="3">
              <a:defRPr/>
            </a:pPr>
            <a:r>
              <a:rPr lang="en-US" altLang="en-US" sz="1600" dirty="0" smtClean="0"/>
              <a:t>No </a:t>
            </a:r>
            <a:r>
              <a:rPr lang="en-US" altLang="en-US" sz="1600" dirty="0"/>
              <a:t>format change from last year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lvl="2">
              <a:defRPr/>
            </a:pPr>
            <a:r>
              <a:rPr lang="en-US" altLang="en-US" sz="1800" dirty="0"/>
              <a:t>ERCOT </a:t>
            </a:r>
            <a:r>
              <a:rPr lang="en-US" altLang="en-US" sz="1800" dirty="0" smtClean="0"/>
              <a:t>Validation </a:t>
            </a:r>
            <a:r>
              <a:rPr lang="en-US" altLang="en-US" sz="1800" dirty="0"/>
              <a:t>file.</a:t>
            </a:r>
          </a:p>
          <a:p>
            <a:pPr lvl="3">
              <a:defRPr/>
            </a:pPr>
            <a:r>
              <a:rPr lang="en-US" altLang="en-US" sz="1600" dirty="0"/>
              <a:t>Reports on </a:t>
            </a:r>
            <a:r>
              <a:rPr lang="en-US" altLang="en-US" sz="1600" dirty="0" smtClean="0"/>
              <a:t>‘business’ validation errors.</a:t>
            </a:r>
          </a:p>
          <a:p>
            <a:pPr lvl="3">
              <a:defRPr/>
            </a:pPr>
            <a:r>
              <a:rPr lang="en-US" altLang="en-US" sz="1600" dirty="0" smtClean="0"/>
              <a:t>No </a:t>
            </a:r>
            <a:r>
              <a:rPr lang="en-US" altLang="en-US" sz="1600" dirty="0"/>
              <a:t>format change from last year</a:t>
            </a:r>
            <a:r>
              <a:rPr lang="en-US" altLang="en-US" sz="1600" dirty="0" smtClean="0"/>
              <a:t>.</a:t>
            </a:r>
          </a:p>
          <a:p>
            <a:pPr lvl="3">
              <a:defRPr/>
            </a:pPr>
            <a:r>
              <a:rPr lang="en-US" altLang="en-US" sz="1600" dirty="0" smtClean="0"/>
              <a:t>Same format for NAESB and Secure File Share</a:t>
            </a:r>
            <a:endParaRPr lang="en-US" altLang="en-US" sz="1600" dirty="0"/>
          </a:p>
          <a:p>
            <a:pPr lvl="2"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0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Exchange 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pPr lvl="1">
              <a:defRPr/>
            </a:pPr>
            <a:r>
              <a:rPr lang="en-US" altLang="en-US" sz="2000" dirty="0" smtClean="0"/>
              <a:t>NOIE-to-ERCOT files</a:t>
            </a:r>
          </a:p>
          <a:p>
            <a:pPr marL="914400" lvl="2" indent="0" algn="ctr">
              <a:buNone/>
              <a:defRPr/>
            </a:pPr>
            <a:endParaRPr lang="en-US" altLang="en-US" sz="1800" dirty="0" smtClean="0"/>
          </a:p>
          <a:p>
            <a:pPr lvl="2">
              <a:defRPr/>
            </a:pPr>
            <a:r>
              <a:rPr lang="en-US" altLang="en-US" sz="1800" dirty="0" smtClean="0"/>
              <a:t>Excel file format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(Last year used Survey Monkey</a:t>
            </a:r>
            <a:r>
              <a:rPr lang="en-US" altLang="en-US" sz="1800" dirty="0" smtClean="0"/>
              <a:t>).</a:t>
            </a:r>
          </a:p>
          <a:p>
            <a:pPr lvl="2">
              <a:defRPr/>
            </a:pPr>
            <a:r>
              <a:rPr lang="en-US" altLang="en-US" sz="1800" dirty="0"/>
              <a:t>Excel template posted in OBD. </a:t>
            </a:r>
          </a:p>
          <a:p>
            <a:pPr lvl="2">
              <a:defRPr/>
            </a:pPr>
            <a:r>
              <a:rPr lang="en-US" altLang="en-US" sz="1800" dirty="0" smtClean="0"/>
              <a:t>Recommend </a:t>
            </a:r>
            <a:r>
              <a:rPr lang="en-US" altLang="en-US" sz="1800" dirty="0" smtClean="0"/>
              <a:t>submitting with Secure File </a:t>
            </a:r>
            <a:r>
              <a:rPr lang="en-US" altLang="en-US" sz="1800" dirty="0" smtClean="0"/>
              <a:t>Share.</a:t>
            </a:r>
            <a:endParaRPr lang="en-US" altLang="en-US" sz="1800" dirty="0" smtClean="0"/>
          </a:p>
          <a:p>
            <a:pPr lvl="2">
              <a:defRPr/>
            </a:pPr>
            <a:r>
              <a:rPr lang="en-US" altLang="en-US" sz="1800" dirty="0"/>
              <a:t>Participation and event files in one Excel workbook</a:t>
            </a:r>
            <a:r>
              <a:rPr lang="en-US" altLang="en-US" sz="1800" dirty="0" smtClean="0"/>
              <a:t>.</a:t>
            </a:r>
          </a:p>
          <a:p>
            <a:pPr lvl="2">
              <a:defRPr/>
            </a:pPr>
            <a:r>
              <a:rPr lang="en-US" altLang="en-US" sz="1800" dirty="0" smtClean="0"/>
              <a:t>Separate </a:t>
            </a:r>
            <a:r>
              <a:rPr lang="en-US" altLang="en-US" sz="1800" dirty="0" smtClean="0"/>
              <a:t>tab for each program category.</a:t>
            </a:r>
          </a:p>
          <a:p>
            <a:pPr lvl="2">
              <a:defRPr/>
            </a:pPr>
            <a:r>
              <a:rPr lang="en-US" altLang="en-US" sz="1800" dirty="0" smtClean="0"/>
              <a:t>If more than one program in a category, create additional tabs.</a:t>
            </a:r>
          </a:p>
          <a:p>
            <a:pPr marL="914400" lvl="2" indent="0">
              <a:buNone/>
              <a:defRPr/>
            </a:pPr>
            <a:endParaRPr lang="en-US" altLang="en-US" sz="1400" dirty="0"/>
          </a:p>
          <a:p>
            <a:pPr lvl="2"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2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NPRR 933</a:t>
            </a:r>
          </a:p>
          <a:p>
            <a:pPr lvl="1">
              <a:defRPr/>
            </a:pPr>
            <a:endParaRPr lang="en-US" altLang="en-US" sz="2200" dirty="0" smtClean="0"/>
          </a:p>
          <a:p>
            <a:pPr lvl="1">
              <a:defRPr/>
            </a:pPr>
            <a:r>
              <a:rPr lang="en-US" altLang="en-US" sz="2200" dirty="0" smtClean="0"/>
              <a:t>Other Binding Document </a:t>
            </a:r>
          </a:p>
          <a:p>
            <a:pPr lvl="2">
              <a:defRPr/>
            </a:pPr>
            <a:r>
              <a:rPr lang="en-US" altLang="en-US" sz="1800" dirty="0" smtClean="0"/>
              <a:t>Demand Response Data Definitions and Technical Specifications</a:t>
            </a:r>
          </a:p>
          <a:p>
            <a:pPr lvl="2">
              <a:defRPr/>
            </a:pPr>
            <a:endParaRPr lang="en-US" altLang="en-US" sz="1800" dirty="0" smtClean="0"/>
          </a:p>
          <a:p>
            <a:pPr lvl="1">
              <a:defRPr/>
            </a:pPr>
            <a:r>
              <a:rPr lang="en-US" altLang="en-US" sz="2200" dirty="0" smtClean="0"/>
              <a:t>Key survey dates</a:t>
            </a:r>
          </a:p>
          <a:p>
            <a:pPr lvl="1">
              <a:defRPr/>
            </a:pPr>
            <a:endParaRPr lang="en-US" altLang="en-US" sz="2200" dirty="0" smtClean="0"/>
          </a:p>
          <a:p>
            <a:pPr lvl="1">
              <a:defRPr/>
            </a:pPr>
            <a:r>
              <a:rPr lang="en-US" altLang="en-US" sz="2200" dirty="0" smtClean="0"/>
              <a:t>Data exchange process overview</a:t>
            </a: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933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Multiple sets of comments from REPs and NOIEs.</a:t>
            </a:r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ERCOT has worked closely with all submitters and </a:t>
            </a:r>
            <a:r>
              <a:rPr lang="en-US" altLang="en-US" sz="2200" dirty="0" smtClean="0"/>
              <a:t>has supported </a:t>
            </a:r>
            <a:r>
              <a:rPr lang="en-US" altLang="en-US" sz="2200" dirty="0" smtClean="0"/>
              <a:t>the adoption of the language recommended by PRS and subsequently amended by comments submitted by CPS.</a:t>
            </a:r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 </a:t>
            </a:r>
            <a:r>
              <a:rPr lang="en-US" altLang="en-US" sz="2200" dirty="0" smtClean="0"/>
              <a:t>Approved by </a:t>
            </a:r>
            <a:r>
              <a:rPr lang="en-US" altLang="en-US" sz="2200" dirty="0" smtClean="0"/>
              <a:t>TAC </a:t>
            </a:r>
            <a:r>
              <a:rPr lang="en-US" altLang="en-US" sz="2200" dirty="0" smtClean="0"/>
              <a:t>email vote which closed on May 29.</a:t>
            </a:r>
            <a:endParaRPr lang="en-US" altLang="en-US" sz="2200" dirty="0" smtClean="0"/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Slated </a:t>
            </a:r>
            <a:r>
              <a:rPr lang="en-US" altLang="en-US" sz="2200" dirty="0" smtClean="0"/>
              <a:t>for a vote at the June 9 </a:t>
            </a:r>
            <a:r>
              <a:rPr lang="en-US" altLang="en-US" sz="2200" dirty="0" smtClean="0"/>
              <a:t>Board.</a:t>
            </a:r>
            <a:endParaRPr lang="en-US" altLang="en-US" sz="2200" dirty="0" smtClean="0"/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August 1, 2020 effective date.</a:t>
            </a:r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Language should be in effect on August 1, 2020 which is the first key date in the 2020 Demand Response Survey process.</a:t>
            </a: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9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Binding Document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Version incorporating NOIE comments included as Key Document for TAC.</a:t>
            </a:r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The </a:t>
            </a:r>
            <a:r>
              <a:rPr lang="en-US" altLang="en-US" sz="2200" dirty="0" smtClean="0"/>
              <a:t>OBD will </a:t>
            </a:r>
            <a:r>
              <a:rPr lang="en-US" altLang="en-US" sz="2200" dirty="0" smtClean="0"/>
              <a:t>go to the June Board along with NPRR 933.</a:t>
            </a:r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 An OBDRR can be considered at the July RMS, WMS and TAC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meetings.</a:t>
            </a:r>
          </a:p>
          <a:p>
            <a:pPr lvl="2">
              <a:defRPr/>
            </a:pPr>
            <a:r>
              <a:rPr lang="en-US" altLang="en-US" sz="1800" dirty="0" smtClean="0"/>
              <a:t>ERCOT is willing to collaborate with REPs/NOIEs on modifications to the OBD.</a:t>
            </a:r>
          </a:p>
          <a:p>
            <a:pPr lvl="2">
              <a:defRPr/>
            </a:pPr>
            <a:r>
              <a:rPr lang="en-US" altLang="en-US" sz="1800" dirty="0" smtClean="0"/>
              <a:t>If needed an OBDRR should be posted </a:t>
            </a:r>
            <a:r>
              <a:rPr lang="en-US" altLang="en-US" sz="1800" dirty="0" smtClean="0"/>
              <a:t>in time for votes by RMS and WMS.</a:t>
            </a:r>
          </a:p>
          <a:p>
            <a:pPr lvl="2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 dirty="0" smtClean="0"/>
              <a:t>OBD changes, if </a:t>
            </a:r>
            <a:r>
              <a:rPr lang="en-US" altLang="en-US" sz="2200" dirty="0" smtClean="0"/>
              <a:t>needed, </a:t>
            </a:r>
            <a:r>
              <a:rPr lang="en-US" altLang="en-US" sz="2200" dirty="0" smtClean="0"/>
              <a:t>can be approved by </a:t>
            </a:r>
            <a:r>
              <a:rPr lang="en-US" altLang="en-US" sz="2200" dirty="0" smtClean="0"/>
              <a:t>RMS, WMS and TAC </a:t>
            </a:r>
            <a:r>
              <a:rPr lang="en-US" altLang="en-US" sz="2200" dirty="0" smtClean="0"/>
              <a:t>in time for the August 1 DR Survey start date.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August 1: Market notice to all REPs and NOIEs (TDSPs and QSEs).</a:t>
            </a:r>
          </a:p>
          <a:p>
            <a:pPr marL="457200" lvl="1" indent="0">
              <a:buNone/>
              <a:defRPr/>
            </a:pPr>
            <a:endParaRPr lang="en-US" altLang="en-US" sz="2200" dirty="0" smtClean="0"/>
          </a:p>
          <a:p>
            <a:pPr lvl="1">
              <a:defRPr/>
            </a:pPr>
            <a:r>
              <a:rPr lang="en-US" altLang="en-US" sz="2200" dirty="0" smtClean="0"/>
              <a:t>August 1: Official notice provided to Authorized Representatives of REPs and NOIEs regarding participation.</a:t>
            </a:r>
          </a:p>
          <a:p>
            <a:pPr lvl="2">
              <a:defRPr/>
            </a:pPr>
            <a:r>
              <a:rPr lang="en-US" altLang="en-US" sz="1800" dirty="0" smtClean="0"/>
              <a:t>Preliminary notice was sent in February.</a:t>
            </a:r>
          </a:p>
          <a:p>
            <a:pPr lvl="2">
              <a:defRPr/>
            </a:pPr>
            <a:r>
              <a:rPr lang="en-US" altLang="en-US" sz="1800" dirty="0" smtClean="0"/>
              <a:t>August 1 lists will be somewhat different.</a:t>
            </a:r>
          </a:p>
          <a:p>
            <a:pPr lvl="2">
              <a:defRPr/>
            </a:pPr>
            <a:r>
              <a:rPr lang="en-US" altLang="en-US" sz="1800" dirty="0" smtClean="0"/>
              <a:t>NOIE participation based on 2019 summer non-coincident peak.</a:t>
            </a:r>
          </a:p>
          <a:p>
            <a:pPr lvl="2">
              <a:defRPr/>
            </a:pPr>
            <a:r>
              <a:rPr lang="en-US" altLang="en-US" sz="1800" dirty="0" smtClean="0"/>
              <a:t>REP lists may change </a:t>
            </a:r>
            <a:r>
              <a:rPr lang="en-US" altLang="en-US" sz="1800" dirty="0" smtClean="0"/>
              <a:t>based on any changes in REP associations</a:t>
            </a:r>
            <a:r>
              <a:rPr lang="en-US" altLang="en-US" sz="1800" dirty="0" smtClean="0"/>
              <a:t>.</a:t>
            </a:r>
          </a:p>
          <a:p>
            <a:pPr lvl="1">
              <a:defRPr/>
            </a:pPr>
            <a:endParaRPr lang="en-US" altLang="en-US" sz="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August 15: Participating REPs and NOIEs submit responses to ERCOT indicating whether they </a:t>
            </a:r>
            <a:r>
              <a:rPr lang="en-US" altLang="en-US" sz="2200" dirty="0" smtClean="0"/>
              <a:t>expect to have </a:t>
            </a:r>
            <a:r>
              <a:rPr lang="en-US" altLang="en-US" sz="2200" dirty="0" smtClean="0"/>
              <a:t>Demand/Price response programs operating on </a:t>
            </a:r>
            <a:r>
              <a:rPr lang="en-US" altLang="en-US" sz="2200" dirty="0" smtClean="0"/>
              <a:t>Sep 1</a:t>
            </a:r>
            <a:r>
              <a:rPr lang="en-US" altLang="en-US" sz="2200" dirty="0" smtClean="0"/>
              <a:t>.</a:t>
            </a:r>
          </a:p>
          <a:p>
            <a:pPr lvl="2">
              <a:defRPr/>
            </a:pPr>
            <a:r>
              <a:rPr lang="en-US" altLang="en-US" sz="1800" dirty="0" smtClean="0"/>
              <a:t>Response required whether ‘yes’ or ‘no’.</a:t>
            </a:r>
          </a:p>
          <a:p>
            <a:pPr lvl="2">
              <a:defRPr/>
            </a:pPr>
            <a:r>
              <a:rPr lang="en-US" altLang="en-US" sz="1800" dirty="0" smtClean="0"/>
              <a:t>Identify any contact people other than Authorized Rep to be copied on survey related communications.</a:t>
            </a:r>
            <a:endParaRPr lang="en-US" altLang="en-US" sz="2200" dirty="0"/>
          </a:p>
          <a:p>
            <a:pPr lvl="2">
              <a:defRPr/>
            </a:pPr>
            <a:r>
              <a:rPr lang="en-US" altLang="en-US" sz="2000" dirty="0" smtClean="0"/>
              <a:t>For NOIEs, an indication of whether the NOIE TDSP or LSE administers the DR/PR programs.</a:t>
            </a:r>
          </a:p>
          <a:p>
            <a:pPr lvl="2">
              <a:defRPr/>
            </a:pPr>
            <a:r>
              <a:rPr lang="en-US" altLang="en-US" sz="2000" dirty="0" smtClean="0"/>
              <a:t>REPs </a:t>
            </a:r>
            <a:r>
              <a:rPr lang="en-US" altLang="en-US" sz="2000" dirty="0" smtClean="0"/>
              <a:t>indicate whether they will be submitting via NAESB or with Secure File Share.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5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September </a:t>
            </a:r>
            <a:r>
              <a:rPr lang="en-US" altLang="en-US" sz="2200" dirty="0"/>
              <a:t>1: Snapshot date … submissions to ERCOT based active participants on this date.</a:t>
            </a:r>
          </a:p>
          <a:p>
            <a:pPr lvl="2">
              <a:defRPr/>
            </a:pPr>
            <a:r>
              <a:rPr lang="en-US" altLang="en-US" sz="2000" dirty="0"/>
              <a:t>REPS may begin submitting ESIID </a:t>
            </a:r>
            <a:r>
              <a:rPr lang="en-US" altLang="en-US" sz="2000" dirty="0" smtClean="0"/>
              <a:t>participation information</a:t>
            </a:r>
            <a:endParaRPr lang="en-US" altLang="en-US" sz="2000" dirty="0" smtClean="0"/>
          </a:p>
          <a:p>
            <a:pPr lvl="2">
              <a:defRPr/>
            </a:pPr>
            <a:r>
              <a:rPr lang="en-US" altLang="en-US" sz="2000" dirty="0" smtClean="0"/>
              <a:t>REPs may submit requests for ERCOT ESIID file to use for pre-validation of files submitted to ERCOT.</a:t>
            </a:r>
          </a:p>
          <a:p>
            <a:pPr lvl="2">
              <a:defRPr/>
            </a:pPr>
            <a:r>
              <a:rPr lang="en-US" altLang="en-US" sz="2000" dirty="0" smtClean="0"/>
              <a:t>ERCOT will create the files on or </a:t>
            </a:r>
            <a:r>
              <a:rPr lang="en-US" altLang="en-US" sz="2000" dirty="0" smtClean="0"/>
              <a:t>before </a:t>
            </a:r>
            <a:r>
              <a:rPr lang="en-US" altLang="en-US" sz="2000" dirty="0" smtClean="0"/>
              <a:t>September </a:t>
            </a:r>
            <a:r>
              <a:rPr lang="en-US" altLang="en-US" sz="2000" dirty="0" smtClean="0"/>
              <a:t>11.</a:t>
            </a:r>
            <a:endParaRPr lang="en-US" altLang="en-US" sz="2000" dirty="0" smtClean="0"/>
          </a:p>
          <a:p>
            <a:pPr lvl="2">
              <a:defRPr/>
            </a:pPr>
            <a:r>
              <a:rPr lang="en-US" altLang="en-US" sz="2000" dirty="0" smtClean="0"/>
              <a:t>Files will be distributed using the Secure File Share application.</a:t>
            </a:r>
          </a:p>
          <a:p>
            <a:pPr lvl="2"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200" dirty="0" smtClean="0"/>
              <a:t>October 15: date for REPs to have submitted an ESIID file and if applicable on Event File.</a:t>
            </a:r>
          </a:p>
          <a:p>
            <a:pPr lvl="2">
              <a:defRPr/>
            </a:pPr>
            <a:r>
              <a:rPr lang="en-US" altLang="en-US" sz="1800" dirty="0" smtClean="0"/>
              <a:t>ERCOT validation files sent back to REPs in two business days.</a:t>
            </a:r>
          </a:p>
          <a:p>
            <a:pPr lvl="2">
              <a:defRPr/>
            </a:pPr>
            <a:r>
              <a:rPr lang="en-US" altLang="en-US" sz="1800" dirty="0" smtClean="0"/>
              <a:t>REPs are encouraged to correct and resubmit files as soon as possible.</a:t>
            </a:r>
            <a:endParaRPr lang="en-US" alt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6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October 31</a:t>
            </a:r>
            <a:r>
              <a:rPr lang="en-US" altLang="en-US" sz="2200" dirty="0"/>
              <a:t>: </a:t>
            </a:r>
            <a:r>
              <a:rPr lang="en-US" altLang="en-US" sz="2200" dirty="0" smtClean="0"/>
              <a:t>Deadline for REP and NOIE file submissions.</a:t>
            </a:r>
          </a:p>
          <a:p>
            <a:pPr lvl="2">
              <a:defRPr/>
            </a:pPr>
            <a:r>
              <a:rPr lang="en-US" altLang="en-US" sz="1800" dirty="0" smtClean="0"/>
              <a:t>REP files corrected/resubmitted and meet the accuracy target (95% of submitted ESIIDs with no errors).</a:t>
            </a:r>
          </a:p>
          <a:p>
            <a:pPr lvl="2">
              <a:defRPr/>
            </a:pPr>
            <a:r>
              <a:rPr lang="en-US" altLang="en-US" sz="1800" dirty="0" smtClean="0"/>
              <a:t>ERCOT will notify REPs as soon as the target is met during the submission process.</a:t>
            </a:r>
          </a:p>
          <a:p>
            <a:pPr lvl="2">
              <a:defRPr/>
            </a:pPr>
            <a:r>
              <a:rPr lang="en-US" altLang="en-US" sz="1800" dirty="0" smtClean="0"/>
              <a:t>REP event files (required even if no events) consistent with ESIID participation files.</a:t>
            </a:r>
          </a:p>
          <a:p>
            <a:pPr lvl="2">
              <a:defRPr/>
            </a:pPr>
            <a:r>
              <a:rPr lang="en-US" altLang="en-US" sz="2000" dirty="0" smtClean="0"/>
              <a:t>NOIE files of participation counts and event lists.</a:t>
            </a:r>
          </a:p>
          <a:p>
            <a:pPr lvl="2"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200" dirty="0" smtClean="0"/>
              <a:t>November 7: </a:t>
            </a:r>
            <a:r>
              <a:rPr lang="en-US" altLang="en-US" sz="2200" dirty="0"/>
              <a:t>Deadline for </a:t>
            </a:r>
            <a:r>
              <a:rPr lang="en-US" altLang="en-US" sz="2200" dirty="0" smtClean="0"/>
              <a:t>NOIEs to resolve any discrepancies identified by ERCOT.</a:t>
            </a:r>
          </a:p>
          <a:p>
            <a:pPr lvl="1">
              <a:defRPr/>
            </a:pPr>
            <a:endParaRPr lang="en-US" altLang="en-US" sz="2200" dirty="0"/>
          </a:p>
          <a:p>
            <a:pPr lvl="1">
              <a:defRPr/>
            </a:pPr>
            <a:r>
              <a:rPr lang="en-US" altLang="en-US" sz="2200" dirty="0" smtClean="0"/>
              <a:t>December 15: ERCOT report posted to MIS.</a:t>
            </a: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8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Exchange 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pPr lvl="1">
              <a:defRPr/>
            </a:pPr>
            <a:r>
              <a:rPr lang="en-US" altLang="en-US" sz="2000" dirty="0" smtClean="0"/>
              <a:t>REP-to-ERCOT files</a:t>
            </a:r>
          </a:p>
          <a:p>
            <a:pPr lvl="2">
              <a:defRPr/>
            </a:pPr>
            <a:r>
              <a:rPr lang="en-US" altLang="en-US" sz="1800" dirty="0" smtClean="0"/>
              <a:t>NAESB or Secure File Share for ESIID files.</a:t>
            </a:r>
          </a:p>
          <a:p>
            <a:pPr lvl="2">
              <a:defRPr/>
            </a:pPr>
            <a:r>
              <a:rPr lang="en-US" altLang="en-US" sz="1800" dirty="0" smtClean="0"/>
              <a:t>NAESB </a:t>
            </a:r>
            <a:r>
              <a:rPr lang="en-US" altLang="en-US" sz="1800" dirty="0" smtClean="0"/>
              <a:t>– format same as last year … category codes are different.</a:t>
            </a:r>
            <a:endParaRPr lang="en-US" altLang="en-US" sz="1800" dirty="0" smtClean="0"/>
          </a:p>
          <a:p>
            <a:pPr lvl="2">
              <a:defRPr/>
            </a:pPr>
            <a:r>
              <a:rPr lang="en-US" altLang="en-US" sz="1800" dirty="0" smtClean="0"/>
              <a:t>Secure File </a:t>
            </a:r>
            <a:r>
              <a:rPr lang="en-US" altLang="en-US" sz="1800" dirty="0" smtClean="0"/>
              <a:t>Share</a:t>
            </a:r>
          </a:p>
          <a:p>
            <a:pPr lvl="3">
              <a:defRPr/>
            </a:pPr>
            <a:r>
              <a:rPr lang="en-US" altLang="en-US" sz="1600" dirty="0" smtClean="0"/>
              <a:t>Simplified </a:t>
            </a:r>
            <a:r>
              <a:rPr lang="en-US" altLang="en-US" sz="1600" dirty="0" smtClean="0"/>
              <a:t>file format (last year was supposed to match the NAESB format</a:t>
            </a:r>
            <a:r>
              <a:rPr lang="en-US" altLang="en-US" sz="1600" dirty="0" smtClean="0"/>
              <a:t>).</a:t>
            </a:r>
          </a:p>
          <a:p>
            <a:pPr lvl="3">
              <a:defRPr/>
            </a:pPr>
            <a:r>
              <a:rPr lang="en-US" altLang="en-US" sz="1600" dirty="0" smtClean="0"/>
              <a:t>Template in OBD.</a:t>
            </a:r>
            <a:endParaRPr lang="en-US" altLang="en-US" sz="1600" dirty="0" smtClean="0"/>
          </a:p>
          <a:p>
            <a:pPr lvl="2">
              <a:defRPr/>
            </a:pPr>
            <a:r>
              <a:rPr lang="en-US" altLang="en-US" sz="1800" dirty="0" smtClean="0"/>
              <a:t>Event </a:t>
            </a:r>
            <a:r>
              <a:rPr lang="en-US" altLang="en-US" sz="1800" dirty="0" smtClean="0"/>
              <a:t>files</a:t>
            </a:r>
          </a:p>
          <a:p>
            <a:pPr lvl="3">
              <a:defRPr/>
            </a:pPr>
            <a:r>
              <a:rPr lang="en-US" altLang="en-US" sz="1600" dirty="0" smtClean="0"/>
              <a:t>Excel (last </a:t>
            </a:r>
            <a:r>
              <a:rPr lang="en-US" altLang="en-US" sz="1600" dirty="0" smtClean="0"/>
              <a:t>year Survey Monkey</a:t>
            </a:r>
            <a:r>
              <a:rPr lang="en-US" altLang="en-US" sz="1600" dirty="0" smtClean="0"/>
              <a:t>).</a:t>
            </a:r>
          </a:p>
          <a:p>
            <a:pPr lvl="3">
              <a:defRPr/>
            </a:pPr>
            <a:r>
              <a:rPr lang="en-US" altLang="en-US" sz="1600" dirty="0" smtClean="0"/>
              <a:t>File </a:t>
            </a:r>
            <a:r>
              <a:rPr lang="en-US" altLang="en-US" sz="1600" dirty="0"/>
              <a:t>template in </a:t>
            </a:r>
            <a:r>
              <a:rPr lang="en-US" altLang="en-US" sz="1600" dirty="0" smtClean="0"/>
              <a:t>OBD.</a:t>
            </a:r>
            <a:endParaRPr lang="en-US" altLang="en-US" sz="1600" dirty="0"/>
          </a:p>
          <a:p>
            <a:pPr marL="914400" lvl="2" indent="0">
              <a:buNone/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21802</TotalTime>
  <Words>826</Words>
  <Application>Microsoft Office PowerPoint</Application>
  <PresentationFormat>On-screen Show (4:3)</PresentationFormat>
  <Paragraphs>117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NPRR 933</vt:lpstr>
      <vt:lpstr>Other Binding Document</vt:lpstr>
      <vt:lpstr>Key Survey Dates for 2020</vt:lpstr>
      <vt:lpstr>Key Survey Dates for 2020</vt:lpstr>
      <vt:lpstr>Key Survey Dates for 2020</vt:lpstr>
      <vt:lpstr>Key Survey Dates for 2020</vt:lpstr>
      <vt:lpstr>Data Exchange Overview</vt:lpstr>
      <vt:lpstr>Data Exchange Overview</vt:lpstr>
      <vt:lpstr>Data Exchange Overview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346</cp:revision>
  <cp:lastPrinted>2020-02-20T00:38:16Z</cp:lastPrinted>
  <dcterms:created xsi:type="dcterms:W3CDTF">2016-01-21T15:20:31Z</dcterms:created>
  <dcterms:modified xsi:type="dcterms:W3CDTF">2020-06-01T13:45:18Z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