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</p:sldMasterIdLst>
  <p:notesMasterIdLst>
    <p:notesMasterId r:id="rId16"/>
  </p:notesMasterIdLst>
  <p:handoutMasterIdLst>
    <p:handoutMasterId r:id="rId17"/>
  </p:handoutMasterIdLst>
  <p:sldIdLst>
    <p:sldId id="260" r:id="rId6"/>
    <p:sldId id="293" r:id="rId7"/>
    <p:sldId id="305" r:id="rId8"/>
    <p:sldId id="292" r:id="rId9"/>
    <p:sldId id="295" r:id="rId10"/>
    <p:sldId id="294" r:id="rId11"/>
    <p:sldId id="301" r:id="rId12"/>
    <p:sldId id="304" r:id="rId13"/>
    <p:sldId id="302" r:id="rId14"/>
    <p:sldId id="303" r:id="rId15"/>
  </p:sldIdLst>
  <p:sldSz cx="9144000" cy="6858000" type="screen4x3"/>
  <p:notesSz cx="7077075" cy="93630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7575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4859" autoAdjust="0"/>
  </p:normalViewPr>
  <p:slideViewPr>
    <p:cSldViewPr showGuides="1">
      <p:cViewPr varScale="1">
        <p:scale>
          <a:sx n="72" d="100"/>
          <a:sy n="72" d="100"/>
        </p:scale>
        <p:origin x="1048" y="48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10" Type="http://schemas.openxmlformats.org/officeDocument/2006/relationships/slide" Target="slides/slide5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3067374" cy="470072"/>
          </a:xfrm>
          <a:prstGeom prst="rect">
            <a:avLst/>
          </a:prstGeom>
        </p:spPr>
        <p:txBody>
          <a:bodyPr vert="horz" lIns="92181" tIns="46090" rIns="92181" bIns="4609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008100" y="1"/>
            <a:ext cx="3067374" cy="470072"/>
          </a:xfrm>
          <a:prstGeom prst="rect">
            <a:avLst/>
          </a:prstGeom>
        </p:spPr>
        <p:txBody>
          <a:bodyPr vert="horz" lIns="92181" tIns="46090" rIns="92181" bIns="4609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5/20/2020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93003"/>
            <a:ext cx="3067374" cy="470072"/>
          </a:xfrm>
          <a:prstGeom prst="rect">
            <a:avLst/>
          </a:prstGeom>
        </p:spPr>
        <p:txBody>
          <a:bodyPr vert="horz" lIns="92181" tIns="46090" rIns="92181" bIns="4609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008100" y="8893003"/>
            <a:ext cx="3067374" cy="470072"/>
          </a:xfrm>
          <a:prstGeom prst="rect">
            <a:avLst/>
          </a:prstGeom>
        </p:spPr>
        <p:txBody>
          <a:bodyPr vert="horz" lIns="92181" tIns="46090" rIns="92181" bIns="4609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66733" cy="468154"/>
          </a:xfrm>
          <a:prstGeom prst="rect">
            <a:avLst/>
          </a:prstGeom>
        </p:spPr>
        <p:txBody>
          <a:bodyPr vert="horz" lIns="93932" tIns="46966" rIns="93932" bIns="46966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08705" y="0"/>
            <a:ext cx="3066733" cy="468154"/>
          </a:xfrm>
          <a:prstGeom prst="rect">
            <a:avLst/>
          </a:prstGeom>
        </p:spPr>
        <p:txBody>
          <a:bodyPr vert="horz" lIns="93932" tIns="46966" rIns="93932" bIns="46966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5/20/2020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96975" y="701675"/>
            <a:ext cx="4683125" cy="35115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932" tIns="46966" rIns="93932" bIns="46966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7708" y="4447461"/>
            <a:ext cx="5661660" cy="4213384"/>
          </a:xfrm>
          <a:prstGeom prst="rect">
            <a:avLst/>
          </a:prstGeom>
        </p:spPr>
        <p:txBody>
          <a:bodyPr vert="horz" lIns="93932" tIns="46966" rIns="93932" bIns="46966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93297"/>
            <a:ext cx="3066733" cy="468154"/>
          </a:xfrm>
          <a:prstGeom prst="rect">
            <a:avLst/>
          </a:prstGeom>
        </p:spPr>
        <p:txBody>
          <a:bodyPr vert="horz" lIns="93932" tIns="46966" rIns="93932" bIns="46966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08705" y="8893297"/>
            <a:ext cx="3066733" cy="468154"/>
          </a:xfrm>
          <a:prstGeom prst="rect">
            <a:avLst/>
          </a:prstGeom>
        </p:spPr>
        <p:txBody>
          <a:bodyPr vert="horz" lIns="93932" tIns="46966" rIns="93932" bIns="46966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24449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58200" y="6172200"/>
            <a:ext cx="609600" cy="2968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299284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Footer text goes here.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70951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066800"/>
            <a:ext cx="8534400" cy="485323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58200" y="6172200"/>
            <a:ext cx="609600" cy="2968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299284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Footer text goes here.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231350" y="0"/>
            <a:ext cx="591265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56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299284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Footer text goes here.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58200" y="6223084"/>
            <a:ext cx="609600" cy="2968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223084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223084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5994484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248400"/>
            <a:ext cx="284092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endParaRPr lang="en-US" sz="1000" b="0" baseline="0" dirty="0" smtClean="0">
              <a:solidFill>
                <a:schemeClr val="tx1"/>
              </a:solidFill>
            </a:endParaRPr>
          </a:p>
          <a:p>
            <a:pPr algn="l"/>
            <a:r>
              <a:rPr lang="en-US" sz="1000" b="0" baseline="0" dirty="0" smtClean="0">
                <a:solidFill>
                  <a:schemeClr val="tx1"/>
                </a:solidFill>
              </a:rPr>
              <a:t>ERCOT </a:t>
            </a:r>
            <a:r>
              <a:rPr lang="en-US" sz="1000" b="0" baseline="0" dirty="0" smtClean="0">
                <a:solidFill>
                  <a:schemeClr val="tx1"/>
                </a:solidFill>
              </a:rPr>
              <a:t>Public</a:t>
            </a:r>
            <a:endParaRPr lang="en-US" sz="1000" b="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505200" y="1843951"/>
            <a:ext cx="5553740" cy="29238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Corpus </a:t>
            </a:r>
            <a:r>
              <a:rPr lang="en-US" sz="2000" b="1" dirty="0" smtClean="0"/>
              <a:t>Christi North Shore Regional Planning Group Projects</a:t>
            </a:r>
          </a:p>
          <a:p>
            <a:endParaRPr lang="en-US" b="1" dirty="0" smtClean="0"/>
          </a:p>
          <a:p>
            <a:r>
              <a:rPr lang="en-US" i="1" dirty="0" smtClean="0"/>
              <a:t>Shun Hsien (Fred) Huang</a:t>
            </a:r>
            <a:endParaRPr lang="en-US" i="1" dirty="0"/>
          </a:p>
          <a:p>
            <a:r>
              <a:rPr lang="en-US" dirty="0" smtClean="0"/>
              <a:t>Manager, Regional Planning</a:t>
            </a:r>
          </a:p>
          <a:p>
            <a:endParaRPr lang="en-US" dirty="0"/>
          </a:p>
          <a:p>
            <a:r>
              <a:rPr lang="en-US" dirty="0" smtClean="0"/>
              <a:t>Technical Advisory Committee Meeting</a:t>
            </a:r>
          </a:p>
          <a:p>
            <a:endParaRPr lang="en-US" dirty="0"/>
          </a:p>
          <a:p>
            <a:r>
              <a:rPr lang="en-US" dirty="0" smtClean="0"/>
              <a:t>ERCOT Public</a:t>
            </a:r>
          </a:p>
          <a:p>
            <a:r>
              <a:rPr lang="en-US" dirty="0" smtClean="0"/>
              <a:t>May 27, 2020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Option 4 One-Line Diagram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10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3000" y="1066799"/>
            <a:ext cx="6867988" cy="48532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6492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066801"/>
            <a:ext cx="8534400" cy="1752600"/>
          </a:xfrm>
        </p:spPr>
        <p:txBody>
          <a:bodyPr/>
          <a:lstStyle/>
          <a:p>
            <a:r>
              <a:rPr lang="en-US" sz="2400" dirty="0"/>
              <a:t>American Electric Power (AEP) submitted the Corpus Christi North Shore project </a:t>
            </a:r>
            <a:r>
              <a:rPr lang="en-US" sz="2400" dirty="0" smtClean="0"/>
              <a:t>for Regional </a:t>
            </a:r>
            <a:r>
              <a:rPr lang="en-US" sz="2400" dirty="0"/>
              <a:t>Planning Group </a:t>
            </a:r>
            <a:r>
              <a:rPr lang="en-US" sz="2400" dirty="0" smtClean="0"/>
              <a:t>review</a:t>
            </a:r>
          </a:p>
          <a:p>
            <a:r>
              <a:rPr lang="en-US" sz="2400" dirty="0" smtClean="0"/>
              <a:t>This is a Tier 1 project </a:t>
            </a:r>
            <a:r>
              <a:rPr lang="en-US" sz="2400" dirty="0"/>
              <a:t>that was estimated </a:t>
            </a:r>
            <a:r>
              <a:rPr lang="en-US" sz="2400" dirty="0" smtClean="0"/>
              <a:t>to cost $291 Million 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2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67200" y="2925844"/>
            <a:ext cx="4343400" cy="3246356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533400" y="3394860"/>
            <a:ext cx="3701988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400" dirty="0"/>
              <a:t>Addresses </a:t>
            </a:r>
            <a:r>
              <a:rPr lang="en-US" sz="2400" dirty="0"/>
              <a:t>reliability needs resulting from new </a:t>
            </a:r>
            <a:r>
              <a:rPr lang="en-US" sz="2400" dirty="0"/>
              <a:t>confirmed industrial load of </a:t>
            </a:r>
            <a:r>
              <a:rPr lang="en-US" sz="2400" dirty="0"/>
              <a:t>1,085 MW which is </a:t>
            </a:r>
            <a:r>
              <a:rPr lang="en-US" sz="2400" dirty="0" smtClean="0"/>
              <a:t>anticipated </a:t>
            </a:r>
            <a:r>
              <a:rPr lang="en-US" sz="2400" dirty="0"/>
              <a:t>to come online before </a:t>
            </a:r>
            <a:r>
              <a:rPr lang="en-US" sz="2400" dirty="0" smtClean="0"/>
              <a:t>2024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501791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Tier 1 Project Requirement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Pursuant to Protocol Section 3.11.4.7 (Tier 1)</a:t>
            </a:r>
          </a:p>
          <a:p>
            <a:pPr lvl="1"/>
            <a:r>
              <a:rPr lang="en-US" sz="2400" dirty="0" smtClean="0"/>
              <a:t>Projects with an estimated capital cost of $100 Million or greater are Tier 1 projects</a:t>
            </a:r>
          </a:p>
          <a:p>
            <a:pPr lvl="1"/>
            <a:r>
              <a:rPr lang="en-US" sz="2400" dirty="0" smtClean="0"/>
              <a:t>Tier 1 projects require ERCOT Board endorsement</a:t>
            </a:r>
          </a:p>
          <a:p>
            <a:pPr lvl="1"/>
            <a:endParaRPr lang="en-US" sz="2400" dirty="0"/>
          </a:p>
          <a:p>
            <a:r>
              <a:rPr lang="en-US" sz="2400" dirty="0" smtClean="0"/>
              <a:t>Pursuant to Protocol Section 3.11.4.9</a:t>
            </a:r>
          </a:p>
          <a:p>
            <a:pPr lvl="1"/>
            <a:r>
              <a:rPr lang="en-US" sz="2400" dirty="0" smtClean="0"/>
              <a:t>ERCOT shall present the Tier 1 project to the Technical Advisory Committee (TAC) for review and comment</a:t>
            </a:r>
          </a:p>
          <a:p>
            <a:pPr lvl="1"/>
            <a:r>
              <a:rPr lang="en-US" sz="2400" dirty="0" smtClean="0"/>
              <a:t>Comments from TAC shall be included in the presentation to the ERCOT Board</a:t>
            </a:r>
          </a:p>
          <a:p>
            <a:pPr lvl="1"/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65866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Project Need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ERCOT’s independent review indicated thermal and voltage criteria violations</a:t>
            </a:r>
            <a:endParaRPr lang="en-US" sz="2400" dirty="0"/>
          </a:p>
          <a:p>
            <a:endParaRPr lang="en-US" sz="2400" dirty="0" smtClean="0"/>
          </a:p>
          <a:p>
            <a:r>
              <a:rPr lang="en-US" sz="2400" dirty="0" smtClean="0"/>
              <a:t>System improvement is needed to meet reliability criteria</a:t>
            </a:r>
          </a:p>
          <a:p>
            <a:endParaRPr lang="en-US" sz="28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4</a:t>
            </a:fld>
            <a:endParaRPr lang="en-US"/>
          </a:p>
        </p:txBody>
      </p:sp>
      <p:graphicFrame>
        <p:nvGraphicFramePr>
          <p:cNvPr id="5" name="Content Placeholder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70187538"/>
              </p:ext>
            </p:extLst>
          </p:nvPr>
        </p:nvGraphicFramePr>
        <p:xfrm>
          <a:off x="990600" y="3352800"/>
          <a:ext cx="6877814" cy="1645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7800"/>
                <a:gridCol w="2551430"/>
                <a:gridCol w="2878584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sz="24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0" dirty="0" smtClean="0"/>
                        <a:t>Thermal Overloads</a:t>
                      </a:r>
                      <a:endParaRPr lang="en-US" sz="24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0" dirty="0" smtClean="0">
                          <a:solidFill>
                            <a:schemeClr val="bg1"/>
                          </a:solidFill>
                        </a:rPr>
                        <a:t>Bus Voltage Violation</a:t>
                      </a:r>
                      <a:endParaRPr lang="en-US" sz="2400" b="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b="0" dirty="0" smtClean="0"/>
                        <a:t>Total</a:t>
                      </a:r>
                      <a:endParaRPr lang="en-US" sz="2400" b="0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2400" b="0" dirty="0" smtClean="0"/>
                        <a:t>10 miles   </a:t>
                      </a:r>
                      <a:r>
                        <a:rPr lang="en-US" sz="2400" b="0" dirty="0" smtClean="0"/>
                        <a:t>69-kV</a:t>
                      </a:r>
                      <a:endParaRPr lang="en-US" sz="2400" b="0" dirty="0" smtClean="0"/>
                    </a:p>
                    <a:p>
                      <a:r>
                        <a:rPr lang="en-US" sz="2400" b="0" dirty="0" smtClean="0"/>
                        <a:t>80</a:t>
                      </a:r>
                      <a:r>
                        <a:rPr lang="en-US" sz="2400" b="0" baseline="0" dirty="0" smtClean="0"/>
                        <a:t> miles </a:t>
                      </a:r>
                      <a:r>
                        <a:rPr lang="en-US" sz="2400" b="0" baseline="0" dirty="0" smtClean="0"/>
                        <a:t>138-kV</a:t>
                      </a:r>
                      <a:endParaRPr lang="en-US" sz="2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b="0" dirty="0" smtClean="0"/>
                        <a:t>17 </a:t>
                      </a:r>
                      <a:r>
                        <a:rPr lang="en-US" sz="24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buses     </a:t>
                      </a:r>
                      <a:r>
                        <a:rPr lang="en-US" sz="2400" b="0" dirty="0" smtClean="0"/>
                        <a:t>69-</a:t>
                      </a:r>
                      <a:r>
                        <a:rPr lang="en-US" sz="2400" b="0" baseline="0" dirty="0" smtClean="0"/>
                        <a:t>kV</a:t>
                      </a:r>
                      <a:endParaRPr lang="en-US" sz="2400" b="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10401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Assumed Reactive Power Compensation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Assumed reactive compensation devices were included as placeholders in this independent review</a:t>
            </a:r>
          </a:p>
          <a:p>
            <a:r>
              <a:rPr lang="en-US" sz="2400" dirty="0" smtClean="0"/>
              <a:t>The future reactive upgrades are not expected to materially affect nor be affected by the preferred option identified by this independent review</a:t>
            </a:r>
          </a:p>
          <a:p>
            <a:r>
              <a:rPr lang="en-US" sz="2400" dirty="0" smtClean="0"/>
              <a:t>ERCOT </a:t>
            </a:r>
            <a:r>
              <a:rPr lang="en-US" sz="2400" dirty="0"/>
              <a:t>and AEP agreed to re-visit the reactive </a:t>
            </a:r>
            <a:r>
              <a:rPr lang="en-US" sz="2400" dirty="0" smtClean="0"/>
              <a:t>compensation needs, as short lead-time projects, </a:t>
            </a:r>
            <a:r>
              <a:rPr lang="en-US" sz="2400" dirty="0"/>
              <a:t>at a later time when load dynamic characteristics information becomes </a:t>
            </a:r>
            <a:r>
              <a:rPr lang="en-US" sz="2400" dirty="0" smtClean="0"/>
              <a:t>available</a:t>
            </a:r>
          </a:p>
          <a:p>
            <a:r>
              <a:rPr lang="en-US" sz="2400" dirty="0"/>
              <a:t>Focus of this independent review is to identify any necessary long lead-time transmission upgrades</a:t>
            </a:r>
          </a:p>
          <a:p>
            <a:endParaRPr lang="en-US" sz="2400" dirty="0"/>
          </a:p>
          <a:p>
            <a:endParaRPr lang="en-US" sz="2400" dirty="0" smtClean="0"/>
          </a:p>
          <a:p>
            <a:endParaRPr lang="en-US" sz="2800" dirty="0" smtClean="0"/>
          </a:p>
          <a:p>
            <a:endParaRPr lang="en-US" sz="2800" dirty="0" smtClean="0"/>
          </a:p>
          <a:p>
            <a:endParaRPr lang="en-US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5052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Comparison of Project Options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ERCOT short-listed two options</a:t>
            </a:r>
          </a:p>
          <a:p>
            <a:r>
              <a:rPr lang="en-US" sz="2400" dirty="0" smtClean="0"/>
              <a:t>Option 3 would serve </a:t>
            </a:r>
            <a:r>
              <a:rPr lang="en-US" sz="2400" dirty="0"/>
              <a:t>the new confirmed industrial load through a double-circuit 345-kV loop while Option 4 would serve the Corpus Christi load through a radial double-circuit 345-kV line</a:t>
            </a: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6</a:t>
            </a:fld>
            <a:endParaRPr lang="en-US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58125464"/>
              </p:ext>
            </p:extLst>
          </p:nvPr>
        </p:nvGraphicFramePr>
        <p:xfrm>
          <a:off x="666750" y="3124200"/>
          <a:ext cx="7886700" cy="2438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60181"/>
                <a:gridCol w="2057400"/>
                <a:gridCol w="1869119"/>
              </a:tblGrid>
              <a:tr h="278130">
                <a:tc>
                  <a:txBody>
                    <a:bodyPr/>
                    <a:lstStyle/>
                    <a:p>
                      <a:pPr algn="l"/>
                      <a:endParaRPr lang="en-US" sz="20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1200" dirty="0">
                          <a:solidFill>
                            <a:schemeClr val="tx1"/>
                          </a:solidFill>
                          <a:effectLst/>
                        </a:rPr>
                        <a:t>Option 3</a:t>
                      </a:r>
                      <a:endParaRPr lang="en-US" sz="20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1200" dirty="0">
                          <a:solidFill>
                            <a:schemeClr val="tx1"/>
                          </a:solidFill>
                          <a:effectLst/>
                        </a:rPr>
                        <a:t>Option 4</a:t>
                      </a:r>
                      <a:endParaRPr lang="en-US" sz="20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</a:tr>
              <a:tr h="26289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  <a:effectLst/>
                        </a:rPr>
                        <a:t>Met ERCOT and NERC Reliability Criteria</a:t>
                      </a:r>
                      <a:endParaRPr lang="en-US" sz="20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  <a:effectLst/>
                        </a:rPr>
                        <a:t>Yes</a:t>
                      </a:r>
                      <a:endParaRPr lang="en-US" sz="20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  <a:effectLst/>
                        </a:rPr>
                        <a:t>Yes</a:t>
                      </a:r>
                      <a:endParaRPr lang="en-US" sz="20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</a:tr>
              <a:tr h="26289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chemeClr val="tx1"/>
                          </a:solidFill>
                          <a:effectLst/>
                        </a:rPr>
                        <a:t>Improved Operational Flexibility (Planned Maintenance Outages)</a:t>
                      </a:r>
                      <a:endParaRPr lang="en-US" sz="200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  <a:effectLst/>
                        </a:rPr>
                        <a:t>Yes</a:t>
                      </a:r>
                      <a:endParaRPr lang="en-US" sz="20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  <a:effectLst/>
                        </a:rPr>
                        <a:t>Yes</a:t>
                      </a:r>
                      <a:endParaRPr lang="en-US" sz="20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</a:tr>
              <a:tr h="26289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chemeClr val="tx1"/>
                          </a:solidFill>
                          <a:effectLst/>
                        </a:rPr>
                        <a:t>Load Serving Capability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chemeClr val="tx1"/>
                          </a:solidFill>
                          <a:effectLst/>
                        </a:rPr>
                        <a:t>(Thermal limited)</a:t>
                      </a:r>
                      <a:endParaRPr lang="en-US" sz="200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  <a:effectLst/>
                        </a:rPr>
                        <a:t>--</a:t>
                      </a:r>
                      <a:endParaRPr lang="en-US" sz="20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  <a:effectLst/>
                        </a:rPr>
                        <a:t>Better</a:t>
                      </a:r>
                      <a:endParaRPr lang="en-US" sz="20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</a:tr>
              <a:tr h="26289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  <a:effectLst/>
                        </a:rPr>
                        <a:t>Capital Cost Estimates</a:t>
                      </a:r>
                      <a:endParaRPr lang="en-US" sz="20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  <a:effectLst/>
                        </a:rPr>
                        <a:t>$291 M</a:t>
                      </a:r>
                      <a:endParaRPr lang="en-US" sz="20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  <a:effectLst/>
                        </a:rPr>
                        <a:t>$215 M</a:t>
                      </a:r>
                      <a:endParaRPr lang="en-US" sz="20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11041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Congestion Analysis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ERCOT </a:t>
            </a:r>
            <a:r>
              <a:rPr lang="en-US" sz="2400" dirty="0" smtClean="0"/>
              <a:t>concluded </a:t>
            </a:r>
            <a:r>
              <a:rPr lang="en-US" sz="2400" dirty="0" smtClean="0"/>
              <a:t>that Option 4 did not cause new or additional </a:t>
            </a:r>
            <a:r>
              <a:rPr lang="en-US" sz="2400" dirty="0" smtClean="0"/>
              <a:t>congestion</a:t>
            </a:r>
            <a:endParaRPr lang="en-US" sz="2400" dirty="0" smtClean="0"/>
          </a:p>
          <a:p>
            <a:endParaRPr lang="en-US" sz="2400" dirty="0"/>
          </a:p>
          <a:p>
            <a:r>
              <a:rPr lang="en-US" sz="2400" dirty="0" smtClean="0"/>
              <a:t>Upgrade of Pelican to </a:t>
            </a:r>
            <a:r>
              <a:rPr lang="en-US" sz="2400" dirty="0" err="1" smtClean="0"/>
              <a:t>Whitepoint</a:t>
            </a:r>
            <a:r>
              <a:rPr lang="en-US" sz="2400" dirty="0" smtClean="0"/>
              <a:t> </a:t>
            </a:r>
            <a:r>
              <a:rPr lang="en-US" sz="2400" dirty="0" smtClean="0"/>
              <a:t>138-kV line was found to </a:t>
            </a:r>
            <a:r>
              <a:rPr lang="en-US" sz="2400" dirty="0" smtClean="0"/>
              <a:t>meet </a:t>
            </a:r>
            <a:r>
              <a:rPr lang="en-US" sz="2400" dirty="0" smtClean="0"/>
              <a:t>economic </a:t>
            </a:r>
            <a:r>
              <a:rPr lang="en-US" sz="2400" dirty="0" smtClean="0"/>
              <a:t>planning criteria </a:t>
            </a:r>
            <a:r>
              <a:rPr lang="en-US" sz="2400" dirty="0" smtClean="0"/>
              <a:t>and was added to ERCOT preferred Option 4</a:t>
            </a: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0120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ERCOT Recommendation: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Based on the review, ERCOT will recommend the Board endorse Option 4 to address the reliability need in the study region</a:t>
            </a:r>
          </a:p>
          <a:p>
            <a:endParaRPr lang="en-US" sz="2400" dirty="0" smtClean="0"/>
          </a:p>
          <a:p>
            <a:r>
              <a:rPr lang="en-US" sz="2400" dirty="0" smtClean="0"/>
              <a:t>Estimated Capital Cost: $218.5 Million</a:t>
            </a:r>
          </a:p>
          <a:p>
            <a:endParaRPr lang="en-US" sz="2400" dirty="0" smtClean="0"/>
          </a:p>
          <a:p>
            <a:r>
              <a:rPr lang="en-US" sz="2400" dirty="0" smtClean="0"/>
              <a:t>ERCOT will recommend that the Board deems the Option 4 project critical to reliability</a:t>
            </a: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2942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ERCOT Recommendation: Option 4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z="2000" dirty="0"/>
              <a:t>A new Angstrom 345-kV substation tapped into the 345-kV line from </a:t>
            </a:r>
            <a:r>
              <a:rPr lang="en-US" sz="2000" dirty="0" err="1"/>
              <a:t>Whitepoint</a:t>
            </a:r>
            <a:r>
              <a:rPr lang="en-US" sz="2000" dirty="0"/>
              <a:t> to STP</a:t>
            </a:r>
          </a:p>
          <a:p>
            <a:pPr lvl="0"/>
            <a:r>
              <a:rPr lang="en-US" sz="2000" dirty="0"/>
              <a:t>A new 345/138-kV Naismith substation</a:t>
            </a:r>
          </a:p>
          <a:p>
            <a:pPr lvl="0"/>
            <a:r>
              <a:rPr lang="en-US" sz="2000" dirty="0"/>
              <a:t>Two new 345/138-kV transformers at Naismith</a:t>
            </a:r>
          </a:p>
          <a:p>
            <a:pPr lvl="0"/>
            <a:r>
              <a:rPr lang="en-US" sz="2000" dirty="0"/>
              <a:t>Two new 138-kV circuits on a double-circuit tower from Naismith to </a:t>
            </a:r>
            <a:r>
              <a:rPr lang="en-US" sz="2000" dirty="0" err="1"/>
              <a:t>Resnik</a:t>
            </a:r>
            <a:r>
              <a:rPr lang="en-US" sz="2000" dirty="0"/>
              <a:t> (~3 miles)</a:t>
            </a:r>
          </a:p>
          <a:p>
            <a:pPr lvl="0"/>
            <a:r>
              <a:rPr lang="en-US" sz="2000" dirty="0"/>
              <a:t>One new 345-kV line on a double-circuit tower from Grissom to Angstrom (~17 miles)</a:t>
            </a:r>
          </a:p>
          <a:p>
            <a:pPr lvl="0"/>
            <a:r>
              <a:rPr lang="en-US" sz="2000" dirty="0"/>
              <a:t>One new 345-kV line on a double-circuit tower from Angstrom to Naismith (~19 miles)</a:t>
            </a:r>
          </a:p>
          <a:p>
            <a:pPr lvl="0"/>
            <a:r>
              <a:rPr lang="en-US" sz="2000" dirty="0"/>
              <a:t>A new second 345/138-kV transformer at the </a:t>
            </a:r>
            <a:r>
              <a:rPr lang="en-US" sz="2000" dirty="0" err="1"/>
              <a:t>Whitepoint</a:t>
            </a:r>
            <a:r>
              <a:rPr lang="en-US" sz="2000" dirty="0"/>
              <a:t> substation</a:t>
            </a:r>
          </a:p>
          <a:p>
            <a:r>
              <a:rPr lang="en-US" sz="2000" dirty="0"/>
              <a:t>Upgrade the 4.7-mile, 138-kV transmission line from Pelican to </a:t>
            </a:r>
            <a:r>
              <a:rPr lang="en-US" sz="2000" dirty="0" err="1"/>
              <a:t>Whitepoint</a:t>
            </a:r>
            <a:r>
              <a:rPr lang="en-US" sz="2000" dirty="0"/>
              <a:t>. </a:t>
            </a:r>
            <a:endParaRPr lang="en-US" sz="2000" strike="dblStrike" dirty="0">
              <a:solidFill>
                <a:srgbClr val="FF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0931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Inside pages">
  <a:themeElements>
    <a:clrScheme name="ERCOT Identity v.2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EC7"/>
      </a:accent1>
      <a:accent2>
        <a:srgbClr val="5B6770"/>
      </a:accent2>
      <a:accent3>
        <a:srgbClr val="26D07C"/>
      </a:accent3>
      <a:accent4>
        <a:srgbClr val="003865"/>
      </a:accent4>
      <a:accent5>
        <a:srgbClr val="685BC7"/>
      </a:accent5>
      <a:accent6>
        <a:srgbClr val="890C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2BDB63875B034C8B32518C6496ADD1" ma:contentTypeVersion="0" ma:contentTypeDescription="Create a new document." ma:contentTypeScope="" ma:versionID="2e49056469cb591c67c33c10da96a071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C163D459-1C05-483F-85D1-C9E478EC32CC}">
  <ds:schemaRefs>
    <ds:schemaRef ds:uri="http://purl.org/dc/terms/"/>
    <ds:schemaRef ds:uri="http://schemas.openxmlformats.org/package/2006/metadata/core-properties"/>
    <ds:schemaRef ds:uri="http://schemas.microsoft.com/office/2006/documentManagement/types"/>
    <ds:schemaRef ds:uri="c34af464-7aa1-4edd-9be4-83dffc1cb926"/>
    <ds:schemaRef ds:uri="http://purl.org/dc/elements/1.1/"/>
    <ds:schemaRef ds:uri="http://schemas.microsoft.com/office/2006/metadata/properties"/>
    <ds:schemaRef ds:uri="http://schemas.microsoft.com/office/infopath/2007/PartnerControls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A75107C8-DC22-41ED-81EF-363FA845221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39968CB8-5FF8-44D7-A459-A3FC34AC4F77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6713</TotalTime>
  <Words>539</Words>
  <Application>Microsoft Office PowerPoint</Application>
  <PresentationFormat>On-screen Show (4:3)</PresentationFormat>
  <Paragraphs>87</Paragraphs>
  <Slides>10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10</vt:i4>
      </vt:variant>
    </vt:vector>
  </HeadingPairs>
  <TitlesOfParts>
    <vt:vector size="16" baseType="lpstr">
      <vt:lpstr>Arial</vt:lpstr>
      <vt:lpstr>Calibri</vt:lpstr>
      <vt:lpstr>Times New Roman</vt:lpstr>
      <vt:lpstr>Wingdings</vt:lpstr>
      <vt:lpstr>1_Custom Design</vt:lpstr>
      <vt:lpstr>Inside pages</vt:lpstr>
      <vt:lpstr>PowerPoint Presentation</vt:lpstr>
      <vt:lpstr>Overview</vt:lpstr>
      <vt:lpstr>Tier 1 Project Requirement</vt:lpstr>
      <vt:lpstr>Project Need</vt:lpstr>
      <vt:lpstr>Assumed Reactive Power Compensation</vt:lpstr>
      <vt:lpstr>Comparison of Project Options</vt:lpstr>
      <vt:lpstr>Congestion Analysis</vt:lpstr>
      <vt:lpstr>ERCOT Recommendation:</vt:lpstr>
      <vt:lpstr>ERCOT Recommendation: Option 4</vt:lpstr>
      <vt:lpstr>Option 4 One-Line Diagram</vt:lpstr>
    </vt:vector>
  </TitlesOfParts>
  <Company>The Electric Reliability Council of Texas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Huang, Fred</cp:lastModifiedBy>
  <cp:revision>138</cp:revision>
  <cp:lastPrinted>2020-02-20T16:57:48Z</cp:lastPrinted>
  <dcterms:created xsi:type="dcterms:W3CDTF">2016-01-21T15:20:31Z</dcterms:created>
  <dcterms:modified xsi:type="dcterms:W3CDTF">2020-05-20T14:39:12Z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0x0101002E2BDB63875B034C8B32518C6496ADD1</vt:lpwstr>
  </property>
</Properties>
</file>