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20"/>
  </p:notesMasterIdLst>
  <p:handoutMasterIdLst>
    <p:handoutMasterId r:id="rId21"/>
  </p:handoutMasterIdLst>
  <p:sldIdLst>
    <p:sldId id="260" r:id="rId5"/>
    <p:sldId id="296" r:id="rId6"/>
    <p:sldId id="342" r:id="rId7"/>
    <p:sldId id="343" r:id="rId8"/>
    <p:sldId id="294" r:id="rId9"/>
    <p:sldId id="301" r:id="rId10"/>
    <p:sldId id="338" r:id="rId11"/>
    <p:sldId id="339" r:id="rId12"/>
    <p:sldId id="344" r:id="rId13"/>
    <p:sldId id="345" r:id="rId14"/>
    <p:sldId id="346" r:id="rId15"/>
    <p:sldId id="347" r:id="rId16"/>
    <p:sldId id="348" r:id="rId17"/>
    <p:sldId id="349" r:id="rId18"/>
    <p:sldId id="350" r:id="rId19"/>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853" autoAdjust="0"/>
    <p:restoredTop sz="94595" autoAdjust="0"/>
  </p:normalViewPr>
  <p:slideViewPr>
    <p:cSldViewPr snapToGrid="0" snapToObjects="1">
      <p:cViewPr varScale="1">
        <p:scale>
          <a:sx n="70" d="100"/>
          <a:sy n="70" d="100"/>
        </p:scale>
        <p:origin x="1416" y="72"/>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3" Type="http://schemas.openxmlformats.org/officeDocument/2006/relationships/slideMaster" Target="slideMasters/slideMaster1.xml"/><Relationship Id="rId21" Type="http://schemas.openxmlformats.org/officeDocument/2006/relationships/handoutMaster" Target="handoutMasters/handout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5/26/2020</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5/26/2020</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smtClean="0"/>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4850257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91473924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4</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45941389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15</a:t>
            </a:fld>
            <a:endParaRPr lang="en-US">
              <a:solidFill>
                <a:prstClr val="black"/>
              </a:solidFill>
            </a:endParaRPr>
          </a:p>
        </p:txBody>
      </p:sp>
    </p:spTree>
    <p:extLst>
      <p:ext uri="{BB962C8B-B14F-4D97-AF65-F5344CB8AC3E}">
        <p14:creationId xmlns:p14="http://schemas.microsoft.com/office/powerpoint/2010/main" val="5334935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smtClean="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smtClean="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1906643523"/>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endParaRPr lang="en-US">
              <a:solidFill>
                <a:srgbClr val="FFFFFF"/>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fontAlgn="auto">
              <a:spcBef>
                <a:spcPts val="0"/>
              </a:spcBef>
              <a:spcAft>
                <a:spcPts val="0"/>
              </a:spcAft>
            </a:pPr>
            <a:r>
              <a:rPr lang="en-US" sz="1000" dirty="0" smtClean="0">
                <a:solidFill>
                  <a:prstClr val="black"/>
                </a:solidFill>
              </a:rPr>
              <a:t>May 2020</a:t>
            </a:r>
            <a:endParaRPr lang="en-US" sz="1000" dirty="0">
              <a:solidFill>
                <a:prstClr val="black"/>
              </a:solidFill>
            </a:endParaRPr>
          </a:p>
        </p:txBody>
      </p:sp>
    </p:spTree>
    <p:extLst>
      <p:ext uri="{BB962C8B-B14F-4D97-AF65-F5344CB8AC3E}">
        <p14:creationId xmlns:p14="http://schemas.microsoft.com/office/powerpoint/2010/main" val="3850620813"/>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timing>
    <p:tnLst>
      <p:par>
        <p:cTn id="1" dur="indefinite" restart="never" nodeType="tmRoot"/>
      </p:par>
    </p:tnLst>
  </p:timing>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fld id="{1D93BD3E-1E9A-4970-A6F7-E7AC52762E0C}" type="slidenum">
              <a:rPr lang="en-US" smtClean="0">
                <a:solidFill>
                  <a:prstClr val="black">
                    <a:tint val="75000"/>
                  </a:prstClr>
                </a:solidFill>
                <a:latin typeface="Arial" panose="020B0604020202020204"/>
                <a:cs typeface="+mn-cs"/>
              </a:rPr>
              <a:pPr defTabSz="914400" eaLnBrk="1" fontAlgn="auto" hangingPunct="1">
                <a:spcBef>
                  <a:spcPts val="0"/>
                </a:spcBef>
                <a:spcAft>
                  <a:spcPts val="0"/>
                </a:spcAft>
              </a:pPr>
              <a:t>‹#›</a:t>
            </a:fld>
            <a:endParaRPr lang="en-US">
              <a:solidFill>
                <a:prstClr val="black">
                  <a:tint val="75000"/>
                </a:prstClr>
              </a:solidFill>
              <a:latin typeface="Arial" panose="020B0604020202020204"/>
              <a:cs typeface="+mn-cs"/>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defTabSz="914400" eaLnBrk="1" fontAlgn="auto" hangingPunct="1">
              <a:spcBef>
                <a:spcPts val="0"/>
              </a:spcBef>
              <a:spcAft>
                <a:spcPts val="0"/>
              </a:spcAft>
            </a:pPr>
            <a:r>
              <a:rPr lang="en-US" sz="1000" b="1" dirty="0" smtClean="0">
                <a:solidFill>
                  <a:srgbClr val="5B6770"/>
                </a:solidFill>
                <a:latin typeface="Arial" panose="020B0604020202020204"/>
                <a:cs typeface="+mn-cs"/>
              </a:rPr>
              <a:t>PUBLIC</a:t>
            </a:r>
            <a:endParaRPr lang="en-US" sz="1000" b="1" dirty="0">
              <a:solidFill>
                <a:srgbClr val="5B6770"/>
              </a:solidFill>
              <a:latin typeface="Arial" panose="020B0604020202020204"/>
              <a:cs typeface="+mn-cs"/>
            </a:endParaRPr>
          </a:p>
        </p:txBody>
      </p:sp>
    </p:spTree>
    <p:extLst>
      <p:ext uri="{BB962C8B-B14F-4D97-AF65-F5344CB8AC3E}">
        <p14:creationId xmlns:p14="http://schemas.microsoft.com/office/powerpoint/2010/main" val="3991115481"/>
      </p:ext>
    </p:extLst>
  </p:cSld>
  <p:clrMap bg1="lt1" tx1="dk1" bg2="lt2" tx2="dk2" accent1="accent1" accent2="accent2" accent3="accent3" accent4="accent4" accent5="accent5" accent6="accent6" hlink="hlink" folHlink="folHlink"/>
  <p:sldLayoutIdLst>
    <p:sldLayoutId id="2147494278" r:id="rId1"/>
    <p:sldLayoutId id="2147494279"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2</a:t>
              </a:r>
              <a:r>
                <a:rPr lang="en-US" altLang="en-US" sz="3200" b="1" dirty="0" smtClean="0"/>
                <a:t>: </a:t>
              </a:r>
              <a:r>
                <a:rPr lang="en-US" altLang="en-US" sz="3200" b="1" dirty="0"/>
                <a:t>PRS Report </a:t>
              </a:r>
            </a:p>
            <a:p>
              <a:pPr eaLnBrk="1" hangingPunct="1"/>
              <a:endParaRPr lang="en-US" altLang="en-US" b="1" dirty="0"/>
            </a:p>
            <a:p>
              <a:pPr eaLnBrk="1" hangingPunct="1"/>
              <a:r>
                <a:rPr lang="en-US" altLang="en-US" sz="2000" dirty="0" smtClean="0"/>
                <a:t>Martha Henson</a:t>
              </a:r>
              <a:endParaRPr lang="en-US" altLang="en-US" sz="2000" dirty="0"/>
            </a:p>
            <a:p>
              <a:pPr eaLnBrk="1" hangingPunct="1"/>
              <a:r>
                <a:rPr lang="en-US" altLang="en-US" sz="2000" dirty="0"/>
                <a:t>PRS </a:t>
              </a:r>
              <a:r>
                <a:rPr lang="en-US" altLang="en-US" sz="2000" dirty="0" smtClean="0"/>
                <a:t>Chair</a:t>
              </a:r>
              <a:endParaRPr lang="en-US" altLang="en-US" sz="2000" dirty="0"/>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smtClean="0"/>
                <a:t>May 27, 2020</a:t>
              </a:r>
              <a:endParaRPr lang="en-US" altLang="en-US" dirty="0"/>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NPRR1018, Clarifications Regarding ERCOT Suspension or Termination of a QSE and Participation by a Virtual or Emergency QSE – URGENT [ERCOT]</a:t>
            </a:r>
            <a:endParaRPr lang="en-US" sz="1800" dirty="0"/>
          </a:p>
        </p:txBody>
      </p:sp>
      <p:sp>
        <p:nvSpPr>
          <p:cNvPr id="14339" name="Rectangle 2"/>
          <p:cNvSpPr>
            <a:spLocks noChangeArrowheads="1"/>
          </p:cNvSpPr>
          <p:nvPr/>
        </p:nvSpPr>
        <p:spPr bwMode="auto">
          <a:xfrm>
            <a:off x="346586" y="633811"/>
            <a:ext cx="8480323"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July 1, 2020</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no impacts to ERCOT grid operations and practices.</a:t>
            </a:r>
          </a:p>
          <a:p>
            <a:r>
              <a:rPr lang="en-US" b="1" dirty="0"/>
              <a:t>Revision Description:  </a:t>
            </a:r>
            <a:r>
              <a:rPr lang="en-US" dirty="0"/>
              <a:t>This NPRR clarifies several provisions regarding termination and suspension of a Qualified Scheduling Entity (QSE) and the ability of a Load Serving Entity (LSE) or Resource Entity to act as a “Virtual QSE” or “Emergency QSE”.</a:t>
            </a:r>
          </a:p>
          <a:p>
            <a:r>
              <a:rPr lang="en-US" b="1" dirty="0"/>
              <a:t>PRS Decision:</a:t>
            </a:r>
            <a:r>
              <a:rPr lang="en-US" dirty="0"/>
              <a:t>  On 4/20/20, PRS </a:t>
            </a:r>
            <a:r>
              <a:rPr lang="en-US" dirty="0" smtClean="0"/>
              <a:t>unanimously voted </a:t>
            </a:r>
            <a:r>
              <a:rPr lang="en-US" dirty="0"/>
              <a:t>via email to recommend approval of NPRR1018 as submitted.  On 5/15/20, PRS </a:t>
            </a:r>
            <a:r>
              <a:rPr lang="en-US" dirty="0" smtClean="0"/>
              <a:t>unanimously voted </a:t>
            </a:r>
            <a:r>
              <a:rPr lang="en-US" dirty="0"/>
              <a:t>via email to grant NPRR1018 Urgent status and to endorse and forward to TAC the 4/20/20 PRS Report and Impact Analysis for NPRR1018.</a:t>
            </a:r>
          </a:p>
          <a:p>
            <a:r>
              <a:rPr lang="en-US" b="1" dirty="0"/>
              <a:t>Credit WG:  </a:t>
            </a:r>
            <a:r>
              <a:rPr lang="en-US" dirty="0"/>
              <a:t>See 5/21/20 Credit WG comments</a:t>
            </a:r>
          </a:p>
        </p:txBody>
      </p:sp>
    </p:spTree>
    <p:extLst>
      <p:ext uri="{BB962C8B-B14F-4D97-AF65-F5344CB8AC3E}">
        <p14:creationId xmlns:p14="http://schemas.microsoft.com/office/powerpoint/2010/main" val="154130962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NPRR1019, Pricing and Settlement Changes for Switchable Generation Resources (SWGRs) Instructed to Switch to ERCOT – URGENT [ERCOT]</a:t>
            </a:r>
            <a:endParaRPr lang="en-US" sz="1800" dirty="0"/>
          </a:p>
        </p:txBody>
      </p:sp>
      <p:sp>
        <p:nvSpPr>
          <p:cNvPr id="14339" name="Rectangle 2"/>
          <p:cNvSpPr>
            <a:spLocks noChangeArrowheads="1"/>
          </p:cNvSpPr>
          <p:nvPr/>
        </p:nvSpPr>
        <p:spPr bwMode="auto">
          <a:xfrm>
            <a:off x="346586" y="633811"/>
            <a:ext cx="8480323" cy="50783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June 10, 2020 for </a:t>
            </a:r>
            <a:r>
              <a:rPr lang="x-none" dirty="0"/>
              <a:t>Sections 3.9.1, 6.6.12, 6.6.12.1, 6.5.7.3(4)(e)(iii)-(vi)</a:t>
            </a:r>
            <a:r>
              <a:rPr lang="en-US" dirty="0"/>
              <a:t>; upon system implementation for the remaining language – Priority 2020; Rank 3030</a:t>
            </a:r>
          </a:p>
          <a:p>
            <a:r>
              <a:rPr lang="en-US" b="1" dirty="0"/>
              <a:t>ERCOT Impact Analysis:  </a:t>
            </a:r>
            <a:r>
              <a:rPr lang="en-US" dirty="0"/>
              <a:t>Between $100k and $140k; no impacts to ERCOT staffing; impacts to MMS and BI &amp; Data Analytics; </a:t>
            </a:r>
            <a:r>
              <a:rPr lang="x-none" dirty="0"/>
              <a:t>ERCOT business processes</a:t>
            </a:r>
            <a:r>
              <a:rPr lang="en-US" dirty="0"/>
              <a:t> will be updated; no impacts to ERCOT grid operations and practices.</a:t>
            </a:r>
          </a:p>
          <a:p>
            <a:r>
              <a:rPr lang="en-US" b="1" dirty="0"/>
              <a:t>Revision Description:  </a:t>
            </a:r>
            <a:r>
              <a:rPr lang="en-US" dirty="0"/>
              <a:t>This NPRR addresses the switching of Switchable Generation Resources (SWGRs) from a non-ERCOT Control Area to the ERCOT the Control Area.</a:t>
            </a:r>
          </a:p>
          <a:p>
            <a:r>
              <a:rPr lang="en-US" b="1" dirty="0"/>
              <a:t>PRS Decision:</a:t>
            </a:r>
            <a:r>
              <a:rPr lang="en-US" dirty="0"/>
              <a:t>  On 4/20/20, PRS </a:t>
            </a:r>
            <a:r>
              <a:rPr lang="en-US" dirty="0" smtClean="0"/>
              <a:t>unanimously voted </a:t>
            </a:r>
            <a:r>
              <a:rPr lang="en-US" dirty="0"/>
              <a:t>via email to recommend approval of NPRR1019 as amended by the 4/9/20 GSEC comments.  On 5/15/20, </a:t>
            </a:r>
            <a:r>
              <a:rPr lang="en-US" dirty="0" smtClean="0"/>
              <a:t>PRS </a:t>
            </a:r>
            <a:r>
              <a:rPr lang="en-US" dirty="0"/>
              <a:t>unanimously</a:t>
            </a:r>
            <a:r>
              <a:rPr lang="en-US" dirty="0" smtClean="0"/>
              <a:t> </a:t>
            </a:r>
            <a:r>
              <a:rPr lang="en-US" dirty="0"/>
              <a:t>voted via email to grant NPRR1019 Urgent status and to endorse and forward to TAC the 4/20/20 PRS Report and Impact Analysis for NPRR1019 with a recommended effective date of upon ERCOT Board approval for Sections 3.9.1, 6.6.12, 6.6.12.1, and paragraphs (4)(e)(iii)-(vi) of Section 6.5.7.3 and a recommended priority of 2020 and rank of 3030 for the remaining language.</a:t>
            </a:r>
          </a:p>
          <a:p>
            <a:r>
              <a:rPr lang="en-US" b="1" dirty="0"/>
              <a:t>Credit WG:  </a:t>
            </a:r>
            <a:r>
              <a:rPr lang="en-US" dirty="0"/>
              <a:t>See 5/21/20 Credit WG comments</a:t>
            </a:r>
          </a:p>
        </p:txBody>
      </p:sp>
    </p:spTree>
    <p:extLst>
      <p:ext uri="{BB962C8B-B14F-4D97-AF65-F5344CB8AC3E}">
        <p14:creationId xmlns:p14="http://schemas.microsoft.com/office/powerpoint/2010/main" val="331165138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NPRR1021, Adjustments to the Default Uplift Invoice Process - URGENT [Reliant]</a:t>
            </a:r>
            <a:endParaRPr lang="en-US" sz="1800" dirty="0"/>
          </a:p>
        </p:txBody>
      </p:sp>
      <p:sp>
        <p:nvSpPr>
          <p:cNvPr id="14339" name="Rectangle 2"/>
          <p:cNvSpPr>
            <a:spLocks noChangeArrowheads="1"/>
          </p:cNvSpPr>
          <p:nvPr/>
        </p:nvSpPr>
        <p:spPr bwMode="auto">
          <a:xfrm>
            <a:off x="346586" y="633811"/>
            <a:ext cx="8480323"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smtClean="0"/>
              <a:t>To be determined</a:t>
            </a:r>
            <a:endParaRPr lang="en-US" dirty="0"/>
          </a:p>
          <a:p>
            <a:r>
              <a:rPr lang="en-US" b="1" dirty="0"/>
              <a:t>ERCOT Impact Analysis:  </a:t>
            </a:r>
            <a:r>
              <a:rPr lang="en-US" dirty="0"/>
              <a:t>No budgetary impact; no impacts to ERCOT staffing; no impacts to ERCOT computer systems; </a:t>
            </a:r>
            <a:r>
              <a:rPr lang="x-none" dirty="0"/>
              <a:t>ERCOT business processes</a:t>
            </a:r>
            <a:r>
              <a:rPr lang="en-US" dirty="0"/>
              <a:t> will be updated; no impacts to ERCOT grid operations and practices.</a:t>
            </a:r>
          </a:p>
          <a:p>
            <a:r>
              <a:rPr lang="en-US" b="1" dirty="0"/>
              <a:t>Revision Description:  </a:t>
            </a:r>
            <a:r>
              <a:rPr lang="en-US" dirty="0"/>
              <a:t>This NPRR shortens the Default Uplift Invoice issuance timeline from 180 days to 90 days and allows ERCOT to use the best available Settlement data when calculating each Counter-Party’s share of the default uplift instead of True-Up Settlement data.</a:t>
            </a:r>
          </a:p>
          <a:p>
            <a:r>
              <a:rPr lang="en-US" b="1" dirty="0"/>
              <a:t>PRS Decision:</a:t>
            </a:r>
            <a:r>
              <a:rPr lang="en-US" dirty="0"/>
              <a:t>  On 5/15/20, PRS </a:t>
            </a:r>
            <a:r>
              <a:rPr lang="en-US" dirty="0" smtClean="0"/>
              <a:t>unanimously voted </a:t>
            </a:r>
            <a:r>
              <a:rPr lang="en-US" dirty="0"/>
              <a:t>via email to grant NPRR1021 Urgent status, to recommend approval of NPRR1021 as amended by the 5/11/20 ERCOT comments, and to forward NPRR1021 to TAC.</a:t>
            </a:r>
          </a:p>
          <a:p>
            <a:r>
              <a:rPr lang="en-US" b="1" dirty="0"/>
              <a:t>Credit WG:  </a:t>
            </a:r>
            <a:r>
              <a:rPr lang="en-US" dirty="0"/>
              <a:t>See 5/21/20 Credit WG comments</a:t>
            </a:r>
          </a:p>
        </p:txBody>
      </p:sp>
    </p:spTree>
    <p:extLst>
      <p:ext uri="{BB962C8B-B14F-4D97-AF65-F5344CB8AC3E}">
        <p14:creationId xmlns:p14="http://schemas.microsoft.com/office/powerpoint/2010/main" val="384008329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NPRR1022, Submission of Banking Information - URGENT [ERCOT]</a:t>
            </a:r>
            <a:endParaRPr lang="en-US" sz="1800" dirty="0"/>
          </a:p>
        </p:txBody>
      </p:sp>
      <p:sp>
        <p:nvSpPr>
          <p:cNvPr id="14339" name="Rectangle 2"/>
          <p:cNvSpPr>
            <a:spLocks noChangeArrowheads="1"/>
          </p:cNvSpPr>
          <p:nvPr/>
        </p:nvSpPr>
        <p:spPr bwMode="auto">
          <a:xfrm>
            <a:off x="346586" y="633811"/>
            <a:ext cx="8480323"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smtClean="0"/>
              <a:t>To be determined</a:t>
            </a:r>
            <a:endParaRPr lang="en-US" dirty="0"/>
          </a:p>
          <a:p>
            <a:r>
              <a:rPr lang="en-US" b="1" dirty="0"/>
              <a:t>ERCOT Impact Analysis:  </a:t>
            </a:r>
            <a:r>
              <a:rPr lang="en-US" dirty="0"/>
              <a:t>No budgetary impact; no impacts to ERCOT staffing; no impacts to ERCOT computer systems; </a:t>
            </a:r>
            <a:r>
              <a:rPr lang="x-none" dirty="0"/>
              <a:t>ERCOT business processes</a:t>
            </a:r>
            <a:r>
              <a:rPr lang="en-US" dirty="0"/>
              <a:t> will be updated; no impacts to ERCOT grid operations and practices.</a:t>
            </a:r>
          </a:p>
          <a:p>
            <a:r>
              <a:rPr lang="en-US" b="1" dirty="0"/>
              <a:t>Revision Description:  </a:t>
            </a:r>
            <a:r>
              <a:rPr lang="en-US" dirty="0"/>
              <a:t>This NPRR modifies the means in which QSEs and Congestion Revenue Right (CRR) Account Holders (“CRRAHs”) submit banking information changes to ERCOT. Specifically, this NPRR removes the ability to submit banking information by submitting a Notice of Change of Information (NCI) via email or facsimile, and creates a new form, Notice of Change of Banking Information (NCBI), that a QSE/CRRAH must execute and submit through the Market Information System (MIS) Certified Area (i.e., the portion of the MIS that is available only to a specific Market Participant)..</a:t>
            </a:r>
          </a:p>
          <a:p>
            <a:r>
              <a:rPr lang="en-US" b="1" dirty="0"/>
              <a:t>PRS Decision:</a:t>
            </a:r>
            <a:r>
              <a:rPr lang="en-US" dirty="0"/>
              <a:t>  On 5/15/20, PRS </a:t>
            </a:r>
            <a:r>
              <a:rPr lang="en-US" dirty="0" smtClean="0"/>
              <a:t>unanimously voted </a:t>
            </a:r>
            <a:r>
              <a:rPr lang="en-US" dirty="0"/>
              <a:t>via email to grant NPRR1022 Urgent status, to recommend approval of NPRR1022 as submitted, and to forward NPRR1022 and the Impact Analysis to TAC.</a:t>
            </a:r>
          </a:p>
        </p:txBody>
      </p:sp>
    </p:spTree>
    <p:extLst>
      <p:ext uri="{BB962C8B-B14F-4D97-AF65-F5344CB8AC3E}">
        <p14:creationId xmlns:p14="http://schemas.microsoft.com/office/powerpoint/2010/main" val="56148985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SCR809, Changes to External Telemetry Validations in Resource Limit Calculator – URGENT [ERCOT]</a:t>
            </a:r>
            <a:endParaRPr lang="en-US" sz="1800" dirty="0"/>
          </a:p>
        </p:txBody>
      </p:sp>
      <p:sp>
        <p:nvSpPr>
          <p:cNvPr id="14339" name="Rectangle 2"/>
          <p:cNvSpPr>
            <a:spLocks noChangeArrowheads="1"/>
          </p:cNvSpPr>
          <p:nvPr/>
        </p:nvSpPr>
        <p:spPr bwMode="auto">
          <a:xfrm>
            <a:off x="346586" y="633811"/>
            <a:ext cx="8480323"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3040</a:t>
            </a:r>
          </a:p>
          <a:p>
            <a:r>
              <a:rPr lang="en-US" b="1" dirty="0"/>
              <a:t>ERCOT Impact Analysis:  </a:t>
            </a:r>
            <a:r>
              <a:rPr lang="en-US" dirty="0"/>
              <a:t>Between $40k and $60k; no impacts to ERCOT staffing; impacts to </a:t>
            </a:r>
            <a:r>
              <a:rPr lang="x-none" dirty="0"/>
              <a:t>EMS and </a:t>
            </a:r>
            <a:r>
              <a:rPr lang="en-US" dirty="0"/>
              <a:t>BI &amp; Data Analytics; </a:t>
            </a:r>
            <a:r>
              <a:rPr lang="x-none" dirty="0"/>
              <a:t>ERCOT business processes</a:t>
            </a:r>
            <a:r>
              <a:rPr lang="en-US" dirty="0"/>
              <a:t> will be updated; no impacts to ERCOT grid operations and practices.</a:t>
            </a:r>
          </a:p>
          <a:p>
            <a:r>
              <a:rPr lang="en-US" b="1" dirty="0"/>
              <a:t>Revision Description:  </a:t>
            </a:r>
            <a:r>
              <a:rPr lang="en-US" dirty="0"/>
              <a:t>This SCR implements updates to the validation rules imposed on external telemetry received by ERCOT and utilized in the Resource Limit Calculator.</a:t>
            </a:r>
          </a:p>
          <a:p>
            <a:r>
              <a:rPr lang="en-US" b="1" dirty="0"/>
              <a:t>PRS Decision:</a:t>
            </a:r>
            <a:r>
              <a:rPr lang="en-US" dirty="0"/>
              <a:t>  On </a:t>
            </a:r>
            <a:r>
              <a:rPr lang="en-US" dirty="0" smtClean="0"/>
              <a:t>5/15/20, </a:t>
            </a:r>
            <a:r>
              <a:rPr lang="en-US" dirty="0"/>
              <a:t>PRS </a:t>
            </a:r>
            <a:r>
              <a:rPr lang="en-US" dirty="0" smtClean="0"/>
              <a:t>unanimously voted </a:t>
            </a:r>
            <a:r>
              <a:rPr lang="en-US" dirty="0"/>
              <a:t>via email to grant SCR809 Urgent status, to recommend approval of SCR809 as submitted, and to forward to TAC SCR809 and the Impact Analysis with a recommended priority of 2020 and rank of 3040.  </a:t>
            </a:r>
          </a:p>
        </p:txBody>
      </p:sp>
    </p:spTree>
    <p:extLst>
      <p:ext uri="{BB962C8B-B14F-4D97-AF65-F5344CB8AC3E}">
        <p14:creationId xmlns:p14="http://schemas.microsoft.com/office/powerpoint/2010/main" val="154648876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2020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solidFill>
                  <a:prstClr val="black">
                    <a:tint val="75000"/>
                  </a:prstClr>
                </a:solidFill>
              </a:rPr>
              <a:pPr/>
              <a:t>15</a:t>
            </a:fld>
            <a:endParaRPr lang="en-US">
              <a:solidFill>
                <a:prstClr val="black">
                  <a:tint val="75000"/>
                </a:prstClr>
              </a:solidFill>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91321"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800" b="0" kern="0" dirty="0" smtClean="0">
                <a:solidFill>
                  <a:srgbClr val="000000"/>
                </a:solidFill>
                <a:cs typeface="+mn-cs"/>
              </a:rPr>
              <a:t>APPENDIX</a:t>
            </a:r>
          </a:p>
          <a:p>
            <a:pPr defTabSz="914400" eaLnBrk="1" hangingPunct="1">
              <a:defRPr/>
            </a:pPr>
            <a:r>
              <a:rPr lang="en-US" sz="700" b="0" kern="0" dirty="0" smtClean="0">
                <a:solidFill>
                  <a:srgbClr val="FF0000"/>
                </a:solidFill>
                <a:cs typeface="+mn-cs"/>
              </a:rPr>
              <a:t>Red </a:t>
            </a:r>
            <a:r>
              <a:rPr lang="en-US" sz="700" b="0" kern="0" dirty="0">
                <a:solidFill>
                  <a:srgbClr val="FF0000"/>
                </a:solidFill>
                <a:cs typeface="+mn-cs"/>
              </a:rPr>
              <a:t>Text</a:t>
            </a:r>
            <a:r>
              <a:rPr lang="en-US" sz="700" b="0" kern="0" dirty="0">
                <a:solidFill>
                  <a:srgbClr val="000000"/>
                </a:solidFill>
                <a:cs typeface="+mn-cs"/>
              </a:rPr>
              <a:t>: </a:t>
            </a:r>
            <a:r>
              <a:rPr lang="en-US" sz="700" b="0" kern="0" dirty="0" smtClean="0">
                <a:solidFill>
                  <a:srgbClr val="000000"/>
                </a:solidFill>
                <a:cs typeface="+mn-cs"/>
              </a:rPr>
              <a:t>New </a:t>
            </a:r>
            <a:r>
              <a:rPr lang="en-US" sz="700" b="0" kern="0" dirty="0">
                <a:solidFill>
                  <a:srgbClr val="000000"/>
                </a:solidFill>
                <a:cs typeface="+mn-cs"/>
              </a:rPr>
              <a:t>additions and target release </a:t>
            </a:r>
            <a:r>
              <a:rPr lang="en-US" sz="700" b="0" kern="0" dirty="0" smtClean="0">
                <a:solidFill>
                  <a:srgbClr val="000000"/>
                </a:solidFill>
                <a:cs typeface="+mn-cs"/>
              </a:rPr>
              <a:t>changes</a:t>
            </a:r>
          </a:p>
          <a:p>
            <a:pPr defTabSz="914400" eaLnBrk="1" hangingPunct="1">
              <a:defRPr/>
            </a:pPr>
            <a:r>
              <a:rPr lang="en-US" sz="700" b="0" strike="sngStrike" kern="0" dirty="0">
                <a:solidFill>
                  <a:srgbClr val="000000"/>
                </a:solidFill>
                <a:cs typeface="+mn-cs"/>
              </a:rPr>
              <a:t>Strike-Through Text</a:t>
            </a:r>
            <a:r>
              <a:rPr lang="en-US" sz="700" b="0" kern="0" dirty="0">
                <a:solidFill>
                  <a:srgbClr val="000000"/>
                </a:solidFill>
                <a:cs typeface="+mn-cs"/>
              </a:rPr>
              <a:t>: Previous target </a:t>
            </a:r>
            <a:r>
              <a:rPr lang="en-US" sz="700" b="0" kern="0" dirty="0" smtClean="0">
                <a:solidFill>
                  <a:srgbClr val="000000"/>
                </a:solidFill>
                <a:cs typeface="+mn-cs"/>
              </a:rPr>
              <a:t>release</a:t>
            </a:r>
            <a:endParaRPr lang="en-US" sz="700" b="0" kern="0" dirty="0">
              <a:solidFill>
                <a:srgbClr val="000000"/>
              </a:solidFill>
              <a:cs typeface="+mn-cs"/>
            </a:endParaRPr>
          </a:p>
          <a:p>
            <a:pPr defTabSz="914400" eaLnBrk="1" hangingPunct="1">
              <a:defRPr/>
            </a:pPr>
            <a:r>
              <a:rPr lang="en-US" sz="700" b="0" kern="0" dirty="0">
                <a:solidFill>
                  <a:srgbClr val="000000"/>
                </a:solidFill>
                <a:cs typeface="+mn-cs"/>
              </a:rPr>
              <a:t>(a), (b), </a:t>
            </a:r>
            <a:r>
              <a:rPr lang="en-US" sz="700" b="0" kern="0" dirty="0" smtClean="0">
                <a:solidFill>
                  <a:srgbClr val="000000"/>
                </a:solidFill>
                <a:cs typeface="+mn-cs"/>
              </a:rPr>
              <a:t>etc.: </a:t>
            </a:r>
            <a:r>
              <a:rPr lang="en-US" sz="700" b="0" kern="0" dirty="0">
                <a:solidFill>
                  <a:srgbClr val="000000"/>
                </a:solidFill>
                <a:cs typeface="+mn-cs"/>
              </a:rPr>
              <a:t>M</a:t>
            </a:r>
            <a:r>
              <a:rPr lang="en-US" sz="700" b="0" kern="0" dirty="0" err="1" smtClean="0">
                <a:solidFill>
                  <a:srgbClr val="000000"/>
                </a:solidFill>
                <a:cs typeface="+mn-cs"/>
              </a:rPr>
              <a:t>ultiple</a:t>
            </a:r>
            <a:r>
              <a:rPr lang="en-US" sz="700" b="0" kern="0" dirty="0" smtClean="0">
                <a:solidFill>
                  <a:srgbClr val="000000"/>
                </a:solidFill>
                <a:cs typeface="+mn-cs"/>
              </a:rPr>
              <a:t> phase release</a:t>
            </a:r>
            <a:endParaRPr lang="en-US" sz="700" b="0" kern="0" dirty="0">
              <a:solidFill>
                <a:srgbClr val="000000"/>
              </a:solidFill>
              <a:cs typeface="+mn-cs"/>
            </a:endParaRPr>
          </a:p>
        </p:txBody>
      </p:sp>
      <p:graphicFrame>
        <p:nvGraphicFramePr>
          <p:cNvPr id="33" name="Group 3"/>
          <p:cNvGraphicFramePr>
            <a:graphicFrameLocks/>
          </p:cNvGraphicFramePr>
          <p:nvPr>
            <p:extLst/>
          </p:nvPr>
        </p:nvGraphicFramePr>
        <p:xfrm>
          <a:off x="160280" y="798446"/>
          <a:ext cx="8839200" cy="4262008"/>
        </p:xfrm>
        <a:graphic>
          <a:graphicData uri="http://schemas.openxmlformats.org/drawingml/2006/table">
            <a:tbl>
              <a:tblPr/>
              <a:tblGrid>
                <a:gridCol w="1439920"/>
                <a:gridCol w="1524000"/>
                <a:gridCol w="1447800"/>
                <a:gridCol w="1447800"/>
                <a:gridCol w="1447800"/>
                <a:gridCol w="1531880"/>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2/4 – 2/6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3/31 – 4/2</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5/26 – 5/28</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8/4 – 8/6</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10/13 – 10/15</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12/8 – 12/10</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SCR797</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3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NPRR877 </a:t>
                      </a:r>
                      <a:r>
                        <a:rPr kumimoji="0" lang="en-US" sz="1000" b="0" i="0" u="none" strike="noStrike" kern="1200" cap="none" normalizeH="0" baseline="0" dirty="0" smtClean="0">
                          <a:ln>
                            <a:noFill/>
                          </a:ln>
                          <a:solidFill>
                            <a:schemeClr val="tx1"/>
                          </a:solidFill>
                          <a:effectLst/>
                          <a:latin typeface="Courier New" pitchFamily="49" charset="0"/>
                          <a:ea typeface="+mn-ea"/>
                          <a:cs typeface="+mn-cs"/>
                        </a:rPr>
                        <a:t>Ph2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NPRR968</a:t>
                      </a:r>
                      <a:endParaRPr kumimoji="0" lang="en-US" sz="10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NPRR943</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900" b="0" i="0" u="none" strike="noStrike" cap="none" normalizeH="0" baseline="0" dirty="0" smtClean="0">
                          <a:ln>
                            <a:noFill/>
                          </a:ln>
                          <a:solidFill>
                            <a:schemeClr val="tx1"/>
                          </a:solidFill>
                          <a:effectLst/>
                          <a:latin typeface="Courier New" pitchFamily="49" charset="0"/>
                        </a:rPr>
                        <a:t>EMIL Web Interface</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4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cap="none" normalizeH="0" baseline="0" dirty="0" smtClean="0">
                          <a:ln>
                            <a:noFill/>
                          </a:ln>
                          <a:solidFill>
                            <a:schemeClr val="tx1"/>
                          </a:solidFill>
                          <a:effectLst/>
                          <a:latin typeface="Courier New" pitchFamily="49" charset="0"/>
                        </a:rPr>
                        <a:t>NPRR863</a:t>
                      </a:r>
                      <a:r>
                        <a:rPr kumimoji="0" lang="en-US" sz="900" b="0" i="0" u="none" strike="noStrike" cap="none" normalizeH="0" baseline="0" dirty="0" smtClean="0">
                          <a:ln>
                            <a:noFill/>
                          </a:ln>
                          <a:solidFill>
                            <a:schemeClr val="tx1"/>
                          </a:solidFill>
                          <a:effectLst/>
                          <a:latin typeface="Courier New" pitchFamily="49" charset="0"/>
                        </a:rPr>
                        <a:t> </a:t>
                      </a:r>
                      <a:r>
                        <a:rPr kumimoji="0" lang="en-US" sz="1000" b="0" i="0" u="none" strike="noStrike" cap="none" normalizeH="0" baseline="0" dirty="0" smtClean="0">
                          <a:ln>
                            <a:noFill/>
                          </a:ln>
                          <a:solidFill>
                            <a:schemeClr val="tx1"/>
                          </a:solidFill>
                          <a:effectLst/>
                          <a:latin typeface="Courier New" pitchFamily="49" charset="0"/>
                        </a:rPr>
                        <a:t>Ph1</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cap="none" normalizeH="0" baseline="0" dirty="0" smtClean="0">
                          <a:ln>
                            <a:noFill/>
                          </a:ln>
                          <a:solidFill>
                            <a:schemeClr val="tx1"/>
                          </a:solidFill>
                          <a:effectLst/>
                          <a:latin typeface="Courier New" pitchFamily="49" charset="0"/>
                        </a:rPr>
                        <a:t>NPRR960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cap="none" normalizeH="0" baseline="0" dirty="0" smtClean="0">
                          <a:ln>
                            <a:noFill/>
                          </a:ln>
                          <a:solidFill>
                            <a:schemeClr val="tx1"/>
                          </a:solidFill>
                          <a:effectLst/>
                          <a:latin typeface="Courier New" pitchFamily="49" charset="0"/>
                        </a:rPr>
                        <a:t>NOGRR187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cap="none" normalizeH="0" baseline="0" dirty="0" smtClean="0">
                          <a:ln>
                            <a:noFill/>
                          </a:ln>
                          <a:solidFill>
                            <a:schemeClr val="tx1"/>
                          </a:solidFill>
                          <a:effectLst/>
                          <a:latin typeface="Courier New" pitchFamily="49" charset="0"/>
                        </a:rPr>
                        <a:t>OBDRR011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SCR802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NPRR978</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NPRR988</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NPRR953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NPRR856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SCR803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NPRR907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NPRR985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RMGRR163</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NPRR930</a:t>
                      </a:r>
                      <a:r>
                        <a:rPr kumimoji="0" lang="en-US" sz="900" b="0" i="0" u="none" strike="noStrike" kern="1200" cap="none" normalizeH="0" baseline="0" dirty="0" smtClean="0">
                          <a:ln>
                            <a:noFill/>
                          </a:ln>
                          <a:solidFill>
                            <a:srgbClr val="FF0000"/>
                          </a:solidFill>
                          <a:effectLst/>
                          <a:latin typeface="Courier New" pitchFamily="49" charset="0"/>
                          <a:ea typeface="+mn-ea"/>
                          <a:cs typeface="+mn-cs"/>
                        </a:rPr>
                        <a:t>(a)</a:t>
                      </a: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MIS Testing</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NPRR902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NPRR935</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NPRR951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NPRR977</a:t>
                      </a:r>
                      <a:endParaRPr kumimoji="0" lang="en-US" sz="16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smtClean="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SCR804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5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smtClean="0">
                          <a:ln>
                            <a:noFill/>
                          </a:ln>
                          <a:solidFill>
                            <a:schemeClr val="tx1"/>
                          </a:solidFill>
                          <a:effectLst/>
                          <a:latin typeface="Courier New" pitchFamily="49" charset="0"/>
                          <a:ea typeface="+mn-ea"/>
                          <a:cs typeface="+mn-cs"/>
                        </a:rPr>
                        <a:t>SCR781</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smtClean="0">
                          <a:ln>
                            <a:noFill/>
                          </a:ln>
                          <a:solidFill>
                            <a:schemeClr val="tx1"/>
                          </a:solidFill>
                          <a:effectLst/>
                          <a:latin typeface="Courier New" pitchFamily="49" charset="0"/>
                          <a:ea typeface="+mn-ea"/>
                          <a:cs typeface="+mn-cs"/>
                        </a:rPr>
                        <a:t>RRGRR016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smtClean="0">
                          <a:ln>
                            <a:noFill/>
                          </a:ln>
                          <a:solidFill>
                            <a:schemeClr val="tx1"/>
                          </a:solidFill>
                          <a:effectLst/>
                          <a:latin typeface="Courier New" pitchFamily="49" charset="0"/>
                          <a:ea typeface="+mn-ea"/>
                          <a:cs typeface="+mn-cs"/>
                        </a:rPr>
                        <a:t>RRGRR019</a:t>
                      </a:r>
                      <a:endParaRPr kumimoji="0" lang="en-US" sz="18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NPRR998</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100" b="0" i="0" u="none" strike="noStrike" kern="1200" cap="none" normalizeH="0" baseline="0" dirty="0" smtClean="0">
                          <a:ln>
                            <a:noFill/>
                          </a:ln>
                          <a:solidFill>
                            <a:schemeClr val="tx1"/>
                          </a:solidFill>
                          <a:effectLst/>
                          <a:latin typeface="Courier New" pitchFamily="49" charset="0"/>
                          <a:ea typeface="+mn-ea"/>
                          <a:cs typeface="+mn-cs"/>
                        </a:rPr>
                        <a:t>MIS Go-Live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smtClean="0">
                          <a:ln>
                            <a:noFill/>
                          </a:ln>
                          <a:solidFill>
                            <a:schemeClr val="tx1"/>
                          </a:solidFill>
                          <a:effectLst/>
                          <a:latin typeface="Courier New" pitchFamily="49" charset="0"/>
                          <a:ea typeface="+mn-ea"/>
                          <a:cs typeface="+mn-cs"/>
                        </a:rPr>
                        <a:t>MMS/OS Refresh</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smtClean="0">
                          <a:ln>
                            <a:noFill/>
                          </a:ln>
                          <a:solidFill>
                            <a:schemeClr val="tx1"/>
                          </a:solidFill>
                          <a:effectLst/>
                          <a:latin typeface="Courier New" pitchFamily="49" charset="0"/>
                          <a:ea typeface="+mn-ea"/>
                          <a:cs typeface="+mn-cs"/>
                        </a:rPr>
                        <a:t>NPRR863</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 Ph2</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NPRR978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SCR806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SCR799</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3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NPRR857</a:t>
                      </a:r>
                      <a:endParaRPr kumimoji="0" lang="en-US" sz="11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NPRR885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NPRR904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NPRR917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NPRR936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NPRR941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NPRR963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NPRR971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NPRR986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OBDRR009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PGRR070</a:t>
                      </a:r>
                      <a:r>
                        <a:rPr kumimoji="0" lang="en-US" sz="800" b="0" i="0" u="none" strike="no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SCR781</a:t>
                      </a:r>
                      <a:r>
                        <a:rPr kumimoji="0" lang="en-US" sz="800" b="0" i="0" u="none" strike="no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smtClean="0">
                          <a:ln>
                            <a:noFill/>
                          </a:ln>
                          <a:solidFill>
                            <a:srgbClr val="FF0000"/>
                          </a:solidFill>
                          <a:effectLst/>
                          <a:latin typeface="Courier New" pitchFamily="49" charset="0"/>
                          <a:ea typeface="+mn-ea"/>
                          <a:cs typeface="+mn-cs"/>
                        </a:rPr>
                        <a:t>SCR799</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24" name="TextBox 21"/>
          <p:cNvSpPr txBox="1">
            <a:spLocks noChangeArrowheads="1"/>
          </p:cNvSpPr>
          <p:nvPr/>
        </p:nvSpPr>
        <p:spPr bwMode="auto">
          <a:xfrm>
            <a:off x="5242489" y="5529940"/>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43" name="TextBox 42"/>
          <p:cNvSpPr txBox="1"/>
          <p:nvPr/>
        </p:nvSpPr>
        <p:spPr>
          <a:xfrm>
            <a:off x="7114345" y="1356091"/>
            <a:ext cx="370549" cy="1769715"/>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4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R1</a:t>
            </a:r>
            <a:endParaRPr lang="en-US" sz="1400" b="1" dirty="0">
              <a:solidFill>
                <a:srgbClr val="FFFFFF"/>
              </a:solidFill>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R2</a:t>
            </a:r>
            <a:endParaRPr lang="en-US" sz="1400" b="1" dirty="0">
              <a:solidFill>
                <a:srgbClr val="FFFFFF"/>
              </a:solidFill>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R3</a:t>
            </a:r>
            <a:endParaRPr lang="en-US" sz="1400" b="1" dirty="0">
              <a:solidFill>
                <a:srgbClr val="FFFFFF"/>
              </a:solidFill>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R4</a:t>
            </a:r>
            <a:endParaRPr lang="en-US" sz="1400" b="1" dirty="0">
              <a:solidFill>
                <a:srgbClr val="FFFFFF"/>
              </a:solidFill>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R5</a:t>
            </a:r>
            <a:endParaRPr lang="en-US" sz="1400" b="1" dirty="0">
              <a:solidFill>
                <a:srgbClr val="FFFFFF"/>
              </a:solidFill>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R6</a:t>
            </a:r>
            <a:endParaRPr lang="en-US" sz="1400" b="1" dirty="0">
              <a:solidFill>
                <a:srgbClr val="FFFFFF"/>
              </a:solidFill>
            </a:endParaRPr>
          </a:p>
        </p:txBody>
      </p:sp>
      <p:sp>
        <p:nvSpPr>
          <p:cNvPr id="17" name="TextBox 12"/>
          <p:cNvSpPr txBox="1">
            <a:spLocks noChangeArrowheads="1"/>
          </p:cNvSpPr>
          <p:nvPr/>
        </p:nvSpPr>
        <p:spPr bwMode="auto">
          <a:xfrm>
            <a:off x="160278" y="3904960"/>
            <a:ext cx="142646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3</a:t>
            </a:r>
            <a:r>
              <a:rPr lang="en-US" sz="1200" dirty="0" smtClean="0">
                <a:solidFill>
                  <a:prstClr val="black"/>
                </a:solidFill>
                <a:cs typeface="+mn-cs"/>
              </a:rPr>
              <a:t>/1</a:t>
            </a:r>
            <a:endParaRPr lang="en-US" sz="1200" kern="0" dirty="0">
              <a:solidFill>
                <a:prstClr val="black"/>
              </a:solidFill>
              <a:cs typeface="+mn-cs"/>
            </a:endParaRPr>
          </a:p>
        </p:txBody>
      </p:sp>
      <p:sp>
        <p:nvSpPr>
          <p:cNvPr id="18" name="TextBox 21"/>
          <p:cNvSpPr txBox="1">
            <a:spLocks noChangeArrowheads="1"/>
          </p:cNvSpPr>
          <p:nvPr/>
        </p:nvSpPr>
        <p:spPr bwMode="auto">
          <a:xfrm>
            <a:off x="6501462" y="5498352"/>
            <a:ext cx="2485392" cy="1077218"/>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smtClean="0">
                <a:solidFill>
                  <a:prstClr val="black"/>
                </a:solidFill>
                <a:cs typeface="+mn-cs"/>
              </a:rPr>
              <a:t>NPRR863 Ph1 </a:t>
            </a:r>
            <a:r>
              <a:rPr lang="en-US" sz="800" b="0" kern="0" dirty="0">
                <a:solidFill>
                  <a:prstClr val="black"/>
                </a:solidFill>
                <a:cs typeface="+mn-cs"/>
              </a:rPr>
              <a:t>– </a:t>
            </a:r>
            <a:r>
              <a:rPr lang="en-US" sz="800" b="0" kern="0" dirty="0" smtClean="0">
                <a:solidFill>
                  <a:prstClr val="black"/>
                </a:solidFill>
                <a:cs typeface="+mn-cs"/>
              </a:rPr>
              <a:t>FFR</a:t>
            </a:r>
          </a:p>
          <a:p>
            <a:pPr defTabSz="914400" eaLnBrk="1" hangingPunct="1">
              <a:defRPr/>
            </a:pPr>
            <a:r>
              <a:rPr lang="en-US" sz="800" b="0" kern="0" dirty="0">
                <a:solidFill>
                  <a:prstClr val="black"/>
                </a:solidFill>
                <a:cs typeface="+mn-cs"/>
              </a:rPr>
              <a:t>NPRR863 </a:t>
            </a:r>
            <a:r>
              <a:rPr lang="en-US" sz="800" b="0" kern="0" dirty="0" smtClean="0">
                <a:solidFill>
                  <a:prstClr val="black"/>
                </a:solidFill>
                <a:cs typeface="+mn-cs"/>
              </a:rPr>
              <a:t>Ph2 </a:t>
            </a:r>
            <a:r>
              <a:rPr lang="en-US" sz="800" b="0" kern="0" dirty="0">
                <a:solidFill>
                  <a:prstClr val="black"/>
                </a:solidFill>
                <a:cs typeface="+mn-cs"/>
              </a:rPr>
              <a:t>– </a:t>
            </a:r>
            <a:r>
              <a:rPr lang="en-US" sz="800" b="0" kern="0" dirty="0" smtClean="0">
                <a:solidFill>
                  <a:prstClr val="black"/>
                </a:solidFill>
                <a:cs typeface="+mn-cs"/>
              </a:rPr>
              <a:t>ECRS</a:t>
            </a:r>
          </a:p>
          <a:p>
            <a:pPr defTabSz="914400" eaLnBrk="1" hangingPunct="1">
              <a:defRPr/>
            </a:pPr>
            <a:r>
              <a:rPr lang="en-US" sz="800" b="0" kern="0" dirty="0" smtClean="0">
                <a:solidFill>
                  <a:srgbClr val="FF0000"/>
                </a:solidFill>
                <a:cs typeface="+mn-cs"/>
              </a:rPr>
              <a:t>NPRR930(a) – O&amp;M portion</a:t>
            </a:r>
          </a:p>
          <a:p>
            <a:pPr defTabSz="914400" eaLnBrk="1" hangingPunct="1">
              <a:defRPr/>
            </a:pPr>
            <a:r>
              <a:rPr lang="en-US" sz="800" b="0" kern="0" dirty="0" smtClean="0">
                <a:solidFill>
                  <a:prstClr val="black"/>
                </a:solidFill>
                <a:cs typeface="+mn-cs"/>
              </a:rPr>
              <a:t>NPRR935(a) – All changes except Section 4.2.3</a:t>
            </a:r>
          </a:p>
          <a:p>
            <a:pPr defTabSz="914400" eaLnBrk="1" hangingPunct="1">
              <a:defRPr/>
            </a:pPr>
            <a:r>
              <a:rPr lang="en-US" sz="800" b="0" kern="0" dirty="0" smtClean="0">
                <a:solidFill>
                  <a:prstClr val="black"/>
                </a:solidFill>
                <a:cs typeface="+mn-cs"/>
              </a:rPr>
              <a:t>NPRR935(b) – Section 4.2.3 changes</a:t>
            </a:r>
          </a:p>
          <a:p>
            <a:pPr defTabSz="914400" eaLnBrk="1" hangingPunct="1">
              <a:defRPr/>
            </a:pPr>
            <a:r>
              <a:rPr lang="en-US" sz="800" b="0" kern="0" dirty="0" smtClean="0">
                <a:solidFill>
                  <a:prstClr val="black"/>
                </a:solidFill>
                <a:cs typeface="+mn-cs"/>
              </a:rPr>
              <a:t>NPRR978(a) – Initial report decommissions</a:t>
            </a:r>
          </a:p>
          <a:p>
            <a:pPr defTabSz="914400" eaLnBrk="1" hangingPunct="1">
              <a:defRPr/>
            </a:pPr>
            <a:r>
              <a:rPr lang="en-US" sz="800" b="0" kern="0" dirty="0" smtClean="0">
                <a:solidFill>
                  <a:prstClr val="black"/>
                </a:solidFill>
                <a:cs typeface="+mn-cs"/>
              </a:rPr>
              <a:t>PGRR070(b) – Remaining PGRR language</a:t>
            </a:r>
          </a:p>
          <a:p>
            <a:pPr defTabSz="914400" eaLnBrk="1" hangingPunct="1">
              <a:defRPr/>
            </a:pPr>
            <a:r>
              <a:rPr lang="en-US" sz="800" b="0" kern="0" dirty="0" smtClean="0">
                <a:solidFill>
                  <a:prstClr val="black"/>
                </a:solidFill>
                <a:cs typeface="+mn-cs"/>
              </a:rPr>
              <a:t>SCR781(a</a:t>
            </a:r>
            <a:r>
              <a:rPr lang="en-US" sz="800" b="0" kern="0" dirty="0">
                <a:solidFill>
                  <a:prstClr val="black"/>
                </a:solidFill>
                <a:cs typeface="+mn-cs"/>
              </a:rPr>
              <a:t>) – View / Edit </a:t>
            </a:r>
            <a:r>
              <a:rPr lang="en-US" sz="800" b="0" kern="0" dirty="0" smtClean="0">
                <a:solidFill>
                  <a:prstClr val="black"/>
                </a:solidFill>
                <a:cs typeface="+mn-cs"/>
              </a:rPr>
              <a:t>capability</a:t>
            </a:r>
          </a:p>
        </p:txBody>
      </p:sp>
      <p:sp>
        <p:nvSpPr>
          <p:cNvPr id="19" name="TextBox 13"/>
          <p:cNvSpPr txBox="1">
            <a:spLocks noChangeArrowheads="1"/>
          </p:cNvSpPr>
          <p:nvPr/>
        </p:nvSpPr>
        <p:spPr bwMode="auto">
          <a:xfrm>
            <a:off x="1586742" y="4781276"/>
            <a:ext cx="2977306" cy="249625"/>
          </a:xfrm>
          <a:prstGeom prst="rect">
            <a:avLst/>
          </a:prstGeom>
          <a:solidFill>
            <a:srgbClr val="A1D8FD"/>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i="1" kern="0" dirty="0" smtClean="0">
                <a:solidFill>
                  <a:srgbClr val="000000"/>
                </a:solidFill>
                <a:cs typeface="+mn-cs"/>
              </a:rPr>
              <a:t>MMS/OS Upgrade “Chill”</a:t>
            </a:r>
            <a:endParaRPr lang="en-US" sz="1000" i="1" kern="0" dirty="0">
              <a:solidFill>
                <a:srgbClr val="000000"/>
              </a:solidFill>
              <a:cs typeface="+mn-cs"/>
            </a:endParaRPr>
          </a:p>
        </p:txBody>
      </p:sp>
      <p:sp>
        <p:nvSpPr>
          <p:cNvPr id="20" name="TextBox 13"/>
          <p:cNvSpPr txBox="1">
            <a:spLocks noChangeArrowheads="1"/>
          </p:cNvSpPr>
          <p:nvPr/>
        </p:nvSpPr>
        <p:spPr bwMode="auto">
          <a:xfrm>
            <a:off x="4564049" y="4784680"/>
            <a:ext cx="2903046" cy="246221"/>
          </a:xfrm>
          <a:prstGeom prst="rect">
            <a:avLst/>
          </a:prstGeom>
          <a:solidFill>
            <a:schemeClr val="accent1">
              <a:lumMod val="75000"/>
            </a:schemeClr>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i="1" kern="0" dirty="0" smtClean="0">
                <a:solidFill>
                  <a:srgbClr val="FFFFFF"/>
                </a:solidFill>
                <a:cs typeface="+mn-cs"/>
              </a:rPr>
              <a:t>MMS/OS Upgrade “Freeze”</a:t>
            </a:r>
            <a:endParaRPr lang="en-US" sz="1000" i="1" kern="0" dirty="0">
              <a:solidFill>
                <a:srgbClr val="FFFFFF"/>
              </a:solidFill>
              <a:cs typeface="+mn-cs"/>
            </a:endParaRPr>
          </a:p>
        </p:txBody>
      </p:sp>
      <p:sp>
        <p:nvSpPr>
          <p:cNvPr id="23" name="TextBox 22"/>
          <p:cNvSpPr txBox="1"/>
          <p:nvPr/>
        </p:nvSpPr>
        <p:spPr>
          <a:xfrm>
            <a:off x="1293429" y="1366501"/>
            <a:ext cx="370549" cy="2616101"/>
          </a:xfrm>
          <a:prstGeom prst="rect">
            <a:avLst/>
          </a:prstGeom>
          <a:noFill/>
        </p:spPr>
        <p:txBody>
          <a:bodyPr wrap="square" rtlCol="0">
            <a:spAutoFit/>
          </a:bodyPr>
          <a:lstStyle/>
          <a:p>
            <a:pPr algn="ctr" defTabSz="914400" eaLnBrk="1" hangingPunct="1">
              <a:defRPr/>
            </a:pPr>
            <a:r>
              <a:rPr lang="en-US" sz="1000" dirty="0" smtClean="0">
                <a:solidFill>
                  <a:prstClr val="black"/>
                </a:solidFill>
                <a:latin typeface="Wingdings" panose="05000000000000000000" pitchFamily="2" charset="2"/>
                <a:cs typeface="+mn-cs"/>
              </a:rPr>
              <a:t>ü</a:t>
            </a: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1400" b="1" i="1" kern="0" dirty="0" smtClean="0">
              <a:solidFill>
                <a:srgbClr val="000000"/>
              </a:solidFill>
              <a:latin typeface="Arial" panose="020B0604020202020204"/>
              <a:cs typeface="+mn-cs"/>
            </a:endParaRPr>
          </a:p>
          <a:p>
            <a:pPr algn="ctr" defTabSz="914400" eaLnBrk="1" hangingPunct="1">
              <a:defRPr/>
            </a:pPr>
            <a:endParaRPr lang="en-US" sz="700" b="1" i="1" kern="0" dirty="0">
              <a:solidFill>
                <a:srgbClr val="000000"/>
              </a:solidFill>
              <a:latin typeface="Arial" panose="020B0604020202020204"/>
              <a:cs typeface="+mn-cs"/>
            </a:endParaRPr>
          </a:p>
          <a:p>
            <a:pPr algn="ctr" defTabSz="914400" eaLnBrk="1" hangingPunct="1">
              <a:defRPr/>
            </a:pPr>
            <a:r>
              <a:rPr lang="en-US" sz="11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12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r>
              <a:rPr lang="en-US" sz="1100" b="1" i="1" kern="0" dirty="0" smtClean="0">
                <a:solidFill>
                  <a:srgbClr val="000000"/>
                </a:solidFill>
                <a:latin typeface="Arial" panose="020B0604020202020204"/>
                <a:cs typeface="+mn-cs"/>
              </a:rPr>
              <a:t> </a:t>
            </a:r>
            <a:endParaRPr lang="en-US" sz="600" b="1" i="1" kern="0" dirty="0">
              <a:solidFill>
                <a:srgbClr val="000000"/>
              </a:solidFill>
              <a:latin typeface="Arial" panose="020B0604020202020204"/>
              <a:cs typeface="+mn-cs"/>
            </a:endParaRPr>
          </a:p>
          <a:p>
            <a:pPr algn="ctr" defTabSz="914400" eaLnBrk="1" hangingPunct="1">
              <a:defRPr/>
            </a:pPr>
            <a:r>
              <a:rPr lang="en-US" sz="1200" dirty="0" smtClean="0">
                <a:solidFill>
                  <a:prstClr val="black"/>
                </a:solidFill>
                <a:latin typeface="Wingdings" panose="05000000000000000000" pitchFamily="2" charset="2"/>
                <a:cs typeface="+mn-cs"/>
              </a:rPr>
              <a:t>ü</a:t>
            </a:r>
            <a:r>
              <a:rPr lang="en-US" sz="1000" b="1" i="1" kern="0" dirty="0" smtClean="0">
                <a:solidFill>
                  <a:srgbClr val="000000"/>
                </a:solidFill>
                <a:latin typeface="Arial" panose="020B0604020202020204"/>
                <a:cs typeface="+mn-cs"/>
              </a:rPr>
              <a:t> </a:t>
            </a:r>
          </a:p>
        </p:txBody>
      </p:sp>
      <p:sp>
        <p:nvSpPr>
          <p:cNvPr id="26" name="TextBox 25"/>
          <p:cNvSpPr txBox="1"/>
          <p:nvPr/>
        </p:nvSpPr>
        <p:spPr>
          <a:xfrm>
            <a:off x="4216493" y="1360066"/>
            <a:ext cx="370549" cy="1800493"/>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27" name="TextBox 12"/>
          <p:cNvSpPr txBox="1">
            <a:spLocks noChangeArrowheads="1"/>
          </p:cNvSpPr>
          <p:nvPr/>
        </p:nvSpPr>
        <p:spPr bwMode="auto">
          <a:xfrm>
            <a:off x="6021174" y="2861364"/>
            <a:ext cx="1435608"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November</a:t>
            </a:r>
          </a:p>
          <a:p>
            <a:pPr algn="ctr" defTabSz="914400" eaLnBrk="1" hangingPunct="1">
              <a:defRPr/>
            </a:pPr>
            <a:r>
              <a:rPr lang="en-US" sz="1200" dirty="0" smtClean="0">
                <a:solidFill>
                  <a:prstClr val="black"/>
                </a:solidFill>
                <a:cs typeface="+mn-cs"/>
              </a:rPr>
              <a:t>Off-Cycle</a:t>
            </a:r>
          </a:p>
        </p:txBody>
      </p:sp>
      <p:sp>
        <p:nvSpPr>
          <p:cNvPr id="25" name="TextBox 12"/>
          <p:cNvSpPr txBox="1">
            <a:spLocks noChangeArrowheads="1"/>
          </p:cNvSpPr>
          <p:nvPr/>
        </p:nvSpPr>
        <p:spPr bwMode="auto">
          <a:xfrm>
            <a:off x="146686" y="1902106"/>
            <a:ext cx="14536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1/1</a:t>
            </a:r>
            <a:endParaRPr lang="en-US" sz="1200" kern="0" dirty="0">
              <a:solidFill>
                <a:prstClr val="black"/>
              </a:solidFill>
              <a:cs typeface="+mn-cs"/>
            </a:endParaRPr>
          </a:p>
        </p:txBody>
      </p:sp>
      <p:sp>
        <p:nvSpPr>
          <p:cNvPr id="31" name="TextBox 12"/>
          <p:cNvSpPr txBox="1">
            <a:spLocks noChangeArrowheads="1"/>
          </p:cNvSpPr>
          <p:nvPr/>
        </p:nvSpPr>
        <p:spPr bwMode="auto">
          <a:xfrm>
            <a:off x="7467600" y="2169571"/>
            <a:ext cx="1512475"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2021 Go-Lives</a:t>
            </a:r>
            <a:endParaRPr lang="en-US" sz="1200" b="0" kern="0" dirty="0">
              <a:solidFill>
                <a:prstClr val="black"/>
              </a:solidFill>
              <a:cs typeface="+mn-cs"/>
            </a:endParaRPr>
          </a:p>
        </p:txBody>
      </p:sp>
      <p:sp>
        <p:nvSpPr>
          <p:cNvPr id="35" name="TextBox 34"/>
          <p:cNvSpPr txBox="1"/>
          <p:nvPr/>
        </p:nvSpPr>
        <p:spPr>
          <a:xfrm>
            <a:off x="8638633" y="1366500"/>
            <a:ext cx="370549" cy="3631763"/>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200" b="1" i="1" kern="0" dirty="0" smtClean="0">
                <a:solidFill>
                  <a:srgbClr val="000000"/>
                </a:solidFill>
                <a:latin typeface="Arial" panose="020B0604020202020204"/>
                <a:cs typeface="+mn-cs"/>
              </a:rPr>
              <a:t> </a:t>
            </a:r>
            <a:r>
              <a:rPr lang="en-US" sz="1000" b="1" i="1" kern="0" dirty="0" smtClean="0">
                <a:solidFill>
                  <a:srgbClr val="000000"/>
                </a:solidFill>
                <a:latin typeface="Arial" panose="020B0604020202020204"/>
                <a:cs typeface="+mn-cs"/>
              </a:rPr>
              <a:t>NS</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9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NS</a:t>
            </a:r>
            <a:endParaRPr lang="en-US" sz="1000" b="1" i="1" kern="0" dirty="0">
              <a:solidFill>
                <a:srgbClr val="000000"/>
              </a:solidFill>
              <a:latin typeface="Arial" panose="020B0604020202020204"/>
              <a:cs typeface="+mn-cs"/>
            </a:endParaRPr>
          </a:p>
          <a:p>
            <a:pPr algn="ctr" defTabSz="914400" eaLnBrk="1" hangingPunct="1">
              <a:defRPr/>
            </a:pPr>
            <a:endParaRPr lang="en-US" sz="300" b="1" i="1" kern="0" dirty="0" smtClean="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P</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NS</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NS </a:t>
            </a: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NS</a:t>
            </a: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NS</a:t>
            </a: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800" b="1" i="1" kern="0" dirty="0">
                <a:solidFill>
                  <a:srgbClr val="000000"/>
                </a:solidFill>
                <a:latin typeface="Arial" panose="020B0604020202020204"/>
                <a:cs typeface="+mn-cs"/>
              </a:rPr>
              <a:t>P</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800" b="1" i="1" kern="0" dirty="0">
                <a:solidFill>
                  <a:srgbClr val="000000"/>
                </a:solidFill>
                <a:latin typeface="Arial" panose="020B0604020202020204"/>
                <a:cs typeface="+mn-cs"/>
              </a:rPr>
              <a:t>P</a:t>
            </a:r>
            <a:endParaRPr lang="en-US" sz="800" b="1" i="1" kern="0" dirty="0" smtClean="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NS</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E </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E</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800" b="1" i="1" kern="0" dirty="0" smtClean="0">
                <a:solidFill>
                  <a:srgbClr val="000000"/>
                </a:solidFill>
                <a:latin typeface="Arial" panose="020B0604020202020204"/>
                <a:cs typeface="+mn-cs"/>
              </a:rPr>
              <a:t>NS</a:t>
            </a:r>
          </a:p>
        </p:txBody>
      </p:sp>
      <p:sp>
        <p:nvSpPr>
          <p:cNvPr id="46" name="TextBox 12"/>
          <p:cNvSpPr txBox="1">
            <a:spLocks noChangeArrowheads="1"/>
          </p:cNvSpPr>
          <p:nvPr/>
        </p:nvSpPr>
        <p:spPr bwMode="auto">
          <a:xfrm>
            <a:off x="4572000" y="2938252"/>
            <a:ext cx="1444752"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September</a:t>
            </a:r>
          </a:p>
          <a:p>
            <a:pPr algn="ctr" defTabSz="914400" eaLnBrk="1" hangingPunct="1">
              <a:defRPr/>
            </a:pPr>
            <a:r>
              <a:rPr lang="en-US" sz="1200" dirty="0" smtClean="0">
                <a:solidFill>
                  <a:prstClr val="black"/>
                </a:solidFill>
                <a:cs typeface="+mn-cs"/>
              </a:rPr>
              <a:t>Off-Cycle</a:t>
            </a:r>
          </a:p>
        </p:txBody>
      </p:sp>
      <p:sp>
        <p:nvSpPr>
          <p:cNvPr id="47" name="TextBox 46"/>
          <p:cNvSpPr txBox="1"/>
          <p:nvPr/>
        </p:nvSpPr>
        <p:spPr>
          <a:xfrm>
            <a:off x="5690887" y="1357972"/>
            <a:ext cx="370549" cy="2277547"/>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P</a:t>
            </a: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3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4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P  </a:t>
            </a:r>
          </a:p>
        </p:txBody>
      </p:sp>
      <p:sp>
        <p:nvSpPr>
          <p:cNvPr id="39" name="TextBox 12"/>
          <p:cNvSpPr txBox="1">
            <a:spLocks noChangeArrowheads="1"/>
          </p:cNvSpPr>
          <p:nvPr/>
        </p:nvSpPr>
        <p:spPr bwMode="auto">
          <a:xfrm>
            <a:off x="147302" y="2720906"/>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1/19</a:t>
            </a:r>
            <a:endParaRPr lang="en-US" sz="1200" kern="0" dirty="0">
              <a:solidFill>
                <a:prstClr val="black"/>
              </a:solidFill>
              <a:cs typeface="+mn-cs"/>
            </a:endParaRPr>
          </a:p>
        </p:txBody>
      </p:sp>
      <p:sp>
        <p:nvSpPr>
          <p:cNvPr id="41" name="TextBox 40"/>
          <p:cNvSpPr txBox="1"/>
          <p:nvPr/>
        </p:nvSpPr>
        <p:spPr>
          <a:xfrm>
            <a:off x="7184983" y="3284838"/>
            <a:ext cx="370549" cy="246221"/>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p:txBody>
      </p:sp>
      <p:sp>
        <p:nvSpPr>
          <p:cNvPr id="40" name="TextBox 39"/>
          <p:cNvSpPr txBox="1"/>
          <p:nvPr/>
        </p:nvSpPr>
        <p:spPr>
          <a:xfrm>
            <a:off x="1290090" y="2229464"/>
            <a:ext cx="370549" cy="461665"/>
          </a:xfrm>
          <a:prstGeom prst="rect">
            <a:avLst/>
          </a:prstGeom>
          <a:noFill/>
        </p:spPr>
        <p:txBody>
          <a:bodyPr wrap="square" rtlCol="0">
            <a:spAutoFit/>
          </a:bodyPr>
          <a:lstStyle/>
          <a:p>
            <a:pPr algn="ctr" defTabSz="914400" eaLnBrk="1" hangingPunct="1">
              <a:defRPr/>
            </a:pPr>
            <a:r>
              <a:rPr lang="en-US" sz="1000" dirty="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a:p>
            <a:pPr algn="ctr" defTabSz="914400" eaLnBrk="1" hangingPunct="1">
              <a:defRPr/>
            </a:pPr>
            <a:endParaRPr lang="en-US" sz="300" dirty="0" smtClean="0">
              <a:solidFill>
                <a:prstClr val="black"/>
              </a:solidFill>
              <a:latin typeface="Wingdings" panose="05000000000000000000" pitchFamily="2" charset="2"/>
              <a:cs typeface="+mn-cs"/>
            </a:endParaRPr>
          </a:p>
          <a:p>
            <a:pPr algn="ctr" defTabSz="914400" eaLnBrk="1" hangingPunct="1">
              <a:defRPr/>
            </a:pPr>
            <a:r>
              <a:rPr lang="en-US" sz="1000" dirty="0" smtClean="0">
                <a:solidFill>
                  <a:prstClr val="black"/>
                </a:solidFill>
                <a:latin typeface="Wingdings" panose="05000000000000000000" pitchFamily="2" charset="2"/>
                <a:cs typeface="+mn-cs"/>
              </a:rPr>
              <a:t>ü</a:t>
            </a:r>
            <a:r>
              <a:rPr lang="en-US" sz="1000" b="1" i="1" kern="0" dirty="0" smtClean="0">
                <a:solidFill>
                  <a:srgbClr val="000000"/>
                </a:solidFill>
                <a:latin typeface="Arial" panose="020B0604020202020204"/>
                <a:cs typeface="+mn-cs"/>
              </a:rPr>
              <a:t>  </a:t>
            </a:r>
          </a:p>
        </p:txBody>
      </p:sp>
      <p:graphicFrame>
        <p:nvGraphicFramePr>
          <p:cNvPr id="38" name="Table 37"/>
          <p:cNvGraphicFramePr>
            <a:graphicFrameLocks noGrp="1"/>
          </p:cNvGraphicFramePr>
          <p:nvPr>
            <p:extLst/>
          </p:nvPr>
        </p:nvGraphicFramePr>
        <p:xfrm>
          <a:off x="176358" y="5032090"/>
          <a:ext cx="8807363" cy="464820"/>
        </p:xfrm>
        <a:graphic>
          <a:graphicData uri="http://schemas.openxmlformats.org/drawingml/2006/table">
            <a:tbl>
              <a:tblPr firstRow="1" bandRow="1"/>
              <a:tblGrid>
                <a:gridCol w="919754"/>
                <a:gridCol w="1189888"/>
                <a:gridCol w="1828800"/>
                <a:gridCol w="4868921"/>
              </a:tblGrid>
              <a:tr h="196622">
                <a:tc rowSpan="2">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200" b="1" dirty="0" smtClean="0">
                          <a:solidFill>
                            <a:schemeClr val="tx1"/>
                          </a:solidFill>
                        </a:rPr>
                        <a:t>TBD Items</a:t>
                      </a:r>
                      <a:endParaRPr lang="en-US" sz="1200" b="1"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2017</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2018</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smtClean="0">
                          <a:solidFill>
                            <a:schemeClr val="tx1"/>
                          </a:solidFill>
                        </a:rPr>
                        <a:t>2019 / 2020</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r>
              <a:tr h="203547">
                <a:tc vMerge="1">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800" b="0" dirty="0" smtClean="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NPRR702, NPRR829</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baseline="0" dirty="0" smtClean="0">
                          <a:solidFill>
                            <a:schemeClr val="tx1"/>
                          </a:solidFill>
                        </a:rPr>
                        <a:t>NPRR825(b), NPRR867, NPRR841</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kern="1200" baseline="0" dirty="0" smtClean="0">
                          <a:solidFill>
                            <a:schemeClr val="tx1"/>
                          </a:solidFill>
                          <a:latin typeface="+mn-lt"/>
                          <a:ea typeface="+mn-ea"/>
                          <a:cs typeface="+mn-cs"/>
                        </a:rPr>
                        <a:t>NPRRs: </a:t>
                      </a:r>
                      <a:r>
                        <a:rPr lang="en-US" sz="800" b="0" strike="noStrike" kern="1200" baseline="0" dirty="0" smtClean="0">
                          <a:solidFill>
                            <a:srgbClr val="FF0000"/>
                          </a:solidFill>
                          <a:latin typeface="+mn-lt"/>
                          <a:ea typeface="+mn-ea"/>
                          <a:cs typeface="+mn-cs"/>
                        </a:rPr>
                        <a:t>826</a:t>
                      </a:r>
                      <a:r>
                        <a:rPr lang="en-US" sz="800" b="0" strike="noStrike" kern="1200" baseline="0" dirty="0" smtClean="0">
                          <a:solidFill>
                            <a:schemeClr val="tx1"/>
                          </a:solidFill>
                          <a:latin typeface="+mn-lt"/>
                          <a:ea typeface="+mn-ea"/>
                          <a:cs typeface="+mn-cs"/>
                        </a:rPr>
                        <a:t>, 879, 918, </a:t>
                      </a:r>
                      <a:r>
                        <a:rPr lang="en-US" sz="800" b="0" strike="noStrike" kern="1200" baseline="0" dirty="0" smtClean="0">
                          <a:solidFill>
                            <a:srgbClr val="FF0000"/>
                          </a:solidFill>
                          <a:latin typeface="+mn-lt"/>
                          <a:ea typeface="+mn-ea"/>
                          <a:cs typeface="+mn-cs"/>
                        </a:rPr>
                        <a:t>930</a:t>
                      </a:r>
                      <a:r>
                        <a:rPr lang="en-US" sz="800" b="0" strike="noStrike" kern="1200" baseline="0" dirty="0" smtClean="0">
                          <a:solidFill>
                            <a:schemeClr val="tx1"/>
                          </a:solidFill>
                          <a:latin typeface="+mn-lt"/>
                          <a:ea typeface="+mn-ea"/>
                          <a:cs typeface="+mn-cs"/>
                        </a:rPr>
                        <a:t>, 935(b), 939, </a:t>
                      </a:r>
                      <a:r>
                        <a:rPr lang="en-US" sz="800" b="0" strike="noStrike" kern="1200" baseline="0" dirty="0" smtClean="0">
                          <a:solidFill>
                            <a:srgbClr val="FF0000"/>
                          </a:solidFill>
                          <a:latin typeface="+mn-lt"/>
                          <a:ea typeface="+mn-ea"/>
                          <a:cs typeface="+mn-cs"/>
                        </a:rPr>
                        <a:t>962</a:t>
                      </a:r>
                      <a:r>
                        <a:rPr lang="en-US" sz="800" b="0" strike="noStrike" kern="1200" baseline="0" dirty="0" smtClean="0">
                          <a:solidFill>
                            <a:schemeClr val="tx1"/>
                          </a:solidFill>
                          <a:latin typeface="+mn-lt"/>
                          <a:ea typeface="+mn-ea"/>
                          <a:cs typeface="+mn-cs"/>
                        </a:rPr>
                        <a:t>, </a:t>
                      </a:r>
                      <a:r>
                        <a:rPr lang="en-US" sz="800" b="0" strike="noStrike" kern="1200" baseline="0" dirty="0" smtClean="0">
                          <a:solidFill>
                            <a:srgbClr val="FF0000"/>
                          </a:solidFill>
                          <a:latin typeface="+mn-lt"/>
                          <a:ea typeface="+mn-ea"/>
                          <a:cs typeface="+mn-cs"/>
                        </a:rPr>
                        <a:t>965</a:t>
                      </a:r>
                      <a:r>
                        <a:rPr lang="en-US" sz="800" b="0" strike="noStrike" kern="1200" baseline="0" dirty="0" smtClean="0">
                          <a:solidFill>
                            <a:schemeClr val="tx1"/>
                          </a:solidFill>
                          <a:latin typeface="+mn-lt"/>
                          <a:ea typeface="+mn-ea"/>
                          <a:cs typeface="+mn-cs"/>
                        </a:rPr>
                        <a:t>, </a:t>
                      </a:r>
                      <a:r>
                        <a:rPr lang="en-US" sz="800" b="0" strike="noStrike" kern="1200" baseline="0" dirty="0" smtClean="0">
                          <a:solidFill>
                            <a:srgbClr val="FF0000"/>
                          </a:solidFill>
                          <a:latin typeface="+mn-lt"/>
                          <a:ea typeface="+mn-ea"/>
                          <a:cs typeface="+mn-cs"/>
                        </a:rPr>
                        <a:t>974</a:t>
                      </a:r>
                      <a:r>
                        <a:rPr lang="en-US" sz="800" b="0" strike="noStrike" kern="1200" baseline="0" dirty="0" smtClean="0">
                          <a:solidFill>
                            <a:schemeClr val="tx1"/>
                          </a:solidFill>
                          <a:latin typeface="+mn-lt"/>
                          <a:ea typeface="+mn-ea"/>
                          <a:cs typeface="+mn-cs"/>
                        </a:rPr>
                        <a:t>, PGRR066, SCR800, </a:t>
                      </a:r>
                      <a:r>
                        <a:rPr lang="en-US" sz="800" b="0" strike="noStrike" kern="1200" baseline="0" dirty="0" smtClean="0">
                          <a:solidFill>
                            <a:srgbClr val="FF0000"/>
                          </a:solidFill>
                          <a:latin typeface="+mn-lt"/>
                          <a:ea typeface="+mn-ea"/>
                          <a:cs typeface="+mn-cs"/>
                        </a:rPr>
                        <a:t>SCR805</a:t>
                      </a:r>
                      <a:endParaRPr lang="en-US" sz="800" b="0" strike="sngStrike" kern="1200" baseline="0" dirty="0">
                        <a:solidFill>
                          <a:srgbClr val="FF0000"/>
                        </a:solidFill>
                        <a:latin typeface="+mn-lt"/>
                        <a:ea typeface="+mn-ea"/>
                        <a:cs typeface="+mn-cs"/>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r>
            </a:tbl>
          </a:graphicData>
        </a:graphic>
      </p:graphicFrame>
      <p:sp>
        <p:nvSpPr>
          <p:cNvPr id="42" name="TextBox 41"/>
          <p:cNvSpPr txBox="1"/>
          <p:nvPr/>
        </p:nvSpPr>
        <p:spPr>
          <a:xfrm>
            <a:off x="1286994" y="3028336"/>
            <a:ext cx="370549" cy="246221"/>
          </a:xfrm>
          <a:prstGeom prst="rect">
            <a:avLst/>
          </a:prstGeom>
          <a:noFill/>
        </p:spPr>
        <p:txBody>
          <a:bodyPr wrap="square" rtlCol="0">
            <a:spAutoFit/>
          </a:bodyPr>
          <a:lstStyle/>
          <a:p>
            <a:pPr algn="ctr" defTabSz="914400" eaLnBrk="1" hangingPunct="1">
              <a:defRPr/>
            </a:pPr>
            <a:r>
              <a:rPr lang="en-US" sz="1000" dirty="0" smtClean="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p:txBody>
      </p:sp>
      <p:sp>
        <p:nvSpPr>
          <p:cNvPr id="44" name="TextBox 43"/>
          <p:cNvSpPr txBox="1"/>
          <p:nvPr/>
        </p:nvSpPr>
        <p:spPr>
          <a:xfrm rot="16200000">
            <a:off x="2680588" y="2475144"/>
            <a:ext cx="1172116" cy="246221"/>
          </a:xfrm>
          <a:prstGeom prst="rect">
            <a:avLst/>
          </a:prstGeom>
          <a:noFill/>
        </p:spPr>
        <p:txBody>
          <a:bodyPr wrap="none" rtlCol="0">
            <a:spAutoFit/>
          </a:bodyPr>
          <a:lstStyle/>
          <a:p>
            <a:pPr defTabSz="914400" eaLnBrk="1" fontAlgn="auto" hangingPunct="1">
              <a:spcBef>
                <a:spcPts val="0"/>
              </a:spcBef>
              <a:spcAft>
                <a:spcPts val="0"/>
              </a:spcAft>
            </a:pPr>
            <a:r>
              <a:rPr lang="en-US" sz="1000" i="1" dirty="0" smtClean="0">
                <a:solidFill>
                  <a:prstClr val="black"/>
                </a:solidFill>
                <a:latin typeface="Arial" panose="020B0604020202020204"/>
                <a:cs typeface="+mn-cs"/>
              </a:rPr>
              <a:t>CMM Release 2a</a:t>
            </a:r>
            <a:endParaRPr lang="en-US" sz="1000" i="1" dirty="0">
              <a:solidFill>
                <a:prstClr val="black"/>
              </a:solidFill>
              <a:latin typeface="Arial" panose="020B0604020202020204"/>
              <a:cs typeface="+mn-cs"/>
            </a:endParaRPr>
          </a:p>
        </p:txBody>
      </p:sp>
      <p:sp>
        <p:nvSpPr>
          <p:cNvPr id="45" name="Left Brace 44"/>
          <p:cNvSpPr/>
          <p:nvPr/>
        </p:nvSpPr>
        <p:spPr>
          <a:xfrm>
            <a:off x="3337858" y="2235909"/>
            <a:ext cx="153463" cy="678615"/>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48" name="TextBox 12"/>
          <p:cNvSpPr txBox="1">
            <a:spLocks noChangeArrowheads="1"/>
          </p:cNvSpPr>
          <p:nvPr/>
        </p:nvSpPr>
        <p:spPr bwMode="auto">
          <a:xfrm>
            <a:off x="152400" y="3304401"/>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1/30</a:t>
            </a:r>
            <a:endParaRPr lang="en-US" sz="1200" kern="0" dirty="0">
              <a:solidFill>
                <a:prstClr val="black"/>
              </a:solidFill>
              <a:cs typeface="+mn-cs"/>
            </a:endParaRPr>
          </a:p>
        </p:txBody>
      </p:sp>
      <p:sp>
        <p:nvSpPr>
          <p:cNvPr id="49" name="TextBox 12"/>
          <p:cNvSpPr txBox="1">
            <a:spLocks noChangeArrowheads="1"/>
          </p:cNvSpPr>
          <p:nvPr/>
        </p:nvSpPr>
        <p:spPr bwMode="auto">
          <a:xfrm>
            <a:off x="3121902" y="4160249"/>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August</a:t>
            </a:r>
            <a:endParaRPr lang="en-US" sz="1200" kern="0" dirty="0">
              <a:solidFill>
                <a:prstClr val="black"/>
              </a:solidFill>
              <a:cs typeface="+mn-cs"/>
            </a:endParaRPr>
          </a:p>
        </p:txBody>
      </p:sp>
      <p:sp>
        <p:nvSpPr>
          <p:cNvPr id="50" name="TextBox 12"/>
          <p:cNvSpPr txBox="1">
            <a:spLocks noChangeArrowheads="1"/>
          </p:cNvSpPr>
          <p:nvPr/>
        </p:nvSpPr>
        <p:spPr bwMode="auto">
          <a:xfrm>
            <a:off x="6022848" y="2163391"/>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October</a:t>
            </a:r>
            <a:endParaRPr lang="en-US" sz="1200" kern="0" dirty="0">
              <a:solidFill>
                <a:prstClr val="black"/>
              </a:solidFill>
              <a:cs typeface="+mn-cs"/>
            </a:endParaRPr>
          </a:p>
        </p:txBody>
      </p:sp>
      <p:sp>
        <p:nvSpPr>
          <p:cNvPr id="56" name="TextBox 12"/>
          <p:cNvSpPr txBox="1">
            <a:spLocks noChangeArrowheads="1"/>
          </p:cNvSpPr>
          <p:nvPr/>
        </p:nvSpPr>
        <p:spPr bwMode="auto">
          <a:xfrm>
            <a:off x="4280119" y="3717679"/>
            <a:ext cx="1968282" cy="430887"/>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Q3  RIOO</a:t>
            </a:r>
          </a:p>
          <a:p>
            <a:pPr algn="ctr" defTabSz="914400" eaLnBrk="1" hangingPunct="1">
              <a:defRPr/>
            </a:pPr>
            <a:r>
              <a:rPr lang="en-US" sz="1000" b="0" kern="0" dirty="0" smtClean="0">
                <a:solidFill>
                  <a:prstClr val="black"/>
                </a:solidFill>
                <a:cs typeface="+mn-cs"/>
              </a:rPr>
              <a:t>RARF Go-Live for View/Update</a:t>
            </a:r>
            <a:endParaRPr lang="en-US" sz="1000" b="0" kern="0" dirty="0">
              <a:solidFill>
                <a:prstClr val="black"/>
              </a:solidFill>
              <a:cs typeface="+mn-cs"/>
            </a:endParaRPr>
          </a:p>
        </p:txBody>
      </p:sp>
      <p:sp>
        <p:nvSpPr>
          <p:cNvPr id="58" name="TextBox 57"/>
          <p:cNvSpPr txBox="1"/>
          <p:nvPr/>
        </p:nvSpPr>
        <p:spPr>
          <a:xfrm>
            <a:off x="1293429" y="4206145"/>
            <a:ext cx="370549" cy="877163"/>
          </a:xfrm>
          <a:prstGeom prst="rect">
            <a:avLst/>
          </a:prstGeom>
          <a:noFill/>
        </p:spPr>
        <p:txBody>
          <a:bodyPr wrap="square" rtlCol="0">
            <a:spAutoFit/>
          </a:bodyPr>
          <a:lstStyle/>
          <a:p>
            <a:pPr algn="ctr" defTabSz="914400" eaLnBrk="1" hangingPunct="1">
              <a:defRPr/>
            </a:pPr>
            <a:r>
              <a:rPr lang="en-US" sz="1000" dirty="0" smtClean="0">
                <a:solidFill>
                  <a:prstClr val="black"/>
                </a:solidFill>
                <a:latin typeface="Wingdings" panose="05000000000000000000" pitchFamily="2" charset="2"/>
                <a:cs typeface="+mn-cs"/>
              </a:rPr>
              <a:t>ü</a:t>
            </a:r>
            <a:r>
              <a:rPr lang="en-US" sz="1000" b="1" i="1" kern="0" dirty="0" smtClean="0">
                <a:solidFill>
                  <a:srgbClr val="000000"/>
                </a:solidFill>
                <a:latin typeface="Arial" panose="020B0604020202020204"/>
                <a:cs typeface="+mn-cs"/>
              </a:rPr>
              <a:t> </a:t>
            </a:r>
          </a:p>
          <a:p>
            <a:pPr algn="ctr" defTabSz="914400" eaLnBrk="1" hangingPunct="1">
              <a:defRPr/>
            </a:pPr>
            <a:endParaRPr lang="en-US" sz="3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a:p>
            <a:pPr algn="ctr" defTabSz="914400" eaLnBrk="1" hangingPunct="1">
              <a:defRPr/>
            </a:pPr>
            <a:endParaRPr lang="en-US" sz="300" b="1" i="1" kern="0" dirty="0" smtClean="0">
              <a:solidFill>
                <a:srgbClr val="000000"/>
              </a:solidFill>
              <a:latin typeface="Arial" panose="020B0604020202020204"/>
              <a:cs typeface="+mn-cs"/>
            </a:endParaRPr>
          </a:p>
          <a:p>
            <a:pPr algn="ctr" defTabSz="914400" eaLnBrk="1" hangingPunct="1">
              <a:defRPr/>
            </a:pPr>
            <a:r>
              <a:rPr lang="en-US" sz="1200" dirty="0">
                <a:solidFill>
                  <a:prstClr val="black"/>
                </a:solidFill>
                <a:latin typeface="Wingdings" panose="05000000000000000000" pitchFamily="2" charset="2"/>
                <a:cs typeface="+mn-cs"/>
              </a:rPr>
              <a:t>ü</a:t>
            </a:r>
            <a:endParaRPr lang="en-US" sz="1200" dirty="0" smtClean="0">
              <a:solidFill>
                <a:prstClr val="black"/>
              </a:solidFill>
              <a:latin typeface="Wingdings" panose="05000000000000000000" pitchFamily="2" charset="2"/>
              <a:cs typeface="+mn-cs"/>
            </a:endParaRPr>
          </a:p>
          <a:p>
            <a:pPr algn="ctr" defTabSz="914400" eaLnBrk="1" hangingPunct="1">
              <a:defRPr/>
            </a:pPr>
            <a:endParaRPr lang="en-US" sz="300" b="1" i="1" kern="0" dirty="0">
              <a:solidFill>
                <a:srgbClr val="000000"/>
              </a:solidFill>
              <a:latin typeface="Wingdings" panose="05000000000000000000" pitchFamily="2" charset="2"/>
              <a:cs typeface="+mn-cs"/>
            </a:endParaRPr>
          </a:p>
          <a:p>
            <a:pPr algn="ctr" defTabSz="914400" eaLnBrk="1" hangingPunct="1">
              <a:defRPr/>
            </a:pPr>
            <a:r>
              <a:rPr lang="en-US" sz="1000" dirty="0" smtClean="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p:txBody>
      </p:sp>
      <p:cxnSp>
        <p:nvCxnSpPr>
          <p:cNvPr id="5" name="Straight Arrow Connector 4"/>
          <p:cNvCxnSpPr/>
          <p:nvPr/>
        </p:nvCxnSpPr>
        <p:spPr>
          <a:xfrm flipH="1">
            <a:off x="8252910" y="1995187"/>
            <a:ext cx="1763" cy="17291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7" name="TextBox 56"/>
          <p:cNvSpPr txBox="1"/>
          <p:nvPr/>
        </p:nvSpPr>
        <p:spPr>
          <a:xfrm>
            <a:off x="2778095" y="1357405"/>
            <a:ext cx="370549" cy="1154162"/>
          </a:xfrm>
          <a:prstGeom prst="rect">
            <a:avLst/>
          </a:prstGeom>
          <a:noFill/>
        </p:spPr>
        <p:txBody>
          <a:bodyPr wrap="square" rtlCol="0">
            <a:spAutoFit/>
          </a:bodyPr>
          <a:lstStyle/>
          <a:p>
            <a:pPr algn="ctr" defTabSz="914400" eaLnBrk="1" hangingPunct="1">
              <a:defRPr/>
            </a:pPr>
            <a:r>
              <a:rPr lang="en-US" sz="1000" dirty="0" smtClean="0">
                <a:solidFill>
                  <a:prstClr val="black"/>
                </a:solidFill>
                <a:latin typeface="Wingdings" panose="05000000000000000000" pitchFamily="2" charset="2"/>
                <a:cs typeface="+mn-cs"/>
              </a:rPr>
              <a:t>ü</a:t>
            </a: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a:p>
            <a:pPr algn="ctr" defTabSz="914400" eaLnBrk="1" hangingPunct="1">
              <a:defRPr/>
            </a:pPr>
            <a:endParaRPr lang="en-US" sz="300" b="1" i="1" kern="0" dirty="0" smtClean="0">
              <a:solidFill>
                <a:srgbClr val="000000"/>
              </a:solidFill>
              <a:latin typeface="Arial" panose="020B0604020202020204"/>
              <a:cs typeface="+mn-cs"/>
            </a:endParaRPr>
          </a:p>
          <a:p>
            <a:pPr algn="ctr" defTabSz="914400" eaLnBrk="1" hangingPunct="1">
              <a:defRPr/>
            </a:pPr>
            <a:r>
              <a:rPr lang="en-US" sz="1200" dirty="0">
                <a:solidFill>
                  <a:prstClr val="black"/>
                </a:solidFill>
                <a:latin typeface="Wingdings" panose="05000000000000000000" pitchFamily="2" charset="2"/>
                <a:cs typeface="+mn-cs"/>
              </a:rPr>
              <a:t>ü</a:t>
            </a:r>
            <a:endParaRPr lang="en-US" sz="1200" dirty="0" smtClean="0">
              <a:solidFill>
                <a:prstClr val="black"/>
              </a:solidFill>
              <a:latin typeface="Wingdings" panose="05000000000000000000" pitchFamily="2" charset="2"/>
              <a:cs typeface="+mn-cs"/>
            </a:endParaRPr>
          </a:p>
          <a:p>
            <a:pPr algn="ctr" defTabSz="914400" eaLnBrk="1" hangingPunct="1">
              <a:defRPr/>
            </a:pPr>
            <a:endParaRPr lang="en-US" sz="400" b="1" i="1" kern="0" dirty="0">
              <a:solidFill>
                <a:srgbClr val="000000"/>
              </a:solidFill>
              <a:latin typeface="Wingdings" panose="05000000000000000000" pitchFamily="2" charset="2"/>
              <a:cs typeface="+mn-cs"/>
            </a:endParaRPr>
          </a:p>
          <a:p>
            <a:pPr algn="ctr" defTabSz="914400" eaLnBrk="1" hangingPunct="1">
              <a:defRPr/>
            </a:pPr>
            <a:r>
              <a:rPr lang="en-US" sz="1000" dirty="0" smtClean="0">
                <a:solidFill>
                  <a:prstClr val="black"/>
                </a:solidFill>
                <a:latin typeface="Wingdings" panose="05000000000000000000" pitchFamily="2" charset="2"/>
                <a:cs typeface="+mn-cs"/>
              </a:rPr>
              <a:t>ü</a:t>
            </a:r>
            <a:endParaRPr lang="en-US" sz="1000" b="1" i="1" kern="0" dirty="0">
              <a:solidFill>
                <a:srgbClr val="000000"/>
              </a:solidFill>
              <a:latin typeface="Wingdings" panose="05000000000000000000" pitchFamily="2" charset="2"/>
              <a:cs typeface="+mn-cs"/>
            </a:endParaRPr>
          </a:p>
          <a:p>
            <a:pPr algn="ctr" defTabSz="914400" eaLnBrk="1" hangingPunct="1">
              <a:defRPr/>
            </a:pPr>
            <a:endParaRPr lang="en-US" sz="500" dirty="0" smtClean="0">
              <a:solidFill>
                <a:prstClr val="black"/>
              </a:solidFill>
              <a:latin typeface="Wingdings" panose="05000000000000000000" pitchFamily="2" charset="2"/>
              <a:cs typeface="+mn-cs"/>
            </a:endParaRPr>
          </a:p>
          <a:p>
            <a:pPr algn="ctr" defTabSz="914400" eaLnBrk="1" hangingPunct="1">
              <a:defRPr/>
            </a:pPr>
            <a:r>
              <a:rPr lang="en-US" sz="1000" dirty="0" smtClean="0">
                <a:solidFill>
                  <a:prstClr val="black"/>
                </a:solidFill>
                <a:latin typeface="Wingdings" panose="05000000000000000000" pitchFamily="2" charset="2"/>
                <a:cs typeface="+mn-cs"/>
              </a:rPr>
              <a:t>ü</a:t>
            </a:r>
            <a:endParaRPr lang="en-US" sz="700" b="1" i="1" kern="0" dirty="0">
              <a:solidFill>
                <a:srgbClr val="000000"/>
              </a:solidFill>
              <a:latin typeface="Arial" panose="020B0604020202020204"/>
              <a:cs typeface="+mn-cs"/>
            </a:endParaRPr>
          </a:p>
        </p:txBody>
      </p:sp>
      <p:sp>
        <p:nvSpPr>
          <p:cNvPr id="59" name="TextBox 12"/>
          <p:cNvSpPr txBox="1">
            <a:spLocks noChangeArrowheads="1"/>
          </p:cNvSpPr>
          <p:nvPr/>
        </p:nvSpPr>
        <p:spPr bwMode="auto">
          <a:xfrm>
            <a:off x="6010129" y="4121699"/>
            <a:ext cx="145365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2022 Go-Lives</a:t>
            </a:r>
            <a:endParaRPr lang="en-US" sz="1200" b="0" kern="0" dirty="0">
              <a:solidFill>
                <a:prstClr val="black"/>
              </a:solidFill>
              <a:cs typeface="+mn-cs"/>
            </a:endParaRPr>
          </a:p>
        </p:txBody>
      </p:sp>
      <p:sp>
        <p:nvSpPr>
          <p:cNvPr id="60" name="TextBox 59"/>
          <p:cNvSpPr txBox="1"/>
          <p:nvPr/>
        </p:nvSpPr>
        <p:spPr>
          <a:xfrm>
            <a:off x="7164760" y="4406888"/>
            <a:ext cx="370549" cy="246221"/>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I</a:t>
            </a:r>
          </a:p>
        </p:txBody>
      </p:sp>
      <p:sp>
        <p:nvSpPr>
          <p:cNvPr id="61" name="TextBox 12"/>
          <p:cNvSpPr txBox="1">
            <a:spLocks noChangeArrowheads="1"/>
          </p:cNvSpPr>
          <p:nvPr/>
        </p:nvSpPr>
        <p:spPr bwMode="auto">
          <a:xfrm>
            <a:off x="1590676" y="3906683"/>
            <a:ext cx="151790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srgbClr val="FF0000"/>
                </a:solidFill>
                <a:cs typeface="+mn-cs"/>
              </a:rPr>
              <a:t>5</a:t>
            </a:r>
            <a:r>
              <a:rPr lang="en-US" sz="1200" dirty="0" smtClean="0">
                <a:solidFill>
                  <a:srgbClr val="FF0000"/>
                </a:solidFill>
                <a:cs typeface="+mn-cs"/>
              </a:rPr>
              <a:t>/1</a:t>
            </a:r>
            <a:endParaRPr lang="en-US" sz="1200" kern="0" dirty="0">
              <a:solidFill>
                <a:srgbClr val="FF0000"/>
              </a:solidFill>
              <a:cs typeface="+mn-cs"/>
            </a:endParaRPr>
          </a:p>
        </p:txBody>
      </p:sp>
      <p:sp>
        <p:nvSpPr>
          <p:cNvPr id="62" name="TextBox 61"/>
          <p:cNvSpPr txBox="1"/>
          <p:nvPr/>
        </p:nvSpPr>
        <p:spPr>
          <a:xfrm>
            <a:off x="2807981" y="4206145"/>
            <a:ext cx="370549" cy="246221"/>
          </a:xfrm>
          <a:prstGeom prst="rect">
            <a:avLst/>
          </a:prstGeom>
          <a:noFill/>
        </p:spPr>
        <p:txBody>
          <a:bodyPr wrap="square" rtlCol="0">
            <a:spAutoFit/>
          </a:bodyPr>
          <a:lstStyle/>
          <a:p>
            <a:pPr algn="ctr" defTabSz="914400" eaLnBrk="1" hangingPunct="1">
              <a:defRPr/>
            </a:pPr>
            <a:r>
              <a:rPr lang="en-US" sz="1000" dirty="0" smtClean="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p:txBody>
      </p:sp>
      <p:sp>
        <p:nvSpPr>
          <p:cNvPr id="63" name="TextBox 12"/>
          <p:cNvSpPr txBox="1">
            <a:spLocks noChangeArrowheads="1"/>
          </p:cNvSpPr>
          <p:nvPr/>
        </p:nvSpPr>
        <p:spPr bwMode="auto">
          <a:xfrm>
            <a:off x="3120074" y="3238212"/>
            <a:ext cx="145192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srgbClr val="FF0000"/>
                </a:solidFill>
                <a:cs typeface="+mn-cs"/>
              </a:rPr>
              <a:t>7/1</a:t>
            </a:r>
            <a:endParaRPr lang="en-US" sz="1200" kern="0" dirty="0">
              <a:solidFill>
                <a:srgbClr val="FF0000"/>
              </a:solidFill>
              <a:cs typeface="+mn-cs"/>
            </a:endParaRPr>
          </a:p>
        </p:txBody>
      </p:sp>
    </p:spTree>
    <p:extLst>
      <p:ext uri="{BB962C8B-B14F-4D97-AF65-F5344CB8AC3E}">
        <p14:creationId xmlns:p14="http://schemas.microsoft.com/office/powerpoint/2010/main" val="222721862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846067"/>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smtClean="0"/>
              <a:t>Revision Requests Recommended for Approval by PRS – Unopposed and No Impact (Vote):</a:t>
            </a:r>
          </a:p>
          <a:p>
            <a:pPr eaLnBrk="1">
              <a:spcBef>
                <a:spcPts val="300"/>
              </a:spcBef>
              <a:spcAft>
                <a:spcPts val="1200"/>
              </a:spcAft>
              <a:defRPr/>
            </a:pPr>
            <a:r>
              <a:rPr lang="en-US" b="0" dirty="0" smtClean="0"/>
              <a:t>NPRR1018</a:t>
            </a:r>
            <a:r>
              <a:rPr lang="en-US" b="0" dirty="0"/>
              <a:t>, Clarifications Regarding ERCOT Suspension or Termination of a QSE and Participation by a Virtual or Emergency QSE – URGENT [ERCOT</a:t>
            </a:r>
            <a:r>
              <a:rPr lang="en-US" b="0" dirty="0" smtClean="0"/>
              <a:t>]*</a:t>
            </a:r>
          </a:p>
          <a:p>
            <a:pPr eaLnBrk="1">
              <a:spcBef>
                <a:spcPts val="300"/>
              </a:spcBef>
              <a:spcAft>
                <a:spcPts val="1200"/>
              </a:spcAft>
              <a:defRPr/>
            </a:pPr>
            <a:r>
              <a:rPr lang="en-US" b="0" dirty="0"/>
              <a:t>NPRR1021, Adjustments to the Default Uplift Invoice Process - URGENT [Reliant</a:t>
            </a:r>
            <a:r>
              <a:rPr lang="en-US" b="0" dirty="0" smtClean="0"/>
              <a:t>]*</a:t>
            </a:r>
          </a:p>
          <a:p>
            <a:pPr eaLnBrk="1">
              <a:spcBef>
                <a:spcPts val="300"/>
              </a:spcBef>
              <a:spcAft>
                <a:spcPts val="1200"/>
              </a:spcAft>
              <a:defRPr/>
            </a:pPr>
            <a:r>
              <a:rPr lang="en-US" b="0" dirty="0" smtClean="0"/>
              <a:t>NPRR1022</a:t>
            </a:r>
            <a:r>
              <a:rPr lang="en-US" b="0" dirty="0"/>
              <a:t>, Submission of Banking Information - URGENT [ERCOT</a:t>
            </a:r>
            <a:r>
              <a:rPr lang="en-US" b="0" dirty="0" smtClean="0"/>
              <a:t>]*</a:t>
            </a:r>
            <a:endParaRPr lang="en-US" b="0" dirty="0"/>
          </a:p>
          <a:p>
            <a:pPr marL="0" indent="0" eaLnBrk="1">
              <a:spcBef>
                <a:spcPts val="300"/>
              </a:spcBef>
              <a:spcAft>
                <a:spcPts val="300"/>
              </a:spcAft>
              <a:buNone/>
              <a:defRPr/>
            </a:pPr>
            <a:endParaRPr lang="en-US" sz="1600" i="1" dirty="0" smtClean="0"/>
          </a:p>
          <a:p>
            <a:pPr marL="0" indent="0" eaLnBrk="1">
              <a:spcBef>
                <a:spcPts val="300"/>
              </a:spcBef>
              <a:spcAft>
                <a:spcPts val="300"/>
              </a:spcAft>
              <a:buNone/>
              <a:defRPr/>
            </a:pPr>
            <a:endParaRPr lang="en-US" sz="1600" i="1" dirty="0"/>
          </a:p>
          <a:p>
            <a:pPr marL="0" indent="0" eaLnBrk="1">
              <a:spcBef>
                <a:spcPts val="300"/>
              </a:spcBef>
              <a:spcAft>
                <a:spcPts val="300"/>
              </a:spcAft>
              <a:buNone/>
              <a:defRPr/>
            </a:pPr>
            <a:endParaRPr lang="en-US" sz="1600" i="1" dirty="0" smtClean="0"/>
          </a:p>
          <a:p>
            <a:pPr marL="0" indent="0" eaLnBrk="1">
              <a:spcBef>
                <a:spcPts val="300"/>
              </a:spcBef>
              <a:spcAft>
                <a:spcPts val="300"/>
              </a:spcAft>
              <a:buNone/>
              <a:defRPr/>
            </a:pPr>
            <a:endParaRPr lang="en-US" sz="1600" i="1" dirty="0"/>
          </a:p>
          <a:p>
            <a:pPr marL="0" indent="0" eaLnBrk="1">
              <a:spcBef>
                <a:spcPts val="300"/>
              </a:spcBef>
              <a:spcAft>
                <a:spcPts val="300"/>
              </a:spcAft>
              <a:buNone/>
              <a:defRPr/>
            </a:pPr>
            <a:endParaRPr lang="en-US" sz="1600" i="1" dirty="0" smtClean="0"/>
          </a:p>
          <a:p>
            <a:pPr marL="0" indent="0" eaLnBrk="1">
              <a:spcBef>
                <a:spcPts val="300"/>
              </a:spcBef>
              <a:spcAft>
                <a:spcPts val="300"/>
              </a:spcAft>
              <a:buNone/>
              <a:defRPr/>
            </a:pPr>
            <a:endParaRPr lang="en-US" sz="1600" i="1" dirty="0" smtClean="0"/>
          </a:p>
          <a:p>
            <a:pPr marL="0" indent="0" eaLnBrk="1">
              <a:spcBef>
                <a:spcPts val="300"/>
              </a:spcBef>
              <a:spcAft>
                <a:spcPts val="300"/>
              </a:spcAft>
              <a:buNone/>
              <a:defRPr/>
            </a:pPr>
            <a:r>
              <a:rPr lang="en-US" sz="1600" i="1" dirty="0" smtClean="0"/>
              <a:t>(* </a:t>
            </a:r>
            <a:r>
              <a:rPr lang="en-US" sz="1600" i="1" dirty="0"/>
              <a:t>denotes no impact</a:t>
            </a:r>
            <a:r>
              <a:rPr lang="en-US" sz="1600" i="1" dirty="0" smtClean="0"/>
              <a:t>)</a:t>
            </a:r>
            <a:endParaRPr lang="en-US"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846067"/>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a:t>Revision Requests Recommended for Approval by PRS – Unopposed with Impacts (Vote):</a:t>
            </a:r>
          </a:p>
          <a:p>
            <a:pPr marL="0" indent="0" eaLnBrk="1" hangingPunct="1">
              <a:spcBef>
                <a:spcPts val="0"/>
              </a:spcBef>
              <a:buFontTx/>
              <a:buNone/>
              <a:defRPr/>
            </a:pPr>
            <a:endParaRPr lang="en-US" sz="1100" dirty="0">
              <a:cs typeface="Arial" panose="020B0604020202020204" pitchFamily="34" charset="0"/>
            </a:endParaRPr>
          </a:p>
          <a:p>
            <a:pPr lvl="0"/>
            <a:r>
              <a:rPr lang="en-US" b="0" dirty="0" smtClean="0"/>
              <a:t>NPRR933</a:t>
            </a:r>
            <a:r>
              <a:rPr lang="en-US" b="0" dirty="0"/>
              <a:t>, Reporting of Demand Response by Retail Electric Providers and Non-Opt-In Entities – URGENT [ERCOT]</a:t>
            </a:r>
            <a:endParaRPr lang="fr-FR" b="0" dirty="0" smtClean="0"/>
          </a:p>
          <a:p>
            <a:pPr lvl="1"/>
            <a:r>
              <a:rPr lang="en-US" dirty="0" smtClean="0"/>
              <a:t>IA</a:t>
            </a:r>
            <a:r>
              <a:rPr lang="en-US" dirty="0"/>
              <a:t>: </a:t>
            </a:r>
            <a:r>
              <a:rPr lang="en-US" dirty="0" smtClean="0"/>
              <a:t>Less than $5k (O&amp;M)</a:t>
            </a:r>
            <a:r>
              <a:rPr lang="en-US" dirty="0"/>
              <a:t>		</a:t>
            </a:r>
            <a:r>
              <a:rPr lang="en-US" dirty="0" smtClean="0"/>
              <a:t>		Priority </a:t>
            </a:r>
            <a:r>
              <a:rPr lang="en-US" dirty="0"/>
              <a:t>n</a:t>
            </a:r>
            <a:r>
              <a:rPr lang="en-US" dirty="0" smtClean="0"/>
              <a:t>/a; </a:t>
            </a:r>
            <a:r>
              <a:rPr lang="en-US" dirty="0"/>
              <a:t>Rank </a:t>
            </a:r>
            <a:r>
              <a:rPr lang="en-US" dirty="0" smtClean="0"/>
              <a:t>n/a</a:t>
            </a:r>
          </a:p>
          <a:p>
            <a:pPr marL="457200" lvl="1" indent="0">
              <a:buNone/>
            </a:pPr>
            <a:endParaRPr lang="en-US" dirty="0"/>
          </a:p>
          <a:p>
            <a:pPr lvl="0"/>
            <a:r>
              <a:rPr lang="en-US" b="0" dirty="0" smtClean="0"/>
              <a:t>NPRR987</a:t>
            </a:r>
            <a:r>
              <a:rPr lang="en-US" b="0" dirty="0"/>
              <a:t>, BESTF-3 Energy Storage Resource Contribution to Physical Responsive Capability and Real-Time On-Line Reserve Capacity Calculations - URGENT [ERCOT]</a:t>
            </a:r>
            <a:endParaRPr lang="fr-FR" b="0" dirty="0" smtClean="0"/>
          </a:p>
          <a:p>
            <a:pPr lvl="1"/>
            <a:r>
              <a:rPr lang="en-US" dirty="0" smtClean="0"/>
              <a:t>IA</a:t>
            </a:r>
            <a:r>
              <a:rPr lang="en-US" dirty="0"/>
              <a:t>: Between $</a:t>
            </a:r>
            <a:r>
              <a:rPr lang="en-US" dirty="0" smtClean="0"/>
              <a:t>150k </a:t>
            </a:r>
            <a:r>
              <a:rPr lang="en-US" dirty="0"/>
              <a:t>and $</a:t>
            </a:r>
            <a:r>
              <a:rPr lang="en-US" dirty="0" smtClean="0"/>
              <a:t>200k</a:t>
            </a:r>
            <a:r>
              <a:rPr lang="en-US" dirty="0"/>
              <a:t>		Priority 2020; Rank </a:t>
            </a:r>
            <a:r>
              <a:rPr lang="en-US" dirty="0" smtClean="0"/>
              <a:t>3010</a:t>
            </a:r>
            <a:endParaRPr lang="en-US" sz="1600" i="1" dirty="0" smtClean="0"/>
          </a:p>
          <a:p>
            <a:pPr marL="457200" lvl="1" indent="0">
              <a:buNone/>
            </a:pPr>
            <a:endParaRPr lang="en-US" dirty="0"/>
          </a:p>
          <a:p>
            <a:pPr lvl="0"/>
            <a:r>
              <a:rPr lang="en-US" b="0" dirty="0" smtClean="0"/>
              <a:t>NPRR989</a:t>
            </a:r>
            <a:r>
              <a:rPr lang="en-US" b="0" dirty="0"/>
              <a:t>, BESTF-1 Energy Storage Resource Technical Requirements - URGENT [ERCOT]</a:t>
            </a:r>
            <a:endParaRPr lang="fr-FR" b="0" dirty="0" smtClean="0"/>
          </a:p>
          <a:p>
            <a:pPr lvl="1"/>
            <a:r>
              <a:rPr lang="en-US" dirty="0" smtClean="0"/>
              <a:t>IA</a:t>
            </a:r>
            <a:r>
              <a:rPr lang="en-US" dirty="0"/>
              <a:t>: </a:t>
            </a:r>
            <a:r>
              <a:rPr lang="en-US" dirty="0" smtClean="0"/>
              <a:t>Less than $10k (O&amp;M)</a:t>
            </a:r>
            <a:r>
              <a:rPr lang="en-US" dirty="0"/>
              <a:t>		</a:t>
            </a:r>
            <a:r>
              <a:rPr lang="en-US" dirty="0" smtClean="0"/>
              <a:t>	Priority n/a; </a:t>
            </a:r>
            <a:r>
              <a:rPr lang="en-US" dirty="0"/>
              <a:t>Rank </a:t>
            </a:r>
            <a:r>
              <a:rPr lang="en-US" dirty="0" smtClean="0"/>
              <a:t>n/a</a:t>
            </a:r>
            <a:endParaRPr lang="en-US" sz="1600" i="1" dirty="0"/>
          </a:p>
          <a:p>
            <a:pPr marL="0" indent="0" eaLnBrk="1">
              <a:spcBef>
                <a:spcPts val="300"/>
              </a:spcBef>
              <a:spcAft>
                <a:spcPts val="300"/>
              </a:spcAft>
              <a:buNone/>
              <a:defRPr/>
            </a:pPr>
            <a:endParaRPr lang="en-US" sz="1600" i="1" dirty="0"/>
          </a:p>
          <a:p>
            <a:pPr marL="0" indent="0" eaLnBrk="1">
              <a:spcBef>
                <a:spcPts val="300"/>
              </a:spcBef>
              <a:spcAft>
                <a:spcPts val="300"/>
              </a:spcAft>
              <a:buNone/>
              <a:defRPr/>
            </a:pPr>
            <a:endParaRPr lang="en-US" sz="1600" i="1" dirty="0" smtClean="0"/>
          </a:p>
          <a:p>
            <a:pPr marL="0" indent="0" eaLnBrk="1">
              <a:spcBef>
                <a:spcPts val="300"/>
              </a:spcBef>
              <a:spcAft>
                <a:spcPts val="300"/>
              </a:spcAft>
              <a:buNone/>
              <a:defRPr/>
            </a:pPr>
            <a:endParaRPr lang="en-US" sz="1600" i="1"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extLst>
      <p:ext uri="{BB962C8B-B14F-4D97-AF65-F5344CB8AC3E}">
        <p14:creationId xmlns:p14="http://schemas.microsoft.com/office/powerpoint/2010/main" val="233910915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846067"/>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a:t>Revision Requests Recommended for Approval by PRS – Unopposed with Impacts (Vote):</a:t>
            </a:r>
          </a:p>
          <a:p>
            <a:pPr marL="0" indent="0" eaLnBrk="1" hangingPunct="1">
              <a:spcBef>
                <a:spcPts val="0"/>
              </a:spcBef>
              <a:buFontTx/>
              <a:buNone/>
              <a:defRPr/>
            </a:pPr>
            <a:endParaRPr lang="en-US" sz="1100" dirty="0">
              <a:cs typeface="Arial" panose="020B0604020202020204" pitchFamily="34" charset="0"/>
            </a:endParaRPr>
          </a:p>
          <a:p>
            <a:pPr lvl="0"/>
            <a:r>
              <a:rPr lang="en-US" b="0" dirty="0" smtClean="0"/>
              <a:t>NPRR1006</a:t>
            </a:r>
            <a:r>
              <a:rPr lang="en-US" b="0" dirty="0"/>
              <a:t>, Update Real-Time On-Line Reliability Deployment Price Adder Inputs to Match Actual Data – URGENT [TIEC]</a:t>
            </a:r>
            <a:endParaRPr lang="fr-FR" b="0" dirty="0" smtClean="0"/>
          </a:p>
          <a:p>
            <a:pPr lvl="1"/>
            <a:r>
              <a:rPr lang="en-US" dirty="0" smtClean="0"/>
              <a:t>IA</a:t>
            </a:r>
            <a:r>
              <a:rPr lang="en-US" dirty="0"/>
              <a:t>: Between $140k and $200k	</a:t>
            </a:r>
            <a:r>
              <a:rPr lang="en-US" dirty="0" smtClean="0"/>
              <a:t>	Priority 2020; </a:t>
            </a:r>
            <a:r>
              <a:rPr lang="en-US" dirty="0"/>
              <a:t>Rank </a:t>
            </a:r>
            <a:r>
              <a:rPr lang="en-US" dirty="0" smtClean="0"/>
              <a:t>3020</a:t>
            </a:r>
          </a:p>
          <a:p>
            <a:pPr marL="457200" lvl="1" indent="0">
              <a:buNone/>
            </a:pPr>
            <a:endParaRPr lang="en-US" dirty="0"/>
          </a:p>
          <a:p>
            <a:pPr lvl="0"/>
            <a:r>
              <a:rPr lang="en-US" b="0" dirty="0" smtClean="0"/>
              <a:t>NPRR1019</a:t>
            </a:r>
            <a:r>
              <a:rPr lang="en-US" b="0" dirty="0"/>
              <a:t>, Pricing and Settlement Changes for Switchable Generation Resources (SWGRs) Instructed to Switch to ERCOT – URGENT [ERCOT</a:t>
            </a:r>
            <a:r>
              <a:rPr lang="en-US" b="0" dirty="0" smtClean="0"/>
              <a:t>]</a:t>
            </a:r>
          </a:p>
          <a:p>
            <a:pPr lvl="1"/>
            <a:r>
              <a:rPr lang="en-US" dirty="0" smtClean="0"/>
              <a:t>IA</a:t>
            </a:r>
            <a:r>
              <a:rPr lang="en-US" dirty="0"/>
              <a:t>: Between $</a:t>
            </a:r>
            <a:r>
              <a:rPr lang="en-US" dirty="0" smtClean="0"/>
              <a:t>100k </a:t>
            </a:r>
            <a:r>
              <a:rPr lang="en-US" dirty="0"/>
              <a:t>and </a:t>
            </a:r>
            <a:r>
              <a:rPr lang="en-US" dirty="0" smtClean="0"/>
              <a:t>$140k</a:t>
            </a:r>
            <a:r>
              <a:rPr lang="en-US" dirty="0"/>
              <a:t>		Priority 2020; Rank </a:t>
            </a:r>
            <a:r>
              <a:rPr lang="en-US" dirty="0" smtClean="0"/>
              <a:t>3030</a:t>
            </a:r>
            <a:endParaRPr lang="en-US" sz="1600" i="1" dirty="0" smtClean="0"/>
          </a:p>
          <a:p>
            <a:pPr marL="457200" lvl="1" indent="0">
              <a:buNone/>
            </a:pPr>
            <a:endParaRPr lang="en-US" dirty="0"/>
          </a:p>
          <a:p>
            <a:pPr lvl="0"/>
            <a:r>
              <a:rPr lang="en-US" b="0" dirty="0" smtClean="0"/>
              <a:t>SCR809</a:t>
            </a:r>
            <a:r>
              <a:rPr lang="en-US" b="0" dirty="0"/>
              <a:t>, Changes to External Telemetry Validations in Resource Limit Calculator – URGENT [ERCOT]</a:t>
            </a:r>
            <a:endParaRPr lang="fr-FR" b="0" dirty="0" smtClean="0"/>
          </a:p>
          <a:p>
            <a:pPr lvl="1"/>
            <a:r>
              <a:rPr lang="en-US" dirty="0" smtClean="0"/>
              <a:t>IA</a:t>
            </a:r>
            <a:r>
              <a:rPr lang="en-US" dirty="0"/>
              <a:t>: Between $40k and $60k		</a:t>
            </a:r>
            <a:r>
              <a:rPr lang="en-US" dirty="0" smtClean="0"/>
              <a:t>	Priority 2020; </a:t>
            </a:r>
            <a:r>
              <a:rPr lang="en-US" dirty="0"/>
              <a:t>Rank </a:t>
            </a:r>
            <a:r>
              <a:rPr lang="en-US" dirty="0" smtClean="0"/>
              <a:t>3040</a:t>
            </a:r>
            <a:endParaRPr lang="en-US" sz="1600" i="1" dirty="0"/>
          </a:p>
          <a:p>
            <a:pPr marL="0" indent="0" eaLnBrk="1">
              <a:spcBef>
                <a:spcPts val="300"/>
              </a:spcBef>
              <a:spcAft>
                <a:spcPts val="300"/>
              </a:spcAft>
              <a:buNone/>
              <a:defRPr/>
            </a:pPr>
            <a:endParaRPr lang="en-US" sz="1600" i="1" dirty="0"/>
          </a:p>
          <a:p>
            <a:pPr marL="0" indent="0" eaLnBrk="1">
              <a:spcBef>
                <a:spcPts val="300"/>
              </a:spcBef>
              <a:spcAft>
                <a:spcPts val="300"/>
              </a:spcAft>
              <a:buNone/>
              <a:defRPr/>
            </a:pPr>
            <a:endParaRPr lang="en-US" sz="1600" i="1" dirty="0" smtClean="0"/>
          </a:p>
          <a:p>
            <a:pPr marL="0" indent="0" eaLnBrk="1">
              <a:spcBef>
                <a:spcPts val="300"/>
              </a:spcBef>
              <a:spcAft>
                <a:spcPts val="300"/>
              </a:spcAft>
              <a:buNone/>
              <a:defRPr/>
            </a:pPr>
            <a:endParaRPr lang="en-US" sz="1600" i="1"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extLst>
      <p:ext uri="{BB962C8B-B14F-4D97-AF65-F5344CB8AC3E}">
        <p14:creationId xmlns:p14="http://schemas.microsoft.com/office/powerpoint/2010/main" val="369585376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mtClean="0"/>
              <a:t>Appendix</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NPRR933, Reporting of Demand Response by Retail Electric Providers and Non-Opt-In Entities – URGENT [ERCOT]</a:t>
            </a:r>
            <a:endParaRPr lang="en-US" sz="1800" dirty="0"/>
          </a:p>
        </p:txBody>
      </p:sp>
      <p:sp>
        <p:nvSpPr>
          <p:cNvPr id="14339" name="Rectangle 2"/>
          <p:cNvSpPr>
            <a:spLocks noChangeArrowheads="1"/>
          </p:cNvSpPr>
          <p:nvPr/>
        </p:nvSpPr>
        <p:spPr bwMode="auto">
          <a:xfrm>
            <a:off x="346586" y="633811"/>
            <a:ext cx="8480323"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smtClean="0"/>
              <a:t>July </a:t>
            </a:r>
            <a:r>
              <a:rPr lang="en-US" dirty="0"/>
              <a:t>1, 2020</a:t>
            </a:r>
          </a:p>
          <a:p>
            <a:r>
              <a:rPr lang="en-US" b="1" dirty="0"/>
              <a:t>ERCOT Impact Analysis:  </a:t>
            </a:r>
            <a:r>
              <a:rPr lang="en-US" dirty="0"/>
              <a:t>Less than $5k (O&amp;M); no impacts to ERCOT staffing; impacts to BI &amp; Data Analytics; </a:t>
            </a:r>
            <a:r>
              <a:rPr lang="x-none" dirty="0"/>
              <a:t>ERCOT business processes</a:t>
            </a:r>
            <a:r>
              <a:rPr lang="en-US" dirty="0"/>
              <a:t> will be updated; no impacts to ERCOT grid operations and practices.</a:t>
            </a:r>
          </a:p>
          <a:p>
            <a:r>
              <a:rPr lang="en-US" b="1" dirty="0"/>
              <a:t>Revision Description:  </a:t>
            </a:r>
            <a:r>
              <a:rPr lang="en-US" dirty="0"/>
              <a:t>This NPRR adds specific timing requirements for Retail Electric Providers (REPs) and Non-Opt-In Entities (NOIEs) to provide information to ERCOT regarding categories of Demand response and price response programs offered to their Customers, the level of participation in those programs, and information on deployment events associated with those programs.</a:t>
            </a:r>
          </a:p>
          <a:p>
            <a:r>
              <a:rPr lang="en-US" b="1" dirty="0"/>
              <a:t>PRS Decision:</a:t>
            </a:r>
            <a:r>
              <a:rPr lang="en-US" dirty="0"/>
              <a:t>  On 5/15/20, PRS </a:t>
            </a:r>
            <a:r>
              <a:rPr lang="en-US" dirty="0" smtClean="0"/>
              <a:t>unanimously voted </a:t>
            </a:r>
            <a:r>
              <a:rPr lang="en-US" dirty="0"/>
              <a:t>via email to grant NPRR933 Urgent status, to recommend approval of NPRR933 as amended by the 5/12/20 Cooperative Commenters comments, to forward NPRR933 and the Impact Analysis to TAC, and to update the Other Binding Documents List upon implementation of NPRR933.</a:t>
            </a:r>
          </a:p>
        </p:txBody>
      </p:sp>
    </p:spTree>
    <p:extLst>
      <p:ext uri="{BB962C8B-B14F-4D97-AF65-F5344CB8AC3E}">
        <p14:creationId xmlns:p14="http://schemas.microsoft.com/office/powerpoint/2010/main" val="17653628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600" i="1" dirty="0"/>
              <a:t>NPRR987, BESTF-3 Energy Storage Resource Contribution to Physical Responsive Capability and Real-Time On-Line Reserve Capacity Calculations - URGENT [ERCOT]</a:t>
            </a:r>
            <a:endParaRPr lang="en-US" sz="1600" dirty="0"/>
          </a:p>
        </p:txBody>
      </p:sp>
      <p:sp>
        <p:nvSpPr>
          <p:cNvPr id="14339" name="Rectangle 2"/>
          <p:cNvSpPr>
            <a:spLocks noChangeArrowheads="1"/>
          </p:cNvSpPr>
          <p:nvPr/>
        </p:nvSpPr>
        <p:spPr bwMode="auto">
          <a:xfrm>
            <a:off x="346586" y="633811"/>
            <a:ext cx="8480323"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3010</a:t>
            </a:r>
          </a:p>
          <a:p>
            <a:r>
              <a:rPr lang="en-US" b="1" dirty="0"/>
              <a:t>ERCOT Impact Analysis:  </a:t>
            </a:r>
            <a:r>
              <a:rPr lang="en-US" dirty="0"/>
              <a:t>Between $150k and $</a:t>
            </a:r>
            <a:r>
              <a:rPr lang="en-US" dirty="0" smtClean="0"/>
              <a:t>200k</a:t>
            </a:r>
            <a:r>
              <a:rPr lang="en-US" dirty="0"/>
              <a:t>; no impacts to ERCOT staffing; impacts to </a:t>
            </a:r>
            <a:r>
              <a:rPr lang="x-none" dirty="0"/>
              <a:t>Market Management Systems (MMS)</a:t>
            </a:r>
            <a:r>
              <a:rPr lang="en-US" dirty="0"/>
              <a:t>, Market Settlements (S&amp;B), Energy Management System (EMS), Integration, BI &amp; Data Analytics, and Data and Information Products (DAIP); no impacts to </a:t>
            </a:r>
            <a:r>
              <a:rPr lang="x-none" dirty="0"/>
              <a:t>ERCOT business processes</a:t>
            </a:r>
            <a:r>
              <a:rPr lang="en-US" dirty="0"/>
              <a:t>; no impacts to ERCOT grid operations and practices.</a:t>
            </a:r>
          </a:p>
          <a:p>
            <a:r>
              <a:rPr lang="en-US" b="1" dirty="0"/>
              <a:t>Revision Description:  </a:t>
            </a:r>
            <a:r>
              <a:rPr lang="en-US" dirty="0"/>
              <a:t>This NPRR implements the inclusion of the contribution of Energy Storage Resources (ESRs) to Physical Responsive Capability (PRC) and the Real-Time On-Line Reserve Capacity (RTOLCAP) in the Ancillary Service Imbalance Calculation.</a:t>
            </a:r>
          </a:p>
          <a:p>
            <a:r>
              <a:rPr lang="en-US" b="1" dirty="0"/>
              <a:t>PRS Decision:</a:t>
            </a:r>
            <a:r>
              <a:rPr lang="en-US" dirty="0"/>
              <a:t>  On 4/20/20, PRS </a:t>
            </a:r>
            <a:r>
              <a:rPr lang="en-US" dirty="0" smtClean="0"/>
              <a:t>unanimously voted </a:t>
            </a:r>
            <a:r>
              <a:rPr lang="en-US" dirty="0"/>
              <a:t>via email to recommend approval of NPRR987 as amended by the 2/21/20 ERCOT comments.  On 5/15/20, PRS </a:t>
            </a:r>
            <a:r>
              <a:rPr lang="en-US" dirty="0" smtClean="0"/>
              <a:t>unanimously voted </a:t>
            </a:r>
            <a:r>
              <a:rPr lang="en-US" dirty="0"/>
              <a:t>via email to grant NPRR987 Urgent status and to endorse and forward to TAC the 4/20/20 PRS Report and Impact Analysis for NPRR987 with a recommended priority of 2020 and rank of 3010.  </a:t>
            </a:r>
          </a:p>
        </p:txBody>
      </p:sp>
    </p:spTree>
    <p:extLst>
      <p:ext uri="{BB962C8B-B14F-4D97-AF65-F5344CB8AC3E}">
        <p14:creationId xmlns:p14="http://schemas.microsoft.com/office/powerpoint/2010/main" val="100385377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NPRR989, BESTF-1 Energy Storage Resource Technical Requirements - URGENT [ERCOT]</a:t>
            </a:r>
            <a:endParaRPr lang="en-US" sz="1800" dirty="0"/>
          </a:p>
        </p:txBody>
      </p:sp>
      <p:sp>
        <p:nvSpPr>
          <p:cNvPr id="14339" name="Rectangle 2"/>
          <p:cNvSpPr>
            <a:spLocks noChangeArrowheads="1"/>
          </p:cNvSpPr>
          <p:nvPr/>
        </p:nvSpPr>
        <p:spPr bwMode="auto">
          <a:xfrm>
            <a:off x="346586" y="633811"/>
            <a:ext cx="8480323"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a:t>
            </a:r>
          </a:p>
          <a:p>
            <a:r>
              <a:rPr lang="en-US" b="1" dirty="0"/>
              <a:t>ERCOT Impact Analysis:  </a:t>
            </a:r>
            <a:r>
              <a:rPr lang="en-US" dirty="0"/>
              <a:t>Less than $10k (O&amp;M); no impacts to ERCOT staffing; impacts to New Dependable Capability and Reactive Capability Systems (NDCRC) and DAIP; no impacts to </a:t>
            </a:r>
            <a:r>
              <a:rPr lang="x-none" dirty="0"/>
              <a:t>ERCOT business processes</a:t>
            </a:r>
            <a:r>
              <a:rPr lang="en-US" dirty="0"/>
              <a:t>; no impacts to ERCOT grid operations and practices.</a:t>
            </a:r>
          </a:p>
          <a:p>
            <a:r>
              <a:rPr lang="en-US" b="1" dirty="0"/>
              <a:t>Revision Description:  </a:t>
            </a:r>
            <a:r>
              <a:rPr lang="en-US" dirty="0"/>
              <a:t>This NPRR establishes technical requirements for Energy Storage Resources (ESRs) for Voltage Support Service (VSS) (including Reactive Power capability), and Primary Frequency Response.</a:t>
            </a:r>
          </a:p>
          <a:p>
            <a:r>
              <a:rPr lang="en-US" b="1" dirty="0"/>
              <a:t>PRS Decision:</a:t>
            </a:r>
            <a:r>
              <a:rPr lang="en-US" dirty="0"/>
              <a:t>  On 4/20/20, PRS </a:t>
            </a:r>
            <a:r>
              <a:rPr lang="en-US" dirty="0" smtClean="0"/>
              <a:t>unanimously voted </a:t>
            </a:r>
            <a:r>
              <a:rPr lang="en-US" dirty="0"/>
              <a:t>via email to recommend approval of NPRR989 as amended by the 2/28/20 ERCOT comments.  On 5/15/20, PRS </a:t>
            </a:r>
            <a:r>
              <a:rPr lang="en-US" dirty="0" smtClean="0"/>
              <a:t>unanimously voted </a:t>
            </a:r>
            <a:r>
              <a:rPr lang="en-US" dirty="0"/>
              <a:t>via email to grant NPRR989 Urgent status and to endorse and forward to TAC the 4/20/20 PRS Report as amended by the 5/11/20 ERCOT comments and Impact Analysis for NPRR989.  </a:t>
            </a:r>
          </a:p>
        </p:txBody>
      </p:sp>
    </p:spTree>
    <p:extLst>
      <p:ext uri="{BB962C8B-B14F-4D97-AF65-F5344CB8AC3E}">
        <p14:creationId xmlns:p14="http://schemas.microsoft.com/office/powerpoint/2010/main" val="269058426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NPRR1006, Update Real-Time On-Line Reliability Deployment Price Adder Inputs to Match Actual Data – URGENT [TIEC]</a:t>
            </a:r>
            <a:endParaRPr lang="en-US" sz="1800" dirty="0"/>
          </a:p>
        </p:txBody>
      </p:sp>
      <p:sp>
        <p:nvSpPr>
          <p:cNvPr id="14339" name="Rectangle 2"/>
          <p:cNvSpPr>
            <a:spLocks noChangeArrowheads="1"/>
          </p:cNvSpPr>
          <p:nvPr/>
        </p:nvSpPr>
        <p:spPr bwMode="auto">
          <a:xfrm>
            <a:off x="346586" y="633811"/>
            <a:ext cx="8480323" cy="61863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June 10, 2020 for </a:t>
            </a:r>
            <a:r>
              <a:rPr lang="x-none" dirty="0"/>
              <a:t>Section 6.5.7.3.1</a:t>
            </a:r>
            <a:r>
              <a:rPr lang="en-US" dirty="0"/>
              <a:t>(2)(e); upon system implementation for the remaining language – Priority 2020; Rank 3020</a:t>
            </a:r>
          </a:p>
          <a:p>
            <a:r>
              <a:rPr lang="en-US" b="1" dirty="0"/>
              <a:t>ERCOT Impact Analysis:  </a:t>
            </a:r>
            <a:r>
              <a:rPr lang="en-US" dirty="0"/>
              <a:t>Between $140k and $200k; no impacts to ERCOT staffing; impacts to MMS, DAIP, EMS, S&amp;B, and BI &amp; Data Analytics; </a:t>
            </a:r>
            <a:r>
              <a:rPr lang="x-none" dirty="0"/>
              <a:t>ERCOT business processes</a:t>
            </a:r>
            <a:r>
              <a:rPr lang="en-US" dirty="0"/>
              <a:t> will be updated; ERCOT grid operations and practices will be updated.</a:t>
            </a:r>
          </a:p>
          <a:p>
            <a:r>
              <a:rPr lang="en-US" b="1" dirty="0"/>
              <a:t>Revision Description:  </a:t>
            </a:r>
            <a:r>
              <a:rPr lang="en-US" dirty="0"/>
              <a:t>This NPRR returns the ERS resources in a linear curve over a </a:t>
            </a:r>
            <a:r>
              <a:rPr lang="en-US" dirty="0" smtClean="0"/>
              <a:t>four and a half-hour period </a:t>
            </a:r>
            <a:r>
              <a:rPr lang="en-US" dirty="0"/>
              <a:t>following recall, rather than ten hours.  The NPRR also changes the process for updating this parameter in the future so that it can be updated by TAC each year as appropriate, without the need to file an NPRR.</a:t>
            </a:r>
          </a:p>
          <a:p>
            <a:r>
              <a:rPr lang="en-US" b="1" dirty="0"/>
              <a:t>PRS Decision:</a:t>
            </a:r>
            <a:r>
              <a:rPr lang="en-US" dirty="0"/>
              <a:t>  On 4/20/20, PRS voted via email to recommend approval of NPRR1006 as amended by the 4/14/20 TIEC comments as revised by PRS. There were two abstentions from the Independent Power Marketer (IPM) (Morgan Stanley) and </a:t>
            </a:r>
            <a:r>
              <a:rPr lang="en-US" dirty="0" smtClean="0"/>
              <a:t>IREP </a:t>
            </a:r>
            <a:r>
              <a:rPr lang="en-US" dirty="0"/>
              <a:t>(Direct Energy) Market Segments</a:t>
            </a:r>
            <a:r>
              <a:rPr lang="en-US" dirty="0" smtClean="0"/>
              <a:t>.  On </a:t>
            </a:r>
            <a:r>
              <a:rPr lang="en-US" dirty="0"/>
              <a:t>5/15/20, PRS voted via email to grant NPRR1006 Urgent status, to endorse and forward to TAC the 4/20/20 PRS Report as amended by the 5/8/20 ERCOT comments and Impact Analysis for NPRR1006 with a recommended effective date of upon ERCOT Board approval for paragraph (2)(e) of Section 6.5.7.3.1 and a recommended priority of 2020 and rank of 3020 for the remaining language</a:t>
            </a:r>
            <a:r>
              <a:rPr lang="en-US" dirty="0" smtClean="0"/>
              <a:t>. </a:t>
            </a:r>
            <a:r>
              <a:rPr lang="en-US" dirty="0"/>
              <a:t>There was one abstention from the IREP (Direct Energy) Market Segment.  </a:t>
            </a:r>
          </a:p>
          <a:p>
            <a:endParaRPr lang="en-US" dirty="0"/>
          </a:p>
        </p:txBody>
      </p:sp>
    </p:spTree>
    <p:extLst>
      <p:ext uri="{BB962C8B-B14F-4D97-AF65-F5344CB8AC3E}">
        <p14:creationId xmlns:p14="http://schemas.microsoft.com/office/powerpoint/2010/main" val="4115931714"/>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purl.org/dc/terms/"/>
    <ds:schemaRef ds:uri="http://schemas.microsoft.com/office/2006/documentManagement/types"/>
    <ds:schemaRef ds:uri="http://schemas.microsoft.com/office/2006/metadata/properties"/>
    <ds:schemaRef ds:uri="http://purl.org/dc/elements/1.1/"/>
    <ds:schemaRef ds:uri="http://schemas.openxmlformats.org/package/2006/metadata/core-properties"/>
    <ds:schemaRef ds:uri="c34af464-7aa1-4edd-9be4-83dffc1cb926"/>
    <ds:schemaRef ds:uri="http://schemas.microsoft.com/office/infopath/2007/PartnerControls"/>
    <ds:schemaRef ds:uri="http://www.w3.org/XML/1998/namespace"/>
    <ds:schemaRef ds:uri="http://purl.org/dc/dcmitype/"/>
  </ds:schemaRefs>
</ds:datastoreItem>
</file>

<file path=docProps/app.xml><?xml version="1.0" encoding="utf-8"?>
<Properties xmlns="http://schemas.openxmlformats.org/officeDocument/2006/extended-properties" xmlns:vt="http://schemas.openxmlformats.org/officeDocument/2006/docPropsVTypes">
  <Template/>
  <TotalTime>8815</TotalTime>
  <Words>2301</Words>
  <Application>Microsoft Office PowerPoint</Application>
  <PresentationFormat>On-screen Show (4:3)</PresentationFormat>
  <Paragraphs>388</Paragraphs>
  <Slides>15</Slides>
  <Notes>5</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15</vt:i4>
      </vt:variant>
    </vt:vector>
  </HeadingPairs>
  <TitlesOfParts>
    <vt:vector size="21" baseType="lpstr">
      <vt:lpstr>Arial</vt:lpstr>
      <vt:lpstr>Calibri</vt:lpstr>
      <vt:lpstr>Courier New</vt:lpstr>
      <vt:lpstr>Wingdings</vt:lpstr>
      <vt:lpstr>Custom Design</vt:lpstr>
      <vt:lpstr>Office Theme</vt:lpstr>
      <vt:lpstr>PowerPoint Presentation</vt:lpstr>
      <vt:lpstr>Summary of PRS Update</vt:lpstr>
      <vt:lpstr>Summary of PRS Update</vt:lpstr>
      <vt:lpstr>Summary of PRS Update</vt:lpstr>
      <vt:lpstr>Appendix</vt:lpstr>
      <vt:lpstr>NPRR933, Reporting of Demand Response by Retail Electric Providers and Non-Opt-In Entities – URGENT [ERCOT]</vt:lpstr>
      <vt:lpstr>NPRR987, BESTF-3 Energy Storage Resource Contribution to Physical Responsive Capability and Real-Time On-Line Reserve Capacity Calculations - URGENT [ERCOT]</vt:lpstr>
      <vt:lpstr>NPRR989, BESTF-1 Energy Storage Resource Technical Requirements - URGENT [ERCOT]</vt:lpstr>
      <vt:lpstr>NPRR1006, Update Real-Time On-Line Reliability Deployment Price Adder Inputs to Match Actual Data – URGENT [TIEC]</vt:lpstr>
      <vt:lpstr>NPRR1018, Clarifications Regarding ERCOT Suspension or Termination of a QSE and Participation by a Virtual or Emergency QSE – URGENT [ERCOT]</vt:lpstr>
      <vt:lpstr>NPRR1019, Pricing and Settlement Changes for Switchable Generation Resources (SWGRs) Instructed to Switch to ERCOT – URGENT [ERCOT]</vt:lpstr>
      <vt:lpstr>NPRR1021, Adjustments to the Default Uplift Invoice Process - URGENT [Reliant]</vt:lpstr>
      <vt:lpstr>NPRR1022, Submission of Banking Information - URGENT [ERCOT]</vt:lpstr>
      <vt:lpstr>SCR809, Changes to External Telemetry Validations in Resource Limit Calculator – URGENT [ERCOT]</vt:lpstr>
      <vt:lpstr>2020 Release Targets – Board Approved NPRRs / SCRs / xGRRs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cp:lastModifiedBy>
  <cp:revision>491</cp:revision>
  <cp:lastPrinted>2013-01-30T23:16:36Z</cp:lastPrinted>
  <dcterms:created xsi:type="dcterms:W3CDTF">2010-04-12T23:12:02Z</dcterms:created>
  <dcterms:modified xsi:type="dcterms:W3CDTF">2020-05-26T15:18:09Z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