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Lst>
  <p:notesMasterIdLst>
    <p:notesMasterId r:id="rId11"/>
  </p:notesMasterIdLst>
  <p:handoutMasterIdLst>
    <p:handoutMasterId r:id="rId12"/>
  </p:handoutMasterIdLst>
  <p:sldIdLst>
    <p:sldId id="260" r:id="rId4"/>
    <p:sldId id="342" r:id="rId5"/>
    <p:sldId id="294" r:id="rId6"/>
    <p:sldId id="301" r:id="rId7"/>
    <p:sldId id="338" r:id="rId8"/>
    <p:sldId id="339" r:id="rId9"/>
    <p:sldId id="344" r:id="rId10"/>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3" autoAdjust="0"/>
    <p:restoredTop sz="94595" autoAdjust="0"/>
  </p:normalViewPr>
  <p:slideViewPr>
    <p:cSldViewPr snapToGrid="0" snapToObjects="1">
      <p:cViewPr varScale="1">
        <p:scale>
          <a:sx n="110" d="100"/>
          <a:sy n="110" d="100"/>
        </p:scale>
        <p:origin x="1692" y="102"/>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5/26/2020</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5/26/2020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914739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smtClean="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smtClean="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3447963"/>
            <a:chOff x="787400" y="1852613"/>
            <a:chExt cx="7543800" cy="3447320"/>
          </a:xfrm>
        </p:grpSpPr>
        <p:sp>
          <p:nvSpPr>
            <p:cNvPr id="7171" name="TextBox 9"/>
            <p:cNvSpPr txBox="1">
              <a:spLocks noChangeArrowheads="1"/>
            </p:cNvSpPr>
            <p:nvPr/>
          </p:nvSpPr>
          <p:spPr bwMode="auto">
            <a:xfrm>
              <a:off x="787400" y="2130425"/>
              <a:ext cx="7543800" cy="316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a:t>
              </a:r>
              <a:r>
                <a:rPr lang="en-US" altLang="en-US" sz="3200" b="1" dirty="0" smtClean="0"/>
                <a:t>3: </a:t>
              </a:r>
              <a:r>
                <a:rPr lang="en-US" sz="3200" b="1" dirty="0"/>
                <a:t>Revision Requests for Consideration that Require Urgent Status and need to Advance to June Board</a:t>
              </a:r>
              <a:endParaRPr lang="en-US" altLang="en-US" b="1" dirty="0"/>
            </a:p>
            <a:p>
              <a:pPr eaLnBrk="1" hangingPunct="1"/>
              <a:r>
                <a:rPr lang="en-US" altLang="en-US" dirty="0" smtClean="0"/>
                <a:t> </a:t>
              </a:r>
              <a:endParaRPr lang="en-US" altLang="en-US" dirty="0"/>
            </a:p>
            <a:p>
              <a:pPr eaLnBrk="1" hangingPunct="1"/>
              <a:r>
                <a:rPr lang="en-US" altLang="en-US" dirty="0"/>
                <a:t>Technical Advisory Committee (TAC) Meeting</a:t>
              </a:r>
            </a:p>
            <a:p>
              <a:pPr eaLnBrk="1" hangingPunct="1"/>
              <a:r>
                <a:rPr lang="en-US" altLang="en-US" dirty="0"/>
                <a:t>ERCOT Public</a:t>
              </a:r>
            </a:p>
            <a:p>
              <a:pPr eaLnBrk="1" hangingPunct="1"/>
              <a:r>
                <a:rPr lang="en-US" altLang="en-US" dirty="0" smtClean="0"/>
                <a:t>May 27, 2020</a:t>
              </a:r>
              <a:endParaRPr lang="en-US" altLang="en-US" dirty="0"/>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46067"/>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lvl="0"/>
            <a:r>
              <a:rPr lang="en-US" b="0" dirty="0" smtClean="0"/>
              <a:t>NOGRR204</a:t>
            </a:r>
            <a:r>
              <a:rPr lang="en-US" b="0" dirty="0"/>
              <a:t>, Related to NPRR989, BESTF-1 Energy Storage Resource Technical </a:t>
            </a:r>
            <a:r>
              <a:rPr lang="en-US" b="0" dirty="0" smtClean="0"/>
              <a:t>Requirements </a:t>
            </a:r>
            <a:r>
              <a:rPr lang="en-US" b="0" dirty="0" smtClean="0"/>
              <a:t>[</a:t>
            </a:r>
            <a:r>
              <a:rPr lang="en-US" b="0" dirty="0"/>
              <a:t>ERCOT]</a:t>
            </a:r>
            <a:endParaRPr lang="fr-FR" b="0" dirty="0" smtClean="0"/>
          </a:p>
          <a:p>
            <a:pPr lvl="1"/>
            <a:r>
              <a:rPr lang="en-US" dirty="0" smtClean="0"/>
              <a:t>IA</a:t>
            </a:r>
            <a:r>
              <a:rPr lang="en-US" dirty="0"/>
              <a:t>: </a:t>
            </a:r>
            <a:r>
              <a:rPr lang="en-US" dirty="0" smtClean="0"/>
              <a:t>No impact</a:t>
            </a:r>
            <a:endParaRPr lang="en-US" dirty="0" smtClean="0"/>
          </a:p>
          <a:p>
            <a:pPr marL="457200" lvl="1" indent="0">
              <a:buNone/>
            </a:pPr>
            <a:endParaRPr lang="en-US" dirty="0"/>
          </a:p>
          <a:p>
            <a:pPr lvl="0"/>
            <a:r>
              <a:rPr lang="en-US" b="0" dirty="0" smtClean="0"/>
              <a:t>OBDRR017</a:t>
            </a:r>
            <a:r>
              <a:rPr lang="en-US" b="0" dirty="0"/>
              <a:t>, Related to NPRR987, BESTF-3 Energy Storage Resource Contribution to Physical Responsive Capability and Real-Time On-Line Reserve Capacity </a:t>
            </a:r>
            <a:r>
              <a:rPr lang="en-US" b="0" dirty="0" smtClean="0"/>
              <a:t>Calculations [ERCOT]</a:t>
            </a:r>
          </a:p>
          <a:p>
            <a:pPr lvl="1"/>
            <a:r>
              <a:rPr lang="en-US" dirty="0"/>
              <a:t>IA: No impact</a:t>
            </a:r>
          </a:p>
          <a:p>
            <a:pPr marL="457200" lvl="1" indent="0">
              <a:buNone/>
            </a:pPr>
            <a:endParaRPr lang="en-US" dirty="0"/>
          </a:p>
          <a:p>
            <a:pPr lvl="0"/>
            <a:r>
              <a:rPr lang="en-US" b="0" dirty="0" smtClean="0"/>
              <a:t>NPRR975</a:t>
            </a:r>
            <a:r>
              <a:rPr lang="en-US" b="0" dirty="0"/>
              <a:t>, Load Forecast Model </a:t>
            </a:r>
            <a:r>
              <a:rPr lang="en-US" b="0" dirty="0" smtClean="0"/>
              <a:t>Transparency [TCPA</a:t>
            </a:r>
            <a:r>
              <a:rPr lang="en-US" b="0" dirty="0" smtClean="0"/>
              <a:t>]</a:t>
            </a:r>
            <a:endParaRPr lang="fr-FR" b="0" dirty="0" smtClean="0"/>
          </a:p>
          <a:p>
            <a:pPr lvl="1"/>
            <a:r>
              <a:rPr lang="en-US" dirty="0" smtClean="0"/>
              <a:t>IA</a:t>
            </a:r>
            <a:r>
              <a:rPr lang="en-US" dirty="0"/>
              <a:t>: </a:t>
            </a:r>
            <a:r>
              <a:rPr lang="en-US" dirty="0" smtClean="0"/>
              <a:t>$75k - $100k</a:t>
            </a:r>
            <a:r>
              <a:rPr lang="en-US" dirty="0"/>
              <a:t>		</a:t>
            </a:r>
            <a:r>
              <a:rPr lang="en-US" dirty="0" smtClean="0"/>
              <a:t>	</a:t>
            </a:r>
            <a:r>
              <a:rPr lang="en-US" dirty="0" smtClean="0"/>
              <a:t>Priority 2020; </a:t>
            </a:r>
            <a:r>
              <a:rPr lang="en-US" dirty="0"/>
              <a:t>Rank </a:t>
            </a:r>
            <a:r>
              <a:rPr lang="en-US" dirty="0" smtClean="0"/>
              <a:t>3000</a:t>
            </a:r>
            <a:endParaRPr lang="en-US" sz="1600" i="1" dirty="0"/>
          </a:p>
          <a:p>
            <a:pPr marL="0" indent="0" eaLnBrk="1">
              <a:spcBef>
                <a:spcPts val="300"/>
              </a:spcBef>
              <a:spcAft>
                <a:spcPts val="300"/>
              </a:spcAft>
              <a:buNone/>
              <a:defRPr/>
            </a:pPr>
            <a:endParaRPr lang="en-US" sz="1600" i="1" dirty="0"/>
          </a:p>
          <a:p>
            <a:pPr lvl="0"/>
            <a:r>
              <a:rPr lang="en-US" b="0" dirty="0" smtClean="0"/>
              <a:t>SCR807, Increase CRR Transaction Capability [DC Energy]</a:t>
            </a:r>
            <a:endParaRPr lang="fr-FR" b="0" dirty="0"/>
          </a:p>
          <a:p>
            <a:pPr lvl="1"/>
            <a:r>
              <a:rPr lang="en-US" dirty="0"/>
              <a:t>IA: </a:t>
            </a:r>
            <a:r>
              <a:rPr lang="en-US" dirty="0" smtClean="0"/>
              <a:t>$50k </a:t>
            </a:r>
            <a:r>
              <a:rPr lang="en-US" dirty="0"/>
              <a:t>- $100k			Priority 2020; Rank </a:t>
            </a:r>
            <a:r>
              <a:rPr lang="en-US" dirty="0" smtClean="0"/>
              <a:t>2855</a:t>
            </a:r>
            <a:endParaRPr lang="en-US" sz="1600" i="1" dirty="0"/>
          </a:p>
          <a:p>
            <a:pPr marL="0" indent="0" eaLnBrk="1">
              <a:spcBef>
                <a:spcPts val="300"/>
              </a:spcBef>
              <a:spcAft>
                <a:spcPts val="300"/>
              </a:spcAft>
              <a:buNone/>
              <a:defRPr/>
            </a:pPr>
            <a:endParaRPr lang="en-US" sz="1600" i="1" dirty="0" smtClean="0"/>
          </a:p>
          <a:p>
            <a:pPr marL="0" indent="0" eaLnBrk="1">
              <a:spcBef>
                <a:spcPts val="300"/>
              </a:spcBef>
              <a:spcAft>
                <a:spcPts val="300"/>
              </a:spcAft>
              <a:buNone/>
              <a:defRPr/>
            </a:pPr>
            <a:endParaRPr lang="en-US" sz="1600" i="1"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dirty="0"/>
              <a:t>Revision Requests for Consideration</a:t>
            </a:r>
            <a:endParaRPr lang="en-US" altLang="en-US" dirty="0" smtClean="0"/>
          </a:p>
        </p:txBody>
      </p:sp>
    </p:spTree>
    <p:extLst>
      <p:ext uri="{BB962C8B-B14F-4D97-AF65-F5344CB8AC3E}">
        <p14:creationId xmlns:p14="http://schemas.microsoft.com/office/powerpoint/2010/main" val="23391091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mtClean="0"/>
              <a:t>Appendix</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NOGRR204, Related to NPRR989, BESTF-1 Energy Storage Resource Technical Requirements </a:t>
            </a:r>
            <a:r>
              <a:rPr lang="en-US" sz="1800" i="1" dirty="0" smtClean="0"/>
              <a:t>[ERCOT</a:t>
            </a:r>
            <a:r>
              <a:rPr lang="en-US" sz="1800" i="1" dirty="0"/>
              <a:t>]</a:t>
            </a:r>
            <a:endParaRPr lang="en-US" sz="1800" dirty="0"/>
          </a:p>
        </p:txBody>
      </p:sp>
      <p:sp>
        <p:nvSpPr>
          <p:cNvPr id="14339" name="Rectangle 2"/>
          <p:cNvSpPr>
            <a:spLocks noChangeArrowheads="1"/>
          </p:cNvSpPr>
          <p:nvPr/>
        </p:nvSpPr>
        <p:spPr bwMode="auto">
          <a:xfrm>
            <a:off x="346586" y="633811"/>
            <a:ext cx="8480323"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of Nodal Protocol Revision Request (NPRR) 989, BESTF-1 Energy Storage Resource Technical </a:t>
            </a:r>
            <a:r>
              <a:rPr lang="en-US" dirty="0" smtClean="0"/>
              <a:t>Requirements</a:t>
            </a:r>
          </a:p>
          <a:p>
            <a:r>
              <a:rPr lang="en-US" b="1" dirty="0" smtClean="0"/>
              <a:t>ERCOT </a:t>
            </a:r>
            <a:r>
              <a:rPr lang="en-US" b="1" dirty="0"/>
              <a:t>Impact Analysis:  </a:t>
            </a:r>
            <a:r>
              <a:rPr lang="en-US" dirty="0" smtClean="0"/>
              <a:t>No </a:t>
            </a:r>
            <a:r>
              <a:rPr lang="en-US" dirty="0" smtClean="0"/>
              <a:t>budgetary impact (</a:t>
            </a:r>
            <a:r>
              <a:rPr lang="en-US" dirty="0"/>
              <a:t>There are no additional impacts to this NOGRR beyond what was captured in the Impact Analysis for </a:t>
            </a:r>
            <a:r>
              <a:rPr lang="en-US" dirty="0" smtClean="0"/>
              <a:t>NPRR989); </a:t>
            </a:r>
            <a:r>
              <a:rPr lang="en-US" dirty="0"/>
              <a:t>no impacts to ERCOT staffing; no impacts to ERCOT computer systems; no impacts to </a:t>
            </a:r>
            <a:r>
              <a:rPr lang="x-none" dirty="0"/>
              <a:t>ERCOT business processes</a:t>
            </a:r>
            <a:r>
              <a:rPr lang="en-US" dirty="0"/>
              <a:t>; no impacts to ERCOT grid operations and practices.</a:t>
            </a:r>
          </a:p>
          <a:p>
            <a:r>
              <a:rPr lang="en-US" b="1" dirty="0" smtClean="0"/>
              <a:t>Revision </a:t>
            </a:r>
            <a:r>
              <a:rPr lang="en-US" b="1" dirty="0"/>
              <a:t>Description:  </a:t>
            </a:r>
            <a:r>
              <a:rPr lang="en-US" dirty="0"/>
              <a:t>This Nodal Operating Guide Revision Request (NOGRR), together with NPRR989, codifies concepts described  in Battery Energy Storage Task Force (BESTF) Key Topics and Concepts #4 (KTC-4), which received consensus support at BESTF and were approved by the Technical Advisory Committee (TAC) at its November 20, 2019, meeting.  This NOGRR establishes technical requirements for Energy Storage Resources (ESRs</a:t>
            </a:r>
            <a:r>
              <a:rPr lang="en-US" dirty="0" smtClean="0"/>
              <a:t>)</a:t>
            </a:r>
          </a:p>
          <a:p>
            <a:r>
              <a:rPr lang="en-US" b="1" dirty="0" smtClean="0"/>
              <a:t>ROS </a:t>
            </a:r>
            <a:r>
              <a:rPr lang="en-US" b="1" dirty="0"/>
              <a:t>Decision:</a:t>
            </a:r>
            <a:r>
              <a:rPr lang="en-US" dirty="0"/>
              <a:t>  </a:t>
            </a:r>
            <a:r>
              <a:rPr lang="en-US" dirty="0"/>
              <a:t>On 3/9/20, ROS unanimously voted via email to recommend approval of NOGRR204 as amended by the 2/28/20 ERCOT </a:t>
            </a:r>
            <a:r>
              <a:rPr lang="en-US" dirty="0" smtClean="0"/>
              <a:t>comments. </a:t>
            </a:r>
            <a:r>
              <a:rPr lang="en-US" dirty="0"/>
              <a:t>On 5/11/20, ROS unanimously voted via email to endorse and forward to TAC the 3/9/20 ROS Report and Impact Analysis for NOGRR204. </a:t>
            </a:r>
            <a:endParaRPr lang="en-US" dirty="0"/>
          </a:p>
        </p:txBody>
      </p:sp>
    </p:spTree>
    <p:extLst>
      <p:ext uri="{BB962C8B-B14F-4D97-AF65-F5344CB8AC3E}">
        <p14:creationId xmlns:p14="http://schemas.microsoft.com/office/powerpoint/2010/main" val="17653628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500" i="1" dirty="0" smtClean="0"/>
              <a:t>OBDRR017, </a:t>
            </a:r>
            <a:r>
              <a:rPr lang="en-US" sz="1500" i="1" dirty="0"/>
              <a:t>Related to NPRR987, BESTF-3 Energy Storage Resource Contribution to Physical Responsive Capability and Real-Time On-Line Reserve Capacity </a:t>
            </a:r>
            <a:r>
              <a:rPr lang="en-US" sz="1500" i="1" dirty="0" smtClean="0"/>
              <a:t>Calculations [</a:t>
            </a:r>
            <a:r>
              <a:rPr lang="en-US" sz="1500" i="1" dirty="0"/>
              <a:t>ERCOT</a:t>
            </a:r>
            <a:r>
              <a:rPr lang="en-US" sz="1500" i="1" dirty="0"/>
              <a:t>]</a:t>
            </a:r>
            <a:endParaRPr lang="en-US" sz="1500" dirty="0"/>
          </a:p>
        </p:txBody>
      </p:sp>
      <p:sp>
        <p:nvSpPr>
          <p:cNvPr id="14339" name="Rectangle 2"/>
          <p:cNvSpPr>
            <a:spLocks noChangeArrowheads="1"/>
          </p:cNvSpPr>
          <p:nvPr/>
        </p:nvSpPr>
        <p:spPr bwMode="auto">
          <a:xfrm>
            <a:off x="346586" y="633811"/>
            <a:ext cx="8480323"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smtClean="0"/>
              <a:t>To be determined</a:t>
            </a:r>
            <a:endParaRPr lang="en-US" dirty="0"/>
          </a:p>
          <a:p>
            <a:r>
              <a:rPr lang="en-US" b="1" dirty="0"/>
              <a:t>ERCOT Impact Analysis:  </a:t>
            </a:r>
            <a:r>
              <a:rPr lang="en-US" dirty="0"/>
              <a:t>No budgetary impact (There are no additional impacts to this </a:t>
            </a:r>
            <a:r>
              <a:rPr lang="en-US" dirty="0" smtClean="0"/>
              <a:t>OBDRR </a:t>
            </a:r>
            <a:r>
              <a:rPr lang="en-US" dirty="0"/>
              <a:t>beyond what was captured in the Impact Analysis for </a:t>
            </a:r>
            <a:r>
              <a:rPr lang="en-US" dirty="0" smtClean="0"/>
              <a:t>NPRR987); </a:t>
            </a:r>
            <a:r>
              <a:rPr lang="en-US" dirty="0"/>
              <a:t>no impacts to ERCOT staffing; no impacts to ERCOT computer systems; no impacts to </a:t>
            </a:r>
            <a:r>
              <a:rPr lang="x-none" dirty="0"/>
              <a:t>ERCOT business processes</a:t>
            </a:r>
            <a:r>
              <a:rPr lang="en-US" dirty="0"/>
              <a:t>; no impacts to ERCOT grid operations and practices.</a:t>
            </a:r>
          </a:p>
          <a:p>
            <a:r>
              <a:rPr lang="en-US" b="1" dirty="0" smtClean="0"/>
              <a:t>Revision </a:t>
            </a:r>
            <a:r>
              <a:rPr lang="en-US" b="1" dirty="0"/>
              <a:t>Description:  </a:t>
            </a:r>
            <a:r>
              <a:rPr lang="en-US" dirty="0"/>
              <a:t>This Other Binding Document Revision Request (OBDRR) aligns language within the Methodology for Implementing Operating Reserve Demand Curve (ORDC) to Calculate Real-Time Reserve Price Adder with Protocol revisions under NPRR987, and changes the Real-Time operating reserve calculation to consider the state of charge of the Energy Storage Resource (ESR) when calculating the contribution those Resources make to the On-Line operating reserves</a:t>
            </a:r>
            <a:r>
              <a:rPr lang="en-US" dirty="0" smtClean="0"/>
              <a:t>.</a:t>
            </a:r>
          </a:p>
          <a:p>
            <a:r>
              <a:rPr lang="en-US" b="1" dirty="0" smtClean="0"/>
              <a:t>TAC </a:t>
            </a:r>
            <a:r>
              <a:rPr lang="en-US" b="1" dirty="0"/>
              <a:t>Decision:</a:t>
            </a:r>
            <a:r>
              <a:rPr lang="en-US" dirty="0"/>
              <a:t>  </a:t>
            </a:r>
            <a:r>
              <a:rPr lang="en-US" dirty="0"/>
              <a:t>On 1/29/20, TAC unanimously voted to table OBDRR017. </a:t>
            </a:r>
            <a:endParaRPr lang="en-US" dirty="0"/>
          </a:p>
        </p:txBody>
      </p:sp>
    </p:spTree>
    <p:extLst>
      <p:ext uri="{BB962C8B-B14F-4D97-AF65-F5344CB8AC3E}">
        <p14:creationId xmlns:p14="http://schemas.microsoft.com/office/powerpoint/2010/main" val="1003853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smtClean="0"/>
              <a:t>NPRR975, Load Forecast Model Transparency [TCPA]</a:t>
            </a:r>
            <a:endParaRPr lang="en-US" sz="1800" dirty="0"/>
          </a:p>
        </p:txBody>
      </p:sp>
      <p:sp>
        <p:nvSpPr>
          <p:cNvPr id="14339" name="Rectangle 2"/>
          <p:cNvSpPr>
            <a:spLocks noChangeArrowheads="1"/>
          </p:cNvSpPr>
          <p:nvPr/>
        </p:nvSpPr>
        <p:spPr bwMode="auto">
          <a:xfrm>
            <a:off x="346586" y="633811"/>
            <a:ext cx="8480323"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a:t>
            </a:r>
            <a:r>
              <a:rPr lang="en-US" dirty="0" smtClean="0"/>
              <a:t>implementation – Priority 2020; Rank 3000</a:t>
            </a:r>
            <a:endParaRPr lang="en-US" dirty="0"/>
          </a:p>
          <a:p>
            <a:r>
              <a:rPr lang="en-US" b="1" dirty="0"/>
              <a:t>ERCOT Impact Analysis:  </a:t>
            </a:r>
            <a:r>
              <a:rPr lang="en-US" dirty="0" smtClean="0"/>
              <a:t>Between $75k and $100k; no </a:t>
            </a:r>
            <a:r>
              <a:rPr lang="en-US" dirty="0"/>
              <a:t>impacts to ERCOT staffing; impacts to </a:t>
            </a:r>
            <a:r>
              <a:rPr lang="en-US" dirty="0" smtClean="0"/>
              <a:t>EMS, DAIP and BI &amp; Data Analytics; </a:t>
            </a:r>
            <a:r>
              <a:rPr lang="en-US" dirty="0"/>
              <a:t>no impacts to </a:t>
            </a:r>
            <a:r>
              <a:rPr lang="x-none" dirty="0"/>
              <a:t>ERCOT business processes</a:t>
            </a:r>
            <a:r>
              <a:rPr lang="en-US" dirty="0"/>
              <a:t>; </a:t>
            </a:r>
            <a:r>
              <a:rPr lang="en-US" dirty="0"/>
              <a:t>ERCOT grid operations and practices will be </a:t>
            </a:r>
            <a:r>
              <a:rPr lang="en-US" dirty="0" smtClean="0"/>
              <a:t>updated</a:t>
            </a:r>
          </a:p>
          <a:p>
            <a:r>
              <a:rPr lang="en-US" b="1" dirty="0" smtClean="0"/>
              <a:t>Revision </a:t>
            </a:r>
            <a:r>
              <a:rPr lang="en-US" b="1" dirty="0"/>
              <a:t>Description:  </a:t>
            </a:r>
            <a:r>
              <a:rPr lang="en-US" dirty="0"/>
              <a:t>This Nodal Protocol Revision Request (</a:t>
            </a:r>
            <a:r>
              <a:rPr lang="en-US" dirty="0" smtClean="0"/>
              <a:t>NPRR) clarifies </a:t>
            </a:r>
            <a:r>
              <a:rPr lang="en-US" dirty="0"/>
              <a:t>that Load forecast models will be used to select the Seven-Day Load Forecast based on expected weather; </a:t>
            </a:r>
            <a:r>
              <a:rPr lang="en-US" dirty="0" smtClean="0"/>
              <a:t>and requires </a:t>
            </a:r>
            <a:r>
              <a:rPr lang="en-US" dirty="0"/>
              <a:t>ERCOT Operations to explain why they selected a certain model to improve transparency for Market Participants. </a:t>
            </a:r>
          </a:p>
          <a:p>
            <a:r>
              <a:rPr lang="en-US" b="1" dirty="0" smtClean="0"/>
              <a:t>PRS </a:t>
            </a:r>
            <a:r>
              <a:rPr lang="en-US" b="1" dirty="0"/>
              <a:t>Decision:</a:t>
            </a:r>
            <a:r>
              <a:rPr lang="en-US" dirty="0"/>
              <a:t>  </a:t>
            </a:r>
            <a:r>
              <a:rPr lang="en-US" dirty="0"/>
              <a:t>On 2/13/20, PRS voted unanimously to recommend approval of NPRR975 as amended by the 2/6/20 WMS comments. On 4/20/20, PRS voted unanimously via email to endorse and forward to TAC the 2/13/20 PRS Report, as amended by the 2/27/20 ERCOT comments, and the Impact Analysis for NPRR975 with a recommended priority of 2020 and rank of 3000. </a:t>
            </a:r>
            <a:endParaRPr lang="en-US" dirty="0"/>
          </a:p>
        </p:txBody>
      </p:sp>
    </p:spTree>
    <p:extLst>
      <p:ext uri="{BB962C8B-B14F-4D97-AF65-F5344CB8AC3E}">
        <p14:creationId xmlns:p14="http://schemas.microsoft.com/office/powerpoint/2010/main" val="26905842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smtClean="0"/>
              <a:t>SCR807, Increase CRR Transaction Capability [DC Energy]</a:t>
            </a:r>
            <a:endParaRPr lang="en-US" sz="1800" dirty="0"/>
          </a:p>
        </p:txBody>
      </p:sp>
      <p:sp>
        <p:nvSpPr>
          <p:cNvPr id="14339" name="Rectangle 2"/>
          <p:cNvSpPr>
            <a:spLocks noChangeArrowheads="1"/>
          </p:cNvSpPr>
          <p:nvPr/>
        </p:nvSpPr>
        <p:spPr bwMode="auto">
          <a:xfrm>
            <a:off x="346586" y="633811"/>
            <a:ext cx="8480323"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smtClean="0"/>
              <a:t>Upon system implementation – Priority 2020; Rank 2855</a:t>
            </a:r>
            <a:endParaRPr lang="en-US" dirty="0"/>
          </a:p>
          <a:p>
            <a:r>
              <a:rPr lang="en-US" b="1" dirty="0"/>
              <a:t>ERCOT Impact Analysis:  </a:t>
            </a:r>
            <a:r>
              <a:rPr lang="en-US" dirty="0"/>
              <a:t>Between </a:t>
            </a:r>
            <a:r>
              <a:rPr lang="en-US" dirty="0" smtClean="0"/>
              <a:t>$</a:t>
            </a:r>
            <a:r>
              <a:rPr lang="en-US" dirty="0" smtClean="0"/>
              <a:t>50</a:t>
            </a:r>
            <a:r>
              <a:rPr lang="en-US" dirty="0" smtClean="0"/>
              <a:t>k </a:t>
            </a:r>
            <a:r>
              <a:rPr lang="en-US" dirty="0"/>
              <a:t>and </a:t>
            </a:r>
            <a:r>
              <a:rPr lang="en-US" dirty="0" smtClean="0"/>
              <a:t>$</a:t>
            </a:r>
            <a:r>
              <a:rPr lang="en-US" dirty="0" smtClean="0"/>
              <a:t>100</a:t>
            </a:r>
            <a:r>
              <a:rPr lang="en-US" dirty="0" smtClean="0"/>
              <a:t>k</a:t>
            </a:r>
            <a:r>
              <a:rPr lang="en-US" dirty="0"/>
              <a:t>; no impacts to ERCOT staffing; impacts to </a:t>
            </a:r>
            <a:r>
              <a:rPr lang="en-US" dirty="0" smtClean="0"/>
              <a:t>CRR and Integration</a:t>
            </a:r>
            <a:r>
              <a:rPr lang="en-US" dirty="0"/>
              <a:t>; no impacts to </a:t>
            </a:r>
            <a:r>
              <a:rPr lang="x-none" dirty="0"/>
              <a:t>ERCOT business processes</a:t>
            </a:r>
            <a:r>
              <a:rPr lang="en-US" dirty="0" smtClean="0"/>
              <a:t>; no impacts to ERCOT </a:t>
            </a:r>
            <a:r>
              <a:rPr lang="en-US" dirty="0"/>
              <a:t>grid operations and </a:t>
            </a:r>
            <a:r>
              <a:rPr lang="en-US" dirty="0" smtClean="0"/>
              <a:t>practices</a:t>
            </a:r>
            <a:endParaRPr lang="en-US" dirty="0"/>
          </a:p>
          <a:p>
            <a:r>
              <a:rPr lang="en-US" b="1" dirty="0"/>
              <a:t>Revision Description:  </a:t>
            </a:r>
            <a:r>
              <a:rPr lang="en-US" dirty="0"/>
              <a:t>This System Change Request (SCR) enables an increase to the total Congestion Revenue Right (CRR) transaction limit by 33% to 400,000 market transactions for CRR Account Holders during CRR Auctions. </a:t>
            </a:r>
            <a:endParaRPr lang="en-US" dirty="0" smtClean="0"/>
          </a:p>
          <a:p>
            <a:r>
              <a:rPr lang="en-US" b="1" dirty="0" smtClean="0"/>
              <a:t>PRS </a:t>
            </a:r>
            <a:r>
              <a:rPr lang="en-US" b="1" dirty="0"/>
              <a:t>Decision:</a:t>
            </a:r>
            <a:r>
              <a:rPr lang="en-US" dirty="0"/>
              <a:t>  </a:t>
            </a:r>
            <a:r>
              <a:rPr lang="en-US" dirty="0"/>
              <a:t>On 12/12/19, PRS voted to recommend approval of SCR807 as submitted.  The motion carried with three abstentions from the Cooperative (2) (STEC, PEC), and Investor Owned Utility (IOU) (</a:t>
            </a:r>
            <a:r>
              <a:rPr lang="en-US" dirty="0" err="1"/>
              <a:t>Oncor</a:t>
            </a:r>
            <a:r>
              <a:rPr lang="en-US" dirty="0"/>
              <a:t>) Market Segments. On 2/13/20, PRS unanimously voted to endorse and forward to TAC the 1/16/20 PRS Report and the Impact Analysis for SCR807 with a recommended priority of 2020 and rank of 2855</a:t>
            </a:r>
            <a:endParaRPr lang="en-US" dirty="0"/>
          </a:p>
        </p:txBody>
      </p:sp>
    </p:spTree>
    <p:extLst>
      <p:ext uri="{BB962C8B-B14F-4D97-AF65-F5344CB8AC3E}">
        <p14:creationId xmlns:p14="http://schemas.microsoft.com/office/powerpoint/2010/main" val="4115931714"/>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purl.org/dc/terms/"/>
    <ds:schemaRef ds:uri="http://schemas.openxmlformats.org/package/2006/metadata/core-properties"/>
    <ds:schemaRef ds:uri="http://schemas.microsoft.com/office/2006/documentManagement/types"/>
    <ds:schemaRef ds:uri="c34af464-7aa1-4edd-9be4-83dffc1cb926"/>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9588</TotalTime>
  <Words>849</Words>
  <Application>Microsoft Office PowerPoint</Application>
  <PresentationFormat>On-screen Show (4:3)</PresentationFormat>
  <Paragraphs>42</Paragraphs>
  <Slides>7</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Custom Design</vt:lpstr>
      <vt:lpstr>PowerPoint Presentation</vt:lpstr>
      <vt:lpstr>Revision Requests for Consideration</vt:lpstr>
      <vt:lpstr>Appendix</vt:lpstr>
      <vt:lpstr>NOGRR204, Related to NPRR989, BESTF-1 Energy Storage Resource Technical Requirements [ERCOT]</vt:lpstr>
      <vt:lpstr>OBDRR017, Related to NPRR987, BESTF-3 Energy Storage Resource Contribution to Physical Responsive Capability and Real-Time On-Line Reserve Capacity Calculations [ERCOT]</vt:lpstr>
      <vt:lpstr>NPRR975, Load Forecast Model Transparency [TCPA]</vt:lpstr>
      <vt:lpstr>SCR807, Increase CRR Transaction Capability [DC Energy]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 052720</cp:lastModifiedBy>
  <cp:revision>496</cp:revision>
  <cp:lastPrinted>2013-01-30T23:16:36Z</cp:lastPrinted>
  <dcterms:created xsi:type="dcterms:W3CDTF">2010-04-12T23:12:02Z</dcterms:created>
  <dcterms:modified xsi:type="dcterms:W3CDTF">2020-05-27T13:21:43Z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