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4.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51" r:id="rId6"/>
  </p:sldMasterIdLst>
  <p:notesMasterIdLst>
    <p:notesMasterId r:id="rId18"/>
  </p:notesMasterIdLst>
  <p:handoutMasterIdLst>
    <p:handoutMasterId r:id="rId19"/>
  </p:handoutMasterIdLst>
  <p:sldIdLst>
    <p:sldId id="260" r:id="rId7"/>
    <p:sldId id="282" r:id="rId8"/>
    <p:sldId id="283" r:id="rId9"/>
    <p:sldId id="333" r:id="rId10"/>
    <p:sldId id="331" r:id="rId11"/>
    <p:sldId id="332" r:id="rId12"/>
    <p:sldId id="334" r:id="rId13"/>
    <p:sldId id="335" r:id="rId14"/>
    <p:sldId id="330" r:id="rId15"/>
    <p:sldId id="338" r:id="rId16"/>
    <p:sldId id="336" r:id="rId1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AA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46" autoAdjust="0"/>
    <p:restoredTop sz="74047" autoAdjust="0"/>
  </p:normalViewPr>
  <p:slideViewPr>
    <p:cSldViewPr showGuides="1">
      <p:cViewPr varScale="1">
        <p:scale>
          <a:sx n="68" d="100"/>
          <a:sy n="68" d="100"/>
        </p:scale>
        <p:origin x="1650" y="66"/>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ercot.com\Business\MarketOperationsSupport\jchen\Study\CMWG\2020_06\RENA_March_2020.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ercot.com\Business\MarketOperationsSupport\jchen\Study\CMWG\2020_06\RENA_March_2020.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ercot.com\Business\MarketOperationsSupport\jchen\Study\CMWG\2020_06\RENA_March_2020.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ercot.com\Business\MarketOperationsSupport\jchen\Study\CMWG\2020_06\032020_crrba.csv"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ercot.com\Business\MarketOperationsSupport\jchen\Study\CMWG\2020_06\032020_crrba.csv" TargetMode="External"/><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US" b="1"/>
              <a:t>Monthly RENA</a:t>
            </a:r>
          </a:p>
        </c:rich>
      </c:tx>
      <c:layout/>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Monthly!$Q$2</c:f>
              <c:strCache>
                <c:ptCount val="1"/>
                <c:pt idx="0">
                  <c:v>RENA</c:v>
                </c:pt>
              </c:strCache>
            </c:strRef>
          </c:tx>
          <c:spPr>
            <a:solidFill>
              <a:schemeClr val="accent1"/>
            </a:solidFill>
            <a:ln>
              <a:noFill/>
            </a:ln>
            <a:effectLst/>
          </c:spPr>
          <c:invertIfNegative val="0"/>
          <c:dPt>
            <c:idx val="24"/>
            <c:invertIfNegative val="0"/>
            <c:bubble3D val="0"/>
            <c:spPr>
              <a:solidFill>
                <a:srgbClr val="FFC000"/>
              </a:solidFill>
              <a:ln>
                <a:noFill/>
              </a:ln>
              <a:effectLst/>
            </c:spPr>
          </c:dPt>
          <c:cat>
            <c:strRef>
              <c:f>Monthly!$P$3:$P$27</c:f>
              <c:strCache>
                <c:ptCount val="25"/>
                <c:pt idx="0">
                  <c:v>2018_10</c:v>
                </c:pt>
                <c:pt idx="1">
                  <c:v>2018_11</c:v>
                </c:pt>
                <c:pt idx="2">
                  <c:v>2018_12</c:v>
                </c:pt>
                <c:pt idx="3">
                  <c:v>2018_3</c:v>
                </c:pt>
                <c:pt idx="4">
                  <c:v>2018_4</c:v>
                </c:pt>
                <c:pt idx="5">
                  <c:v>2018_5</c:v>
                </c:pt>
                <c:pt idx="6">
                  <c:v>2018_6</c:v>
                </c:pt>
                <c:pt idx="7">
                  <c:v>2018_7</c:v>
                </c:pt>
                <c:pt idx="8">
                  <c:v>2018_8</c:v>
                </c:pt>
                <c:pt idx="9">
                  <c:v>2018_9</c:v>
                </c:pt>
                <c:pt idx="10">
                  <c:v>2019_1</c:v>
                </c:pt>
                <c:pt idx="11">
                  <c:v>2019_10</c:v>
                </c:pt>
                <c:pt idx="12">
                  <c:v>2019_11</c:v>
                </c:pt>
                <c:pt idx="13">
                  <c:v>2019_12</c:v>
                </c:pt>
                <c:pt idx="14">
                  <c:v>2019_2</c:v>
                </c:pt>
                <c:pt idx="15">
                  <c:v>2019_3</c:v>
                </c:pt>
                <c:pt idx="16">
                  <c:v>2019_4</c:v>
                </c:pt>
                <c:pt idx="17">
                  <c:v>2019_5</c:v>
                </c:pt>
                <c:pt idx="18">
                  <c:v>2019_6</c:v>
                </c:pt>
                <c:pt idx="19">
                  <c:v>2019_7</c:v>
                </c:pt>
                <c:pt idx="20">
                  <c:v>2019_8</c:v>
                </c:pt>
                <c:pt idx="21">
                  <c:v>2019_9</c:v>
                </c:pt>
                <c:pt idx="22">
                  <c:v>2020_1</c:v>
                </c:pt>
                <c:pt idx="23">
                  <c:v>2020_2</c:v>
                </c:pt>
                <c:pt idx="24">
                  <c:v>2020_3</c:v>
                </c:pt>
              </c:strCache>
            </c:strRef>
          </c:cat>
          <c:val>
            <c:numRef>
              <c:f>Monthly!$Q$3:$Q$27</c:f>
              <c:numCache>
                <c:formatCode>#,##0</c:formatCode>
                <c:ptCount val="25"/>
                <c:pt idx="0">
                  <c:v>11345542.899999997</c:v>
                </c:pt>
                <c:pt idx="1">
                  <c:v>334035.31000000029</c:v>
                </c:pt>
                <c:pt idx="2">
                  <c:v>6944336.96</c:v>
                </c:pt>
                <c:pt idx="3">
                  <c:v>16840252.359999999</c:v>
                </c:pt>
                <c:pt idx="4">
                  <c:v>1969051.3199999994</c:v>
                </c:pt>
                <c:pt idx="5">
                  <c:v>19255110.18</c:v>
                </c:pt>
                <c:pt idx="6">
                  <c:v>30282841.980000004</c:v>
                </c:pt>
                <c:pt idx="7">
                  <c:v>8971407.8199999984</c:v>
                </c:pt>
                <c:pt idx="8">
                  <c:v>12603966.110000003</c:v>
                </c:pt>
                <c:pt idx="9">
                  <c:v>6873637.7500000009</c:v>
                </c:pt>
                <c:pt idx="10">
                  <c:v>2058297.53</c:v>
                </c:pt>
                <c:pt idx="11">
                  <c:v>5782558.400000005</c:v>
                </c:pt>
                <c:pt idx="12">
                  <c:v>-5002889.63</c:v>
                </c:pt>
                <c:pt idx="13">
                  <c:v>9852252.0100000016</c:v>
                </c:pt>
                <c:pt idx="14">
                  <c:v>3727816.2199999997</c:v>
                </c:pt>
                <c:pt idx="15">
                  <c:v>13403094.869999999</c:v>
                </c:pt>
                <c:pt idx="16">
                  <c:v>8685081.620000001</c:v>
                </c:pt>
                <c:pt idx="17">
                  <c:v>5757657.9299999997</c:v>
                </c:pt>
                <c:pt idx="18">
                  <c:v>1258274.4200000002</c:v>
                </c:pt>
                <c:pt idx="19">
                  <c:v>889736.46000000008</c:v>
                </c:pt>
                <c:pt idx="20">
                  <c:v>2689013.3</c:v>
                </c:pt>
                <c:pt idx="21">
                  <c:v>6604.220000000525</c:v>
                </c:pt>
                <c:pt idx="22">
                  <c:v>6464832.5499999998</c:v>
                </c:pt>
                <c:pt idx="23">
                  <c:v>7431714.330000001</c:v>
                </c:pt>
                <c:pt idx="24">
                  <c:v>26361333.170000006</c:v>
                </c:pt>
              </c:numCache>
            </c:numRef>
          </c:val>
        </c:ser>
        <c:dLbls>
          <c:showLegendKey val="0"/>
          <c:showVal val="0"/>
          <c:showCatName val="0"/>
          <c:showSerName val="0"/>
          <c:showPercent val="0"/>
          <c:showBubbleSize val="0"/>
        </c:dLbls>
        <c:gapWidth val="219"/>
        <c:overlap val="-27"/>
        <c:axId val="147817688"/>
        <c:axId val="147811024"/>
      </c:barChart>
      <c:catAx>
        <c:axId val="147817688"/>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47811024"/>
        <c:crosses val="autoZero"/>
        <c:auto val="1"/>
        <c:lblAlgn val="ctr"/>
        <c:lblOffset val="100"/>
        <c:tickLblSkip val="3"/>
        <c:noMultiLvlLbl val="0"/>
      </c:catAx>
      <c:valAx>
        <c:axId val="14781102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47817688"/>
        <c:crosses val="autoZero"/>
        <c:crossBetween val="between"/>
        <c:dispUnits>
          <c:builtInUnit val="millions"/>
          <c:dispUnitsLbl>
            <c:layout/>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dispUnitsLbl>
        </c:dispUnits>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400" b="1" i="0" baseline="0">
                <a:effectLst/>
              </a:rPr>
              <a:t>Daily RENA vs RT Congestion Rent</a:t>
            </a:r>
            <a:endParaRPr lang="en-US" sz="1400">
              <a:effectLst/>
            </a:endParaRP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areaChart>
        <c:grouping val="standard"/>
        <c:varyColors val="0"/>
        <c:ser>
          <c:idx val="0"/>
          <c:order val="0"/>
          <c:tx>
            <c:strRef>
              <c:f>Mar_RENA!$I$1</c:f>
              <c:strCache>
                <c:ptCount val="1"/>
                <c:pt idx="0">
                  <c:v>RT Congestion_rent</c:v>
                </c:pt>
              </c:strCache>
            </c:strRef>
          </c:tx>
          <c:spPr>
            <a:solidFill>
              <a:schemeClr val="accent1"/>
            </a:solidFill>
            <a:ln>
              <a:noFill/>
            </a:ln>
            <a:effectLst/>
          </c:spPr>
          <c:cat>
            <c:numRef>
              <c:f>Mar_RENA!$H$2:$H$32</c:f>
              <c:numCache>
                <c:formatCode>m/d/yyyy</c:formatCode>
                <c:ptCount val="31"/>
                <c:pt idx="0">
                  <c:v>43891</c:v>
                </c:pt>
                <c:pt idx="1">
                  <c:v>43892</c:v>
                </c:pt>
                <c:pt idx="2">
                  <c:v>43893</c:v>
                </c:pt>
                <c:pt idx="3">
                  <c:v>43894</c:v>
                </c:pt>
                <c:pt idx="4">
                  <c:v>43895</c:v>
                </c:pt>
                <c:pt idx="5">
                  <c:v>43896</c:v>
                </c:pt>
                <c:pt idx="6">
                  <c:v>43897</c:v>
                </c:pt>
                <c:pt idx="7">
                  <c:v>43898</c:v>
                </c:pt>
                <c:pt idx="8">
                  <c:v>43899</c:v>
                </c:pt>
                <c:pt idx="9">
                  <c:v>43900</c:v>
                </c:pt>
                <c:pt idx="10">
                  <c:v>43901</c:v>
                </c:pt>
                <c:pt idx="11">
                  <c:v>43902</c:v>
                </c:pt>
                <c:pt idx="12">
                  <c:v>43903</c:v>
                </c:pt>
                <c:pt idx="13">
                  <c:v>43904</c:v>
                </c:pt>
                <c:pt idx="14">
                  <c:v>43905</c:v>
                </c:pt>
                <c:pt idx="15">
                  <c:v>43906</c:v>
                </c:pt>
                <c:pt idx="16">
                  <c:v>43907</c:v>
                </c:pt>
                <c:pt idx="17">
                  <c:v>43908</c:v>
                </c:pt>
                <c:pt idx="18">
                  <c:v>43909</c:v>
                </c:pt>
                <c:pt idx="19">
                  <c:v>43910</c:v>
                </c:pt>
                <c:pt idx="20">
                  <c:v>43911</c:v>
                </c:pt>
                <c:pt idx="21">
                  <c:v>43912</c:v>
                </c:pt>
                <c:pt idx="22">
                  <c:v>43913</c:v>
                </c:pt>
                <c:pt idx="23">
                  <c:v>43914</c:v>
                </c:pt>
                <c:pt idx="24">
                  <c:v>43915</c:v>
                </c:pt>
                <c:pt idx="25">
                  <c:v>43916</c:v>
                </c:pt>
                <c:pt idx="26">
                  <c:v>43917</c:v>
                </c:pt>
                <c:pt idx="27">
                  <c:v>43918</c:v>
                </c:pt>
                <c:pt idx="28">
                  <c:v>43919</c:v>
                </c:pt>
                <c:pt idx="29">
                  <c:v>43920</c:v>
                </c:pt>
                <c:pt idx="30">
                  <c:v>43921</c:v>
                </c:pt>
              </c:numCache>
            </c:numRef>
          </c:cat>
          <c:val>
            <c:numRef>
              <c:f>Mar_RENA!$I$2:$I$32</c:f>
              <c:numCache>
                <c:formatCode>#,##0.00</c:formatCode>
                <c:ptCount val="31"/>
                <c:pt idx="0">
                  <c:v>6894019.1186373308</c:v>
                </c:pt>
                <c:pt idx="1">
                  <c:v>7433346.6707667904</c:v>
                </c:pt>
                <c:pt idx="2">
                  <c:v>7175446.09785078</c:v>
                </c:pt>
                <c:pt idx="3">
                  <c:v>7836625.6157243298</c:v>
                </c:pt>
                <c:pt idx="4">
                  <c:v>3521206.1817957084</c:v>
                </c:pt>
                <c:pt idx="5">
                  <c:v>2954078.6146098501</c:v>
                </c:pt>
                <c:pt idx="6">
                  <c:v>4609096.9765293505</c:v>
                </c:pt>
                <c:pt idx="7">
                  <c:v>5749929.6748691984</c:v>
                </c:pt>
                <c:pt idx="8">
                  <c:v>9706741.9197658431</c:v>
                </c:pt>
                <c:pt idx="9">
                  <c:v>8585548.130267553</c:v>
                </c:pt>
                <c:pt idx="10">
                  <c:v>10670605.466826953</c:v>
                </c:pt>
                <c:pt idx="11">
                  <c:v>16635204.124868959</c:v>
                </c:pt>
                <c:pt idx="12">
                  <c:v>8351099.8008962106</c:v>
                </c:pt>
                <c:pt idx="13">
                  <c:v>3538713.714639381</c:v>
                </c:pt>
                <c:pt idx="14">
                  <c:v>4456783.2788948314</c:v>
                </c:pt>
                <c:pt idx="15">
                  <c:v>4371779.1065543098</c:v>
                </c:pt>
                <c:pt idx="16">
                  <c:v>8226682.8746462427</c:v>
                </c:pt>
                <c:pt idx="17">
                  <c:v>8372275.2789879087</c:v>
                </c:pt>
                <c:pt idx="18">
                  <c:v>5132167.7640345199</c:v>
                </c:pt>
                <c:pt idx="19">
                  <c:v>4520819.2745096004</c:v>
                </c:pt>
                <c:pt idx="20">
                  <c:v>4251724.5339401802</c:v>
                </c:pt>
                <c:pt idx="21">
                  <c:v>9690027.1217522006</c:v>
                </c:pt>
                <c:pt idx="22">
                  <c:v>9986760.9040638991</c:v>
                </c:pt>
                <c:pt idx="23">
                  <c:v>15477957.520995187</c:v>
                </c:pt>
                <c:pt idx="24">
                  <c:v>11725371.53388245</c:v>
                </c:pt>
                <c:pt idx="25">
                  <c:v>11400010.261801295</c:v>
                </c:pt>
                <c:pt idx="26">
                  <c:v>6982717.7428950686</c:v>
                </c:pt>
                <c:pt idx="27">
                  <c:v>6000771.7456854405</c:v>
                </c:pt>
                <c:pt idx="28">
                  <c:v>5190140.3920185501</c:v>
                </c:pt>
                <c:pt idx="29">
                  <c:v>439233.79349169997</c:v>
                </c:pt>
                <c:pt idx="30">
                  <c:v>1346167.6097564662</c:v>
                </c:pt>
              </c:numCache>
            </c:numRef>
          </c:val>
        </c:ser>
        <c:dLbls>
          <c:showLegendKey val="0"/>
          <c:showVal val="0"/>
          <c:showCatName val="0"/>
          <c:showSerName val="0"/>
          <c:showPercent val="0"/>
          <c:showBubbleSize val="0"/>
        </c:dLbls>
        <c:axId val="147815728"/>
        <c:axId val="147818472"/>
      </c:areaChart>
      <c:barChart>
        <c:barDir val="col"/>
        <c:grouping val="clustered"/>
        <c:varyColors val="0"/>
        <c:ser>
          <c:idx val="1"/>
          <c:order val="1"/>
          <c:tx>
            <c:strRef>
              <c:f>Mar_RENA!$J$1</c:f>
              <c:strCache>
                <c:ptCount val="1"/>
                <c:pt idx="0">
                  <c:v>RENA</c:v>
                </c:pt>
              </c:strCache>
            </c:strRef>
          </c:tx>
          <c:spPr>
            <a:solidFill>
              <a:schemeClr val="accent2"/>
            </a:solidFill>
            <a:ln>
              <a:noFill/>
            </a:ln>
            <a:effectLst/>
          </c:spPr>
          <c:invertIfNegative val="0"/>
          <c:cat>
            <c:numRef>
              <c:f>Mar_RENA!$H$2:$H$32</c:f>
              <c:numCache>
                <c:formatCode>m/d/yyyy</c:formatCode>
                <c:ptCount val="31"/>
                <c:pt idx="0">
                  <c:v>43891</c:v>
                </c:pt>
                <c:pt idx="1">
                  <c:v>43892</c:v>
                </c:pt>
                <c:pt idx="2">
                  <c:v>43893</c:v>
                </c:pt>
                <c:pt idx="3">
                  <c:v>43894</c:v>
                </c:pt>
                <c:pt idx="4">
                  <c:v>43895</c:v>
                </c:pt>
                <c:pt idx="5">
                  <c:v>43896</c:v>
                </c:pt>
                <c:pt idx="6">
                  <c:v>43897</c:v>
                </c:pt>
                <c:pt idx="7">
                  <c:v>43898</c:v>
                </c:pt>
                <c:pt idx="8">
                  <c:v>43899</c:v>
                </c:pt>
                <c:pt idx="9">
                  <c:v>43900</c:v>
                </c:pt>
                <c:pt idx="10">
                  <c:v>43901</c:v>
                </c:pt>
                <c:pt idx="11">
                  <c:v>43902</c:v>
                </c:pt>
                <c:pt idx="12">
                  <c:v>43903</c:v>
                </c:pt>
                <c:pt idx="13">
                  <c:v>43904</c:v>
                </c:pt>
                <c:pt idx="14">
                  <c:v>43905</c:v>
                </c:pt>
                <c:pt idx="15">
                  <c:v>43906</c:v>
                </c:pt>
                <c:pt idx="16">
                  <c:v>43907</c:v>
                </c:pt>
                <c:pt idx="17">
                  <c:v>43908</c:v>
                </c:pt>
                <c:pt idx="18">
                  <c:v>43909</c:v>
                </c:pt>
                <c:pt idx="19">
                  <c:v>43910</c:v>
                </c:pt>
                <c:pt idx="20">
                  <c:v>43911</c:v>
                </c:pt>
                <c:pt idx="21">
                  <c:v>43912</c:v>
                </c:pt>
                <c:pt idx="22">
                  <c:v>43913</c:v>
                </c:pt>
                <c:pt idx="23">
                  <c:v>43914</c:v>
                </c:pt>
                <c:pt idx="24">
                  <c:v>43915</c:v>
                </c:pt>
                <c:pt idx="25">
                  <c:v>43916</c:v>
                </c:pt>
                <c:pt idx="26">
                  <c:v>43917</c:v>
                </c:pt>
                <c:pt idx="27">
                  <c:v>43918</c:v>
                </c:pt>
                <c:pt idx="28">
                  <c:v>43919</c:v>
                </c:pt>
                <c:pt idx="29">
                  <c:v>43920</c:v>
                </c:pt>
                <c:pt idx="30">
                  <c:v>43921</c:v>
                </c:pt>
              </c:numCache>
            </c:numRef>
          </c:cat>
          <c:val>
            <c:numRef>
              <c:f>Mar_RENA!$J$2:$J$32</c:f>
              <c:numCache>
                <c:formatCode>#,##0.00</c:formatCode>
                <c:ptCount val="31"/>
                <c:pt idx="0">
                  <c:v>624398.17000000004</c:v>
                </c:pt>
                <c:pt idx="1">
                  <c:v>2109182.12</c:v>
                </c:pt>
                <c:pt idx="2">
                  <c:v>288386.52</c:v>
                </c:pt>
                <c:pt idx="3">
                  <c:v>-598997.11</c:v>
                </c:pt>
                <c:pt idx="4">
                  <c:v>609546.37</c:v>
                </c:pt>
                <c:pt idx="5">
                  <c:v>287738.90999999997</c:v>
                </c:pt>
                <c:pt idx="6">
                  <c:v>10985.81</c:v>
                </c:pt>
                <c:pt idx="7">
                  <c:v>501674.85</c:v>
                </c:pt>
                <c:pt idx="8">
                  <c:v>130553.93</c:v>
                </c:pt>
                <c:pt idx="9">
                  <c:v>876608.34</c:v>
                </c:pt>
                <c:pt idx="10">
                  <c:v>779291.04</c:v>
                </c:pt>
                <c:pt idx="11">
                  <c:v>447618</c:v>
                </c:pt>
                <c:pt idx="12">
                  <c:v>765570.75</c:v>
                </c:pt>
                <c:pt idx="13">
                  <c:v>226505.9</c:v>
                </c:pt>
                <c:pt idx="14">
                  <c:v>142731.82</c:v>
                </c:pt>
                <c:pt idx="15">
                  <c:v>255861.03</c:v>
                </c:pt>
                <c:pt idx="16">
                  <c:v>1350277.22</c:v>
                </c:pt>
                <c:pt idx="17">
                  <c:v>1420188.6</c:v>
                </c:pt>
                <c:pt idx="18">
                  <c:v>1099787.1299999999</c:v>
                </c:pt>
                <c:pt idx="19">
                  <c:v>853003.58</c:v>
                </c:pt>
                <c:pt idx="20">
                  <c:v>161344.79999999999</c:v>
                </c:pt>
                <c:pt idx="21">
                  <c:v>795648.44</c:v>
                </c:pt>
                <c:pt idx="22">
                  <c:v>5077604.03</c:v>
                </c:pt>
                <c:pt idx="23">
                  <c:v>5552086.1600000001</c:v>
                </c:pt>
                <c:pt idx="24">
                  <c:v>321604.39</c:v>
                </c:pt>
                <c:pt idx="25">
                  <c:v>-484582.57</c:v>
                </c:pt>
                <c:pt idx="26">
                  <c:v>482620.45</c:v>
                </c:pt>
                <c:pt idx="27">
                  <c:v>1878250.25</c:v>
                </c:pt>
                <c:pt idx="28">
                  <c:v>-2116.8000000000002</c:v>
                </c:pt>
                <c:pt idx="29">
                  <c:v>-47692.4</c:v>
                </c:pt>
                <c:pt idx="30">
                  <c:v>445653.44</c:v>
                </c:pt>
              </c:numCache>
            </c:numRef>
          </c:val>
        </c:ser>
        <c:dLbls>
          <c:showLegendKey val="0"/>
          <c:showVal val="0"/>
          <c:showCatName val="0"/>
          <c:showSerName val="0"/>
          <c:showPercent val="0"/>
          <c:showBubbleSize val="0"/>
        </c:dLbls>
        <c:gapWidth val="219"/>
        <c:overlap val="-27"/>
        <c:axId val="147815336"/>
        <c:axId val="147818080"/>
      </c:barChart>
      <c:catAx>
        <c:axId val="147815336"/>
        <c:scaling>
          <c:orientation val="minMax"/>
        </c:scaling>
        <c:delete val="0"/>
        <c:axPos val="b"/>
        <c:numFmt formatCode="m/d/yyyy" sourceLinked="1"/>
        <c:majorTickMark val="out"/>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47818080"/>
        <c:crosses val="autoZero"/>
        <c:auto val="0"/>
        <c:lblAlgn val="ctr"/>
        <c:lblOffset val="100"/>
        <c:tickLblSkip val="5"/>
        <c:tickMarkSkip val="5"/>
        <c:noMultiLvlLbl val="0"/>
      </c:catAx>
      <c:valAx>
        <c:axId val="147818080"/>
        <c:scaling>
          <c:orientation val="minMax"/>
          <c:max val="6000000"/>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47815336"/>
        <c:crosses val="autoZero"/>
        <c:crossBetween val="between"/>
        <c:dispUnits>
          <c:builtInUnit val="millions"/>
          <c:dispUnitsLbl>
            <c:layout/>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dispUnitsLbl>
        </c:dispUnits>
      </c:valAx>
      <c:valAx>
        <c:axId val="147818472"/>
        <c:scaling>
          <c:orientation val="minMax"/>
          <c:max val="30000000"/>
          <c:min val="-5000000"/>
        </c:scaling>
        <c:delete val="0"/>
        <c:axPos val="r"/>
        <c:numFmt formatCode="#,##0.00" sourceLinked="1"/>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47815728"/>
        <c:crosses val="max"/>
        <c:crossBetween val="between"/>
        <c:dispUnits>
          <c:builtInUnit val="millions"/>
          <c:dispUnitsLbl>
            <c:layout/>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dispUnitsLbl>
        </c:dispUnits>
      </c:valAx>
      <c:dateAx>
        <c:axId val="147815728"/>
        <c:scaling>
          <c:orientation val="minMax"/>
        </c:scaling>
        <c:delete val="1"/>
        <c:axPos val="b"/>
        <c:numFmt formatCode="m/d/yyyy" sourceLinked="1"/>
        <c:majorTickMark val="out"/>
        <c:minorTickMark val="none"/>
        <c:tickLblPos val="nextTo"/>
        <c:crossAx val="147818472"/>
        <c:crosses val="autoZero"/>
        <c:auto val="1"/>
        <c:lblOffset val="100"/>
        <c:baseTimeUnit val="days"/>
      </c:date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400" b="1" i="0" baseline="0" dirty="0">
                <a:effectLst/>
              </a:rPr>
              <a:t>Estimated DAM oversold vs RENA</a:t>
            </a:r>
            <a:endParaRPr lang="en-US" sz="1400" dirty="0">
              <a:effectLst/>
            </a:endParaRP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Mar_RENA!$J$1</c:f>
              <c:strCache>
                <c:ptCount val="1"/>
                <c:pt idx="0">
                  <c:v>RENA</c:v>
                </c:pt>
              </c:strCache>
            </c:strRef>
          </c:tx>
          <c:spPr>
            <a:solidFill>
              <a:schemeClr val="accent1"/>
            </a:solidFill>
            <a:ln>
              <a:noFill/>
            </a:ln>
            <a:effectLst/>
          </c:spPr>
          <c:invertIfNegative val="0"/>
          <c:cat>
            <c:numRef>
              <c:f>Mar_RENA!$H$2:$H$32</c:f>
              <c:numCache>
                <c:formatCode>m/d/yyyy</c:formatCode>
                <c:ptCount val="31"/>
                <c:pt idx="0">
                  <c:v>43891</c:v>
                </c:pt>
                <c:pt idx="1">
                  <c:v>43892</c:v>
                </c:pt>
                <c:pt idx="2">
                  <c:v>43893</c:v>
                </c:pt>
                <c:pt idx="3">
                  <c:v>43894</c:v>
                </c:pt>
                <c:pt idx="4">
                  <c:v>43895</c:v>
                </c:pt>
                <c:pt idx="5">
                  <c:v>43896</c:v>
                </c:pt>
                <c:pt idx="6">
                  <c:v>43897</c:v>
                </c:pt>
                <c:pt idx="7">
                  <c:v>43898</c:v>
                </c:pt>
                <c:pt idx="8">
                  <c:v>43899</c:v>
                </c:pt>
                <c:pt idx="9">
                  <c:v>43900</c:v>
                </c:pt>
                <c:pt idx="10">
                  <c:v>43901</c:v>
                </c:pt>
                <c:pt idx="11">
                  <c:v>43902</c:v>
                </c:pt>
                <c:pt idx="12">
                  <c:v>43903</c:v>
                </c:pt>
                <c:pt idx="13">
                  <c:v>43904</c:v>
                </c:pt>
                <c:pt idx="14">
                  <c:v>43905</c:v>
                </c:pt>
                <c:pt idx="15">
                  <c:v>43906</c:v>
                </c:pt>
                <c:pt idx="16">
                  <c:v>43907</c:v>
                </c:pt>
                <c:pt idx="17">
                  <c:v>43908</c:v>
                </c:pt>
                <c:pt idx="18">
                  <c:v>43909</c:v>
                </c:pt>
                <c:pt idx="19">
                  <c:v>43910</c:v>
                </c:pt>
                <c:pt idx="20">
                  <c:v>43911</c:v>
                </c:pt>
                <c:pt idx="21">
                  <c:v>43912</c:v>
                </c:pt>
                <c:pt idx="22">
                  <c:v>43913</c:v>
                </c:pt>
                <c:pt idx="23">
                  <c:v>43914</c:v>
                </c:pt>
                <c:pt idx="24">
                  <c:v>43915</c:v>
                </c:pt>
                <c:pt idx="25">
                  <c:v>43916</c:v>
                </c:pt>
                <c:pt idx="26">
                  <c:v>43917</c:v>
                </c:pt>
                <c:pt idx="27">
                  <c:v>43918</c:v>
                </c:pt>
                <c:pt idx="28">
                  <c:v>43919</c:v>
                </c:pt>
                <c:pt idx="29">
                  <c:v>43920</c:v>
                </c:pt>
                <c:pt idx="30">
                  <c:v>43921</c:v>
                </c:pt>
              </c:numCache>
            </c:numRef>
          </c:cat>
          <c:val>
            <c:numRef>
              <c:f>Mar_RENA!$J$2:$J$32</c:f>
              <c:numCache>
                <c:formatCode>#,##0.00</c:formatCode>
                <c:ptCount val="31"/>
                <c:pt idx="0">
                  <c:v>624398.17000000004</c:v>
                </c:pt>
                <c:pt idx="1">
                  <c:v>2109182.12</c:v>
                </c:pt>
                <c:pt idx="2">
                  <c:v>288386.52</c:v>
                </c:pt>
                <c:pt idx="3">
                  <c:v>-598997.11</c:v>
                </c:pt>
                <c:pt idx="4">
                  <c:v>609546.37</c:v>
                </c:pt>
                <c:pt idx="5">
                  <c:v>287738.90999999997</c:v>
                </c:pt>
                <c:pt idx="6">
                  <c:v>10985.81</c:v>
                </c:pt>
                <c:pt idx="7">
                  <c:v>501674.85</c:v>
                </c:pt>
                <c:pt idx="8">
                  <c:v>130553.93</c:v>
                </c:pt>
                <c:pt idx="9">
                  <c:v>876608.34</c:v>
                </c:pt>
                <c:pt idx="10">
                  <c:v>779291.04</c:v>
                </c:pt>
                <c:pt idx="11">
                  <c:v>447618</c:v>
                </c:pt>
                <c:pt idx="12">
                  <c:v>765570.75</c:v>
                </c:pt>
                <c:pt idx="13">
                  <c:v>226505.9</c:v>
                </c:pt>
                <c:pt idx="14">
                  <c:v>142731.82</c:v>
                </c:pt>
                <c:pt idx="15">
                  <c:v>255861.03</c:v>
                </c:pt>
                <c:pt idx="16">
                  <c:v>1350277.22</c:v>
                </c:pt>
                <c:pt idx="17">
                  <c:v>1420188.6</c:v>
                </c:pt>
                <c:pt idx="18">
                  <c:v>1099787.1299999999</c:v>
                </c:pt>
                <c:pt idx="19">
                  <c:v>853003.58</c:v>
                </c:pt>
                <c:pt idx="20">
                  <c:v>161344.79999999999</c:v>
                </c:pt>
                <c:pt idx="21">
                  <c:v>795648.44</c:v>
                </c:pt>
                <c:pt idx="22">
                  <c:v>5077604.03</c:v>
                </c:pt>
                <c:pt idx="23">
                  <c:v>5552086.1600000001</c:v>
                </c:pt>
                <c:pt idx="24">
                  <c:v>321604.39</c:v>
                </c:pt>
                <c:pt idx="25">
                  <c:v>-484582.57</c:v>
                </c:pt>
                <c:pt idx="26">
                  <c:v>482620.45</c:v>
                </c:pt>
                <c:pt idx="27">
                  <c:v>1878250.25</c:v>
                </c:pt>
                <c:pt idx="28">
                  <c:v>-2116.8000000000002</c:v>
                </c:pt>
                <c:pt idx="29">
                  <c:v>-47692.4</c:v>
                </c:pt>
                <c:pt idx="30">
                  <c:v>445653.44</c:v>
                </c:pt>
              </c:numCache>
            </c:numRef>
          </c:val>
        </c:ser>
        <c:ser>
          <c:idx val="1"/>
          <c:order val="1"/>
          <c:tx>
            <c:strRef>
              <c:f>Mar_RENA!$L$1</c:f>
              <c:strCache>
                <c:ptCount val="1"/>
                <c:pt idx="0">
                  <c:v>Sum of Oversold</c:v>
                </c:pt>
              </c:strCache>
            </c:strRef>
          </c:tx>
          <c:spPr>
            <a:solidFill>
              <a:schemeClr val="accent2"/>
            </a:solidFill>
            <a:ln>
              <a:noFill/>
            </a:ln>
            <a:effectLst/>
          </c:spPr>
          <c:invertIfNegative val="0"/>
          <c:cat>
            <c:numRef>
              <c:f>Mar_RENA!$H$2:$H$32</c:f>
              <c:numCache>
                <c:formatCode>m/d/yyyy</c:formatCode>
                <c:ptCount val="31"/>
                <c:pt idx="0">
                  <c:v>43891</c:v>
                </c:pt>
                <c:pt idx="1">
                  <c:v>43892</c:v>
                </c:pt>
                <c:pt idx="2">
                  <c:v>43893</c:v>
                </c:pt>
                <c:pt idx="3">
                  <c:v>43894</c:v>
                </c:pt>
                <c:pt idx="4">
                  <c:v>43895</c:v>
                </c:pt>
                <c:pt idx="5">
                  <c:v>43896</c:v>
                </c:pt>
                <c:pt idx="6">
                  <c:v>43897</c:v>
                </c:pt>
                <c:pt idx="7">
                  <c:v>43898</c:v>
                </c:pt>
                <c:pt idx="8">
                  <c:v>43899</c:v>
                </c:pt>
                <c:pt idx="9">
                  <c:v>43900</c:v>
                </c:pt>
                <c:pt idx="10">
                  <c:v>43901</c:v>
                </c:pt>
                <c:pt idx="11">
                  <c:v>43902</c:v>
                </c:pt>
                <c:pt idx="12">
                  <c:v>43903</c:v>
                </c:pt>
                <c:pt idx="13">
                  <c:v>43904</c:v>
                </c:pt>
                <c:pt idx="14">
                  <c:v>43905</c:v>
                </c:pt>
                <c:pt idx="15">
                  <c:v>43906</c:v>
                </c:pt>
                <c:pt idx="16">
                  <c:v>43907</c:v>
                </c:pt>
                <c:pt idx="17">
                  <c:v>43908</c:v>
                </c:pt>
                <c:pt idx="18">
                  <c:v>43909</c:v>
                </c:pt>
                <c:pt idx="19">
                  <c:v>43910</c:v>
                </c:pt>
                <c:pt idx="20">
                  <c:v>43911</c:v>
                </c:pt>
                <c:pt idx="21">
                  <c:v>43912</c:v>
                </c:pt>
                <c:pt idx="22">
                  <c:v>43913</c:v>
                </c:pt>
                <c:pt idx="23">
                  <c:v>43914</c:v>
                </c:pt>
                <c:pt idx="24">
                  <c:v>43915</c:v>
                </c:pt>
                <c:pt idx="25">
                  <c:v>43916</c:v>
                </c:pt>
                <c:pt idx="26">
                  <c:v>43917</c:v>
                </c:pt>
                <c:pt idx="27">
                  <c:v>43918</c:v>
                </c:pt>
                <c:pt idx="28">
                  <c:v>43919</c:v>
                </c:pt>
                <c:pt idx="29">
                  <c:v>43920</c:v>
                </c:pt>
                <c:pt idx="30">
                  <c:v>43921</c:v>
                </c:pt>
              </c:numCache>
            </c:numRef>
          </c:cat>
          <c:val>
            <c:numRef>
              <c:f>Mar_RENA!$L$2:$L$32</c:f>
              <c:numCache>
                <c:formatCode>#,##0</c:formatCode>
                <c:ptCount val="31"/>
                <c:pt idx="0">
                  <c:v>528406.06473046797</c:v>
                </c:pt>
                <c:pt idx="1">
                  <c:v>1873684.2756937349</c:v>
                </c:pt>
                <c:pt idx="2">
                  <c:v>15760.470608486992</c:v>
                </c:pt>
                <c:pt idx="3">
                  <c:v>-844451.99276704108</c:v>
                </c:pt>
                <c:pt idx="4">
                  <c:v>470542.26642407005</c:v>
                </c:pt>
                <c:pt idx="5">
                  <c:v>237518.14391425456</c:v>
                </c:pt>
                <c:pt idx="6">
                  <c:v>293098.11690799502</c:v>
                </c:pt>
                <c:pt idx="7">
                  <c:v>456724.20158191596</c:v>
                </c:pt>
                <c:pt idx="8">
                  <c:v>-196425.33761340674</c:v>
                </c:pt>
                <c:pt idx="9">
                  <c:v>653318.24804969388</c:v>
                </c:pt>
                <c:pt idx="10">
                  <c:v>435574.32627562102</c:v>
                </c:pt>
                <c:pt idx="11">
                  <c:v>174576.00137571502</c:v>
                </c:pt>
                <c:pt idx="12">
                  <c:v>668141.54481045518</c:v>
                </c:pt>
                <c:pt idx="13">
                  <c:v>108149.1467632796</c:v>
                </c:pt>
                <c:pt idx="14">
                  <c:v>7459.3230197400117</c:v>
                </c:pt>
                <c:pt idx="15">
                  <c:v>-95472.711188857225</c:v>
                </c:pt>
                <c:pt idx="16">
                  <c:v>895089.94882626191</c:v>
                </c:pt>
                <c:pt idx="17">
                  <c:v>950147.11552769912</c:v>
                </c:pt>
                <c:pt idx="18">
                  <c:v>899078.87924646493</c:v>
                </c:pt>
                <c:pt idx="19">
                  <c:v>727030.75676223554</c:v>
                </c:pt>
                <c:pt idx="20">
                  <c:v>-143598.67633773101</c:v>
                </c:pt>
                <c:pt idx="21">
                  <c:v>257443.28161742093</c:v>
                </c:pt>
                <c:pt idx="22">
                  <c:v>5000280.5517052785</c:v>
                </c:pt>
                <c:pt idx="23">
                  <c:v>4839060.6024186453</c:v>
                </c:pt>
                <c:pt idx="24">
                  <c:v>-462313.73675164091</c:v>
                </c:pt>
                <c:pt idx="25">
                  <c:v>-674006.67938895989</c:v>
                </c:pt>
                <c:pt idx="26">
                  <c:v>507060.10314396094</c:v>
                </c:pt>
                <c:pt idx="27">
                  <c:v>1731310.2159917867</c:v>
                </c:pt>
                <c:pt idx="28">
                  <c:v>-221010.12767050997</c:v>
                </c:pt>
                <c:pt idx="29">
                  <c:v>-68100.188732264025</c:v>
                </c:pt>
                <c:pt idx="30">
                  <c:v>353090.17960781103</c:v>
                </c:pt>
              </c:numCache>
            </c:numRef>
          </c:val>
        </c:ser>
        <c:dLbls>
          <c:showLegendKey val="0"/>
          <c:showVal val="0"/>
          <c:showCatName val="0"/>
          <c:showSerName val="0"/>
          <c:showPercent val="0"/>
          <c:showBubbleSize val="0"/>
        </c:dLbls>
        <c:gapWidth val="219"/>
        <c:overlap val="-27"/>
        <c:axId val="147811808"/>
        <c:axId val="147816512"/>
      </c:barChart>
      <c:catAx>
        <c:axId val="147811808"/>
        <c:scaling>
          <c:orientation val="minMax"/>
        </c:scaling>
        <c:delete val="0"/>
        <c:axPos val="b"/>
        <c:numFmt formatCode="m/d/yyyy" sourceLinked="1"/>
        <c:majorTickMark val="out"/>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47816512"/>
        <c:crosses val="autoZero"/>
        <c:auto val="0"/>
        <c:lblAlgn val="ctr"/>
        <c:lblOffset val="100"/>
        <c:tickLblSkip val="5"/>
        <c:noMultiLvlLbl val="0"/>
      </c:catAx>
      <c:valAx>
        <c:axId val="147816512"/>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47811808"/>
        <c:crosses val="autoZero"/>
        <c:crossBetween val="between"/>
        <c:dispUnits>
          <c:builtInUnit val="millions"/>
          <c:dispUnitsLbl>
            <c:layout/>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dispUnitsLbl>
        </c:dispUnits>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b="1" dirty="0"/>
              <a:t>Daily CRR value</a:t>
            </a:r>
            <a:r>
              <a:rPr lang="en-US" b="1" baseline="0" dirty="0"/>
              <a:t> vs DAM </a:t>
            </a:r>
            <a:r>
              <a:rPr lang="en-US" b="1" baseline="0" dirty="0" smtClean="0"/>
              <a:t>Congestion </a:t>
            </a:r>
            <a:r>
              <a:rPr lang="en-US" b="1" baseline="0" dirty="0"/>
              <a:t>Rent</a:t>
            </a:r>
            <a:endParaRPr lang="en-US" b="1" dirty="0"/>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Payment/Charge to CRRAH</c:v>
                </c:pt>
              </c:strCache>
            </c:strRef>
          </c:tx>
          <c:spPr>
            <a:solidFill>
              <a:schemeClr val="accent1"/>
            </a:solidFill>
            <a:ln>
              <a:noFill/>
            </a:ln>
            <a:effectLst/>
          </c:spPr>
          <c:invertIfNegative val="0"/>
          <c:cat>
            <c:numRef>
              <c:f>Sheet1!$A$2:$A$32</c:f>
              <c:numCache>
                <c:formatCode>m/d/yyyy</c:formatCode>
                <c:ptCount val="31"/>
                <c:pt idx="0">
                  <c:v>43891</c:v>
                </c:pt>
                <c:pt idx="1">
                  <c:v>43892</c:v>
                </c:pt>
                <c:pt idx="2">
                  <c:v>43893</c:v>
                </c:pt>
                <c:pt idx="3">
                  <c:v>43894</c:v>
                </c:pt>
                <c:pt idx="4">
                  <c:v>43895</c:v>
                </c:pt>
                <c:pt idx="5">
                  <c:v>43896</c:v>
                </c:pt>
                <c:pt idx="6">
                  <c:v>43897</c:v>
                </c:pt>
                <c:pt idx="7">
                  <c:v>43898</c:v>
                </c:pt>
                <c:pt idx="8">
                  <c:v>43899</c:v>
                </c:pt>
                <c:pt idx="9">
                  <c:v>43900</c:v>
                </c:pt>
                <c:pt idx="10">
                  <c:v>43901</c:v>
                </c:pt>
                <c:pt idx="11">
                  <c:v>43902</c:v>
                </c:pt>
                <c:pt idx="12">
                  <c:v>43903</c:v>
                </c:pt>
                <c:pt idx="13">
                  <c:v>43904</c:v>
                </c:pt>
                <c:pt idx="14">
                  <c:v>43905</c:v>
                </c:pt>
                <c:pt idx="15">
                  <c:v>43906</c:v>
                </c:pt>
                <c:pt idx="16">
                  <c:v>43907</c:v>
                </c:pt>
                <c:pt idx="17">
                  <c:v>43908</c:v>
                </c:pt>
                <c:pt idx="18">
                  <c:v>43909</c:v>
                </c:pt>
                <c:pt idx="19">
                  <c:v>43910</c:v>
                </c:pt>
                <c:pt idx="20">
                  <c:v>43911</c:v>
                </c:pt>
                <c:pt idx="21">
                  <c:v>43912</c:v>
                </c:pt>
                <c:pt idx="22">
                  <c:v>43913</c:v>
                </c:pt>
                <c:pt idx="23">
                  <c:v>43914</c:v>
                </c:pt>
                <c:pt idx="24">
                  <c:v>43915</c:v>
                </c:pt>
                <c:pt idx="25">
                  <c:v>43916</c:v>
                </c:pt>
                <c:pt idx="26">
                  <c:v>43917</c:v>
                </c:pt>
                <c:pt idx="27">
                  <c:v>43918</c:v>
                </c:pt>
                <c:pt idx="28">
                  <c:v>43919</c:v>
                </c:pt>
                <c:pt idx="29">
                  <c:v>43920</c:v>
                </c:pt>
                <c:pt idx="30">
                  <c:v>43921</c:v>
                </c:pt>
              </c:numCache>
            </c:numRef>
          </c:cat>
          <c:val>
            <c:numRef>
              <c:f>Sheet1!$B$2:$B$32</c:f>
              <c:numCache>
                <c:formatCode>#,##0.00</c:formatCode>
                <c:ptCount val="31"/>
                <c:pt idx="0">
                  <c:v>4451170.5599999996</c:v>
                </c:pt>
                <c:pt idx="1">
                  <c:v>6500825.2199999997</c:v>
                </c:pt>
                <c:pt idx="2">
                  <c:v>9269426.9399999995</c:v>
                </c:pt>
                <c:pt idx="3">
                  <c:v>8559132.5499999989</c:v>
                </c:pt>
                <c:pt idx="4">
                  <c:v>6563962.2800000003</c:v>
                </c:pt>
                <c:pt idx="5">
                  <c:v>2279753.2200000002</c:v>
                </c:pt>
                <c:pt idx="6">
                  <c:v>3425316.61</c:v>
                </c:pt>
                <c:pt idx="7">
                  <c:v>4047137.37</c:v>
                </c:pt>
                <c:pt idx="8">
                  <c:v>5672647.5700000003</c:v>
                </c:pt>
                <c:pt idx="9">
                  <c:v>7797413.3499999996</c:v>
                </c:pt>
                <c:pt idx="10">
                  <c:v>7076230.6300000008</c:v>
                </c:pt>
                <c:pt idx="11">
                  <c:v>8916214.8800000008</c:v>
                </c:pt>
                <c:pt idx="12">
                  <c:v>6312861.9100000001</c:v>
                </c:pt>
                <c:pt idx="13">
                  <c:v>5324348.08</c:v>
                </c:pt>
                <c:pt idx="14">
                  <c:v>4444542.3899999997</c:v>
                </c:pt>
                <c:pt idx="15">
                  <c:v>5004470.29</c:v>
                </c:pt>
                <c:pt idx="16">
                  <c:v>4715314.96</c:v>
                </c:pt>
                <c:pt idx="17">
                  <c:v>5935236.9399999995</c:v>
                </c:pt>
                <c:pt idx="18">
                  <c:v>5623346.1500000004</c:v>
                </c:pt>
                <c:pt idx="19">
                  <c:v>4748364</c:v>
                </c:pt>
                <c:pt idx="20">
                  <c:v>5287363.7700000005</c:v>
                </c:pt>
                <c:pt idx="21">
                  <c:v>6692211.7400000002</c:v>
                </c:pt>
                <c:pt idx="22">
                  <c:v>8362024.4199999999</c:v>
                </c:pt>
                <c:pt idx="23">
                  <c:v>10011724.75</c:v>
                </c:pt>
                <c:pt idx="24">
                  <c:v>16677404.459999999</c:v>
                </c:pt>
                <c:pt idx="25">
                  <c:v>13353004.25</c:v>
                </c:pt>
                <c:pt idx="26">
                  <c:v>7301973.4700000007</c:v>
                </c:pt>
                <c:pt idx="27">
                  <c:v>3678494.9099999997</c:v>
                </c:pt>
                <c:pt idx="28">
                  <c:v>4355811.79</c:v>
                </c:pt>
                <c:pt idx="29">
                  <c:v>3607949.0999999996</c:v>
                </c:pt>
                <c:pt idx="30">
                  <c:v>4186264.27</c:v>
                </c:pt>
              </c:numCache>
            </c:numRef>
          </c:val>
        </c:ser>
        <c:ser>
          <c:idx val="1"/>
          <c:order val="1"/>
          <c:tx>
            <c:strRef>
              <c:f>Sheet1!$C$1</c:f>
              <c:strCache>
                <c:ptCount val="1"/>
                <c:pt idx="0">
                  <c:v>DACONGRENT</c:v>
                </c:pt>
              </c:strCache>
            </c:strRef>
          </c:tx>
          <c:spPr>
            <a:solidFill>
              <a:schemeClr val="accent2"/>
            </a:solidFill>
            <a:ln>
              <a:noFill/>
            </a:ln>
            <a:effectLst/>
          </c:spPr>
          <c:invertIfNegative val="0"/>
          <c:cat>
            <c:numRef>
              <c:f>Sheet1!$A$2:$A$32</c:f>
              <c:numCache>
                <c:formatCode>m/d/yyyy</c:formatCode>
                <c:ptCount val="31"/>
                <c:pt idx="0">
                  <c:v>43891</c:v>
                </c:pt>
                <c:pt idx="1">
                  <c:v>43892</c:v>
                </c:pt>
                <c:pt idx="2">
                  <c:v>43893</c:v>
                </c:pt>
                <c:pt idx="3">
                  <c:v>43894</c:v>
                </c:pt>
                <c:pt idx="4">
                  <c:v>43895</c:v>
                </c:pt>
                <c:pt idx="5">
                  <c:v>43896</c:v>
                </c:pt>
                <c:pt idx="6">
                  <c:v>43897</c:v>
                </c:pt>
                <c:pt idx="7">
                  <c:v>43898</c:v>
                </c:pt>
                <c:pt idx="8">
                  <c:v>43899</c:v>
                </c:pt>
                <c:pt idx="9">
                  <c:v>43900</c:v>
                </c:pt>
                <c:pt idx="10">
                  <c:v>43901</c:v>
                </c:pt>
                <c:pt idx="11">
                  <c:v>43902</c:v>
                </c:pt>
                <c:pt idx="12">
                  <c:v>43903</c:v>
                </c:pt>
                <c:pt idx="13">
                  <c:v>43904</c:v>
                </c:pt>
                <c:pt idx="14">
                  <c:v>43905</c:v>
                </c:pt>
                <c:pt idx="15">
                  <c:v>43906</c:v>
                </c:pt>
                <c:pt idx="16">
                  <c:v>43907</c:v>
                </c:pt>
                <c:pt idx="17">
                  <c:v>43908</c:v>
                </c:pt>
                <c:pt idx="18">
                  <c:v>43909</c:v>
                </c:pt>
                <c:pt idx="19">
                  <c:v>43910</c:v>
                </c:pt>
                <c:pt idx="20">
                  <c:v>43911</c:v>
                </c:pt>
                <c:pt idx="21">
                  <c:v>43912</c:v>
                </c:pt>
                <c:pt idx="22">
                  <c:v>43913</c:v>
                </c:pt>
                <c:pt idx="23">
                  <c:v>43914</c:v>
                </c:pt>
                <c:pt idx="24">
                  <c:v>43915</c:v>
                </c:pt>
                <c:pt idx="25">
                  <c:v>43916</c:v>
                </c:pt>
                <c:pt idx="26">
                  <c:v>43917</c:v>
                </c:pt>
                <c:pt idx="27">
                  <c:v>43918</c:v>
                </c:pt>
                <c:pt idx="28">
                  <c:v>43919</c:v>
                </c:pt>
                <c:pt idx="29">
                  <c:v>43920</c:v>
                </c:pt>
                <c:pt idx="30">
                  <c:v>43921</c:v>
                </c:pt>
              </c:numCache>
            </c:numRef>
          </c:cat>
          <c:val>
            <c:numRef>
              <c:f>Sheet1!$C$2:$C$32</c:f>
              <c:numCache>
                <c:formatCode>#,##0.00</c:formatCode>
                <c:ptCount val="31"/>
                <c:pt idx="0">
                  <c:v>4690009.5999999996</c:v>
                </c:pt>
                <c:pt idx="1">
                  <c:v>7247396.2800000003</c:v>
                </c:pt>
                <c:pt idx="2">
                  <c:v>9547298.8499999996</c:v>
                </c:pt>
                <c:pt idx="3">
                  <c:v>8667932.0800000001</c:v>
                </c:pt>
                <c:pt idx="4">
                  <c:v>7856249.4900000002</c:v>
                </c:pt>
                <c:pt idx="5">
                  <c:v>2862782.05</c:v>
                </c:pt>
                <c:pt idx="6">
                  <c:v>3930120.21</c:v>
                </c:pt>
                <c:pt idx="7">
                  <c:v>5059243.6399999997</c:v>
                </c:pt>
                <c:pt idx="8">
                  <c:v>6112986.71</c:v>
                </c:pt>
                <c:pt idx="9">
                  <c:v>8018305.3600000003</c:v>
                </c:pt>
                <c:pt idx="10">
                  <c:v>7725690.1299999999</c:v>
                </c:pt>
                <c:pt idx="11">
                  <c:v>9443304.8000000007</c:v>
                </c:pt>
                <c:pt idx="12">
                  <c:v>6519496.6200000001</c:v>
                </c:pt>
                <c:pt idx="13">
                  <c:v>5507125.8099999996</c:v>
                </c:pt>
                <c:pt idx="14">
                  <c:v>4525480.57</c:v>
                </c:pt>
                <c:pt idx="15">
                  <c:v>5100136.96</c:v>
                </c:pt>
                <c:pt idx="16">
                  <c:v>5227091.92</c:v>
                </c:pt>
                <c:pt idx="17">
                  <c:v>6252992.7400000002</c:v>
                </c:pt>
                <c:pt idx="18">
                  <c:v>6045087.6100000003</c:v>
                </c:pt>
                <c:pt idx="19">
                  <c:v>4982059.6500000004</c:v>
                </c:pt>
                <c:pt idx="20">
                  <c:v>5218661.21</c:v>
                </c:pt>
                <c:pt idx="21">
                  <c:v>6532232.3700000001</c:v>
                </c:pt>
                <c:pt idx="22">
                  <c:v>8611860.1199999992</c:v>
                </c:pt>
                <c:pt idx="23">
                  <c:v>10592752.98</c:v>
                </c:pt>
                <c:pt idx="24">
                  <c:v>14184049.93</c:v>
                </c:pt>
                <c:pt idx="25">
                  <c:v>14246584.93</c:v>
                </c:pt>
                <c:pt idx="26">
                  <c:v>8059067.0199999996</c:v>
                </c:pt>
                <c:pt idx="27">
                  <c:v>4561439.5</c:v>
                </c:pt>
                <c:pt idx="28">
                  <c:v>4995687.84</c:v>
                </c:pt>
                <c:pt idx="29">
                  <c:v>4526300.6100000003</c:v>
                </c:pt>
                <c:pt idx="30">
                  <c:v>4902312.4000000004</c:v>
                </c:pt>
              </c:numCache>
            </c:numRef>
          </c:val>
        </c:ser>
        <c:dLbls>
          <c:showLegendKey val="0"/>
          <c:showVal val="0"/>
          <c:showCatName val="0"/>
          <c:showSerName val="0"/>
          <c:showPercent val="0"/>
          <c:showBubbleSize val="0"/>
        </c:dLbls>
        <c:gapWidth val="219"/>
        <c:overlap val="-27"/>
        <c:axId val="147814160"/>
        <c:axId val="147814552"/>
      </c:barChart>
      <c:catAx>
        <c:axId val="147814160"/>
        <c:scaling>
          <c:orientation val="minMax"/>
        </c:scaling>
        <c:delete val="0"/>
        <c:axPos val="b"/>
        <c:numFmt formatCode="m/d/yyyy"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47814552"/>
        <c:crosses val="autoZero"/>
        <c:auto val="0"/>
        <c:lblAlgn val="ctr"/>
        <c:lblOffset val="100"/>
        <c:tickLblSkip val="5"/>
        <c:noMultiLvlLbl val="0"/>
      </c:catAx>
      <c:valAx>
        <c:axId val="147814552"/>
        <c:scaling>
          <c:orientation val="minMax"/>
          <c:max val="15000000"/>
          <c:min val="0"/>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47814160"/>
        <c:crosses val="autoZero"/>
        <c:crossBetween val="between"/>
        <c:dispUnits>
          <c:builtInUnit val="millions"/>
          <c:dispUnitsLbl>
            <c:layout/>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dispUnitsLbl>
        </c:dispUnits>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US" b="1"/>
              <a:t>Daily Credit</a:t>
            </a:r>
          </a:p>
        </c:rich>
      </c:tx>
      <c:layout/>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Sheet1!$D$1</c:f>
              <c:strCache>
                <c:ptCount val="1"/>
                <c:pt idx="0">
                  <c:v>DAILY_CREDIT</c:v>
                </c:pt>
              </c:strCache>
            </c:strRef>
          </c:tx>
          <c:spPr>
            <a:solidFill>
              <a:schemeClr val="accent1"/>
            </a:solidFill>
            <a:ln>
              <a:noFill/>
            </a:ln>
            <a:effectLst/>
          </c:spPr>
          <c:invertIfNegative val="0"/>
          <c:cat>
            <c:numRef>
              <c:f>Sheet1!$A$2:$A$32</c:f>
              <c:numCache>
                <c:formatCode>m/d/yyyy</c:formatCode>
                <c:ptCount val="31"/>
                <c:pt idx="0">
                  <c:v>43891</c:v>
                </c:pt>
                <c:pt idx="1">
                  <c:v>43892</c:v>
                </c:pt>
                <c:pt idx="2">
                  <c:v>43893</c:v>
                </c:pt>
                <c:pt idx="3">
                  <c:v>43894</c:v>
                </c:pt>
                <c:pt idx="4">
                  <c:v>43895</c:v>
                </c:pt>
                <c:pt idx="5">
                  <c:v>43896</c:v>
                </c:pt>
                <c:pt idx="6">
                  <c:v>43897</c:v>
                </c:pt>
                <c:pt idx="7">
                  <c:v>43898</c:v>
                </c:pt>
                <c:pt idx="8">
                  <c:v>43899</c:v>
                </c:pt>
                <c:pt idx="9">
                  <c:v>43900</c:v>
                </c:pt>
                <c:pt idx="10">
                  <c:v>43901</c:v>
                </c:pt>
                <c:pt idx="11">
                  <c:v>43902</c:v>
                </c:pt>
                <c:pt idx="12">
                  <c:v>43903</c:v>
                </c:pt>
                <c:pt idx="13">
                  <c:v>43904</c:v>
                </c:pt>
                <c:pt idx="14">
                  <c:v>43905</c:v>
                </c:pt>
                <c:pt idx="15">
                  <c:v>43906</c:v>
                </c:pt>
                <c:pt idx="16">
                  <c:v>43907</c:v>
                </c:pt>
                <c:pt idx="17">
                  <c:v>43908</c:v>
                </c:pt>
                <c:pt idx="18">
                  <c:v>43909</c:v>
                </c:pt>
                <c:pt idx="19">
                  <c:v>43910</c:v>
                </c:pt>
                <c:pt idx="20">
                  <c:v>43911</c:v>
                </c:pt>
                <c:pt idx="21">
                  <c:v>43912</c:v>
                </c:pt>
                <c:pt idx="22">
                  <c:v>43913</c:v>
                </c:pt>
                <c:pt idx="23">
                  <c:v>43914</c:v>
                </c:pt>
                <c:pt idx="24">
                  <c:v>43915</c:v>
                </c:pt>
                <c:pt idx="25">
                  <c:v>43916</c:v>
                </c:pt>
                <c:pt idx="26">
                  <c:v>43917</c:v>
                </c:pt>
                <c:pt idx="27">
                  <c:v>43918</c:v>
                </c:pt>
                <c:pt idx="28">
                  <c:v>43919</c:v>
                </c:pt>
                <c:pt idx="29">
                  <c:v>43920</c:v>
                </c:pt>
                <c:pt idx="30">
                  <c:v>43921</c:v>
                </c:pt>
              </c:numCache>
            </c:numRef>
          </c:cat>
          <c:val>
            <c:numRef>
              <c:f>Sheet1!$D$2:$D$32</c:f>
              <c:numCache>
                <c:formatCode>#,##0.00</c:formatCode>
                <c:ptCount val="31"/>
                <c:pt idx="0">
                  <c:v>238839.04000000001</c:v>
                </c:pt>
                <c:pt idx="1">
                  <c:v>746571.06</c:v>
                </c:pt>
                <c:pt idx="2">
                  <c:v>277871.90999999997</c:v>
                </c:pt>
                <c:pt idx="3">
                  <c:v>108799.53</c:v>
                </c:pt>
                <c:pt idx="4">
                  <c:v>1292287.21</c:v>
                </c:pt>
                <c:pt idx="5">
                  <c:v>583028.82999999996</c:v>
                </c:pt>
                <c:pt idx="6">
                  <c:v>504803.6</c:v>
                </c:pt>
                <c:pt idx="7">
                  <c:v>1012106.27</c:v>
                </c:pt>
                <c:pt idx="8">
                  <c:v>440339.14</c:v>
                </c:pt>
                <c:pt idx="9">
                  <c:v>220892.01</c:v>
                </c:pt>
                <c:pt idx="10">
                  <c:v>649459.5</c:v>
                </c:pt>
                <c:pt idx="11">
                  <c:v>527089.92000000004</c:v>
                </c:pt>
                <c:pt idx="12">
                  <c:v>206634.71</c:v>
                </c:pt>
                <c:pt idx="13">
                  <c:v>182777.73</c:v>
                </c:pt>
                <c:pt idx="14">
                  <c:v>80938.179999999993</c:v>
                </c:pt>
                <c:pt idx="15">
                  <c:v>95666.67</c:v>
                </c:pt>
                <c:pt idx="16">
                  <c:v>511776.96</c:v>
                </c:pt>
                <c:pt idx="17">
                  <c:v>317755.8</c:v>
                </c:pt>
                <c:pt idx="18">
                  <c:v>421741.46</c:v>
                </c:pt>
                <c:pt idx="19">
                  <c:v>233695.65</c:v>
                </c:pt>
                <c:pt idx="20">
                  <c:v>-68702.559999999998</c:v>
                </c:pt>
                <c:pt idx="21">
                  <c:v>-159979.37</c:v>
                </c:pt>
                <c:pt idx="22">
                  <c:v>249835.7</c:v>
                </c:pt>
                <c:pt idx="23">
                  <c:v>581028.23</c:v>
                </c:pt>
                <c:pt idx="24">
                  <c:v>-2493354.5299999998</c:v>
                </c:pt>
                <c:pt idx="25">
                  <c:v>893580.68</c:v>
                </c:pt>
                <c:pt idx="26">
                  <c:v>757093.55</c:v>
                </c:pt>
                <c:pt idx="27">
                  <c:v>882944.59</c:v>
                </c:pt>
                <c:pt idx="28">
                  <c:v>639876.05000000005</c:v>
                </c:pt>
                <c:pt idx="29">
                  <c:v>918351.51</c:v>
                </c:pt>
                <c:pt idx="30">
                  <c:v>716048.13</c:v>
                </c:pt>
              </c:numCache>
            </c:numRef>
          </c:val>
        </c:ser>
        <c:dLbls>
          <c:showLegendKey val="0"/>
          <c:showVal val="0"/>
          <c:showCatName val="0"/>
          <c:showSerName val="0"/>
          <c:showPercent val="0"/>
          <c:showBubbleSize val="0"/>
        </c:dLbls>
        <c:gapWidth val="219"/>
        <c:overlap val="-27"/>
        <c:axId val="111363232"/>
        <c:axId val="111365976"/>
      </c:barChart>
      <c:catAx>
        <c:axId val="111363232"/>
        <c:scaling>
          <c:orientation val="minMax"/>
        </c:scaling>
        <c:delete val="0"/>
        <c:axPos val="b"/>
        <c:numFmt formatCode="m/d/yyyy" sourceLinked="1"/>
        <c:majorTickMark val="out"/>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11365976"/>
        <c:crosses val="autoZero"/>
        <c:auto val="0"/>
        <c:lblAlgn val="ctr"/>
        <c:lblOffset val="100"/>
        <c:tickLblSkip val="5"/>
        <c:noMultiLvlLbl val="0"/>
      </c:catAx>
      <c:valAx>
        <c:axId val="111365976"/>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11363232"/>
        <c:crosses val="autoZero"/>
        <c:crossBetween val="between"/>
        <c:dispUnits>
          <c:builtInUnit val="millions"/>
          <c:dispUnitsLbl>
            <c:layout/>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dispUnitsLbl>
        </c:dispUnits>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5/29/2020</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5/29/2020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a:t>
            </a:fld>
            <a:endParaRPr lang="en-US"/>
          </a:p>
        </p:txBody>
      </p:sp>
    </p:spTree>
    <p:extLst>
      <p:ext uri="{BB962C8B-B14F-4D97-AF65-F5344CB8AC3E}">
        <p14:creationId xmlns:p14="http://schemas.microsoft.com/office/powerpoint/2010/main" val="25024699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10</a:t>
            </a:fld>
            <a:endParaRPr lang="en-US"/>
          </a:p>
        </p:txBody>
      </p:sp>
    </p:spTree>
    <p:extLst>
      <p:ext uri="{BB962C8B-B14F-4D97-AF65-F5344CB8AC3E}">
        <p14:creationId xmlns:p14="http://schemas.microsoft.com/office/powerpoint/2010/main" val="2410130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11</a:t>
            </a:fld>
            <a:endParaRPr lang="en-US"/>
          </a:p>
        </p:txBody>
      </p:sp>
    </p:spTree>
    <p:extLst>
      <p:ext uri="{BB962C8B-B14F-4D97-AF65-F5344CB8AC3E}">
        <p14:creationId xmlns:p14="http://schemas.microsoft.com/office/powerpoint/2010/main" val="32937140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25853237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24178489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13178862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5</a:t>
            </a:fld>
            <a:endParaRPr lang="en-US"/>
          </a:p>
        </p:txBody>
      </p:sp>
    </p:spTree>
    <p:extLst>
      <p:ext uri="{BB962C8B-B14F-4D97-AF65-F5344CB8AC3E}">
        <p14:creationId xmlns:p14="http://schemas.microsoft.com/office/powerpoint/2010/main" val="15299339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6</a:t>
            </a:fld>
            <a:endParaRPr lang="en-US"/>
          </a:p>
        </p:txBody>
      </p:sp>
    </p:spTree>
    <p:extLst>
      <p:ext uri="{BB962C8B-B14F-4D97-AF65-F5344CB8AC3E}">
        <p14:creationId xmlns:p14="http://schemas.microsoft.com/office/powerpoint/2010/main" val="30535852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7</a:t>
            </a:fld>
            <a:endParaRPr lang="en-US"/>
          </a:p>
        </p:txBody>
      </p:sp>
    </p:spTree>
    <p:extLst>
      <p:ext uri="{BB962C8B-B14F-4D97-AF65-F5344CB8AC3E}">
        <p14:creationId xmlns:p14="http://schemas.microsoft.com/office/powerpoint/2010/main" val="11900839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8</a:t>
            </a:fld>
            <a:endParaRPr lang="en-US"/>
          </a:p>
        </p:txBody>
      </p:sp>
    </p:spTree>
    <p:extLst>
      <p:ext uri="{BB962C8B-B14F-4D97-AF65-F5344CB8AC3E}">
        <p14:creationId xmlns:p14="http://schemas.microsoft.com/office/powerpoint/2010/main" val="28025772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9</a:t>
            </a:fld>
            <a:endParaRPr lang="en-US"/>
          </a:p>
        </p:txBody>
      </p:sp>
    </p:spTree>
    <p:extLst>
      <p:ext uri="{BB962C8B-B14F-4D97-AF65-F5344CB8AC3E}">
        <p14:creationId xmlns:p14="http://schemas.microsoft.com/office/powerpoint/2010/main" val="4877697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t>Footer text goes here.</a:t>
            </a:r>
            <a:endParaRPr lang="en-US"/>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smtClean="0"/>
              <a:t>Footer text goes here.</a:t>
            </a:r>
            <a:endParaRPr lang="en-US"/>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01169451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231350" y="0"/>
            <a:ext cx="591265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9656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Footer text goes here.</a:t>
            </a:r>
            <a:endParaRPr lang="en-US" dirty="0"/>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935925" cy="246221"/>
          </a:xfrm>
          <a:prstGeom prst="rect">
            <a:avLst/>
          </a:prstGeom>
          <a:noFill/>
        </p:spPr>
        <p:txBody>
          <a:bodyPr wrap="square" rtlCol="0">
            <a:spAutoFit/>
          </a:bodyPr>
          <a:lstStyle/>
          <a:p>
            <a:pPr algn="l"/>
            <a:r>
              <a:rPr lang="en-US" sz="1000" b="1" baseline="0" dirty="0" smtClean="0">
                <a:solidFill>
                  <a:schemeClr val="tx2"/>
                </a:solidFill>
              </a:rPr>
              <a:t>PUBLIC</a:t>
            </a:r>
            <a:endParaRPr lang="en-US" sz="1000" b="1" dirty="0">
              <a:solidFill>
                <a:schemeClr val="tx2"/>
              </a:solidFill>
            </a:endParaRPr>
          </a:p>
        </p:txBody>
      </p:sp>
      <p:sp>
        <p:nvSpPr>
          <p:cNvPr id="11" name="TextBox 10"/>
          <p:cNvSpPr txBox="1"/>
          <p:nvPr userDrawn="1"/>
        </p:nvSpPr>
        <p:spPr>
          <a:xfrm>
            <a:off x="8345235" y="6540542"/>
            <a:ext cx="707325" cy="276999"/>
          </a:xfrm>
          <a:prstGeom prst="rect">
            <a:avLst/>
          </a:prstGeom>
          <a:noFill/>
        </p:spPr>
        <p:txBody>
          <a:bodyPr wrap="square" rtlCol="0">
            <a:spAutoFit/>
          </a:bodyPr>
          <a:lstStyle/>
          <a:p>
            <a:pPr algn="r"/>
            <a:fld id="{70FCC7E3-021B-47DF-A1B2-17EE18AFD701}" type="slidenum">
              <a:rPr lang="en-US" sz="1200" b="0" smtClean="0">
                <a:solidFill>
                  <a:schemeClr val="tx2"/>
                </a:solidFill>
              </a:rPr>
              <a:pPr algn="r"/>
              <a:t>‹#›</a:t>
            </a:fld>
            <a:endParaRPr lang="en-US" sz="1200" b="0" dirty="0">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1.xml"/><Relationship Id="rId1" Type="http://schemas.openxmlformats.org/officeDocument/2006/relationships/slideLayout" Target="../slideLayouts/slideLayout3.xml"/><Relationship Id="rId4" Type="http://schemas.openxmlformats.org/officeDocument/2006/relationships/chart" Target="../charts/chart5.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412906" y="2413338"/>
            <a:ext cx="5646034" cy="3447098"/>
          </a:xfrm>
          <a:prstGeom prst="rect">
            <a:avLst/>
          </a:prstGeom>
          <a:noFill/>
        </p:spPr>
        <p:txBody>
          <a:bodyPr wrap="square" rtlCol="0">
            <a:spAutoFit/>
          </a:bodyPr>
          <a:lstStyle/>
          <a:p>
            <a:r>
              <a:rPr lang="en-US" sz="2800" b="1" dirty="0">
                <a:solidFill>
                  <a:schemeClr val="tx2"/>
                </a:solidFill>
              </a:rPr>
              <a:t>Re</a:t>
            </a:r>
            <a:r>
              <a:rPr lang="en-US" sz="2800" b="1" dirty="0" smtClean="0">
                <a:solidFill>
                  <a:schemeClr val="tx2"/>
                </a:solidFill>
              </a:rPr>
              <a:t>view of March RENA</a:t>
            </a:r>
            <a:endParaRPr lang="en-US" sz="2800" b="1" dirty="0">
              <a:solidFill>
                <a:schemeClr val="tx2"/>
              </a:solidFill>
            </a:endParaRPr>
          </a:p>
          <a:p>
            <a:endParaRPr lang="en-US" dirty="0" smtClean="0">
              <a:solidFill>
                <a:schemeClr val="tx2"/>
              </a:solidFill>
            </a:endParaRPr>
          </a:p>
          <a:p>
            <a:endParaRPr lang="en-US" dirty="0">
              <a:solidFill>
                <a:schemeClr val="tx2"/>
              </a:solidFill>
            </a:endParaRPr>
          </a:p>
          <a:p>
            <a:r>
              <a:rPr lang="en-US" i="1" dirty="0">
                <a:solidFill>
                  <a:schemeClr val="tx2"/>
                </a:solidFill>
              </a:rPr>
              <a:t>Jian Chen</a:t>
            </a:r>
          </a:p>
          <a:p>
            <a:r>
              <a:rPr lang="en-US" dirty="0">
                <a:solidFill>
                  <a:schemeClr val="tx2"/>
                </a:solidFill>
              </a:rPr>
              <a:t>Market Analysis and Validation</a:t>
            </a:r>
          </a:p>
          <a:p>
            <a:endParaRPr lang="en-US" dirty="0">
              <a:solidFill>
                <a:schemeClr val="tx2"/>
              </a:solidFill>
            </a:endParaRPr>
          </a:p>
          <a:p>
            <a:r>
              <a:rPr lang="en-US" dirty="0" smtClean="0">
                <a:solidFill>
                  <a:schemeClr val="tx2"/>
                </a:solidFill>
              </a:rPr>
              <a:t>CMWG</a:t>
            </a:r>
            <a:endParaRPr lang="en-US" dirty="0">
              <a:solidFill>
                <a:schemeClr val="tx2"/>
              </a:solidFill>
            </a:endParaRPr>
          </a:p>
          <a:p>
            <a:endParaRPr lang="en-US" dirty="0">
              <a:solidFill>
                <a:schemeClr val="tx2"/>
              </a:solidFill>
            </a:endParaRPr>
          </a:p>
          <a:p>
            <a:r>
              <a:rPr lang="en-US" dirty="0" smtClean="0">
                <a:solidFill>
                  <a:schemeClr val="tx2"/>
                </a:solidFill>
              </a:rPr>
              <a:t>June. 1</a:t>
            </a:r>
            <a:r>
              <a:rPr lang="en-US" baseline="30000" dirty="0" smtClean="0">
                <a:solidFill>
                  <a:schemeClr val="tx2"/>
                </a:solidFill>
              </a:rPr>
              <a:t>st</a:t>
            </a:r>
            <a:r>
              <a:rPr lang="en-US" dirty="0" smtClean="0">
                <a:solidFill>
                  <a:schemeClr val="tx2"/>
                </a:solidFill>
              </a:rPr>
              <a:t>, 2020</a:t>
            </a:r>
            <a:endParaRPr lang="en-US" dirty="0">
              <a:solidFill>
                <a:schemeClr val="tx2"/>
              </a:solidFill>
            </a:endParaRPr>
          </a:p>
          <a:p>
            <a:endParaRPr lang="en-US" sz="2800" b="1" dirty="0">
              <a:solidFill>
                <a:schemeClr val="tx2"/>
              </a:solidFill>
            </a:endParaRPr>
          </a:p>
          <a:p>
            <a:endParaRPr lang="en-US" dirty="0"/>
          </a:p>
        </p:txBody>
      </p:sp>
    </p:spTree>
    <p:extLst>
      <p:ext uri="{BB962C8B-B14F-4D97-AF65-F5344CB8AC3E}">
        <p14:creationId xmlns:p14="http://schemas.microsoft.com/office/powerpoint/2010/main" val="7306037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(Cont.)</a:t>
            </a:r>
            <a:endParaRPr lang="en-US" dirty="0"/>
          </a:p>
        </p:txBody>
      </p:sp>
      <p:sp>
        <p:nvSpPr>
          <p:cNvPr id="3" name="Content Placeholder 2"/>
          <p:cNvSpPr>
            <a:spLocks noGrp="1"/>
          </p:cNvSpPr>
          <p:nvPr>
            <p:ph idx="1"/>
          </p:nvPr>
        </p:nvSpPr>
        <p:spPr>
          <a:xfrm>
            <a:off x="252663" y="1374650"/>
            <a:ext cx="8610600" cy="5029200"/>
          </a:xfrm>
        </p:spPr>
        <p:txBody>
          <a:bodyPr/>
          <a:lstStyle/>
          <a:p>
            <a:pPr marL="0" indent="0">
              <a:buNone/>
            </a:pPr>
            <a:endParaRPr lang="en-US" sz="2200" dirty="0" smtClean="0"/>
          </a:p>
          <a:p>
            <a:r>
              <a:rPr lang="en-US" sz="2200" dirty="0" smtClean="0"/>
              <a:t>PTP w/ links to options also contributed part of RENA in March, around $4.2 million. </a:t>
            </a:r>
          </a:p>
          <a:p>
            <a:endParaRPr lang="en-US" sz="2200" dirty="0" smtClean="0"/>
          </a:p>
          <a:p>
            <a:r>
              <a:rPr lang="en-US" sz="2200" dirty="0" smtClean="0"/>
              <a:t>The rest of RENA was related to the differences between SCED  and Settlement. </a:t>
            </a:r>
          </a:p>
          <a:p>
            <a:endParaRPr lang="en-US" sz="2400" dirty="0"/>
          </a:p>
          <a:p>
            <a:endParaRPr lang="en-US" sz="2400" dirty="0" smtClean="0"/>
          </a:p>
          <a:p>
            <a:endParaRPr lang="en-US" sz="2400" dirty="0"/>
          </a:p>
          <a:p>
            <a:endParaRPr lang="en-US" sz="2400" dirty="0" smtClean="0"/>
          </a:p>
          <a:p>
            <a:endParaRPr lang="en-US" sz="2400" dirty="0"/>
          </a:p>
          <a:p>
            <a:endParaRPr lang="en-US" sz="2400" dirty="0"/>
          </a:p>
        </p:txBody>
      </p:sp>
    </p:spTree>
    <p:extLst>
      <p:ext uri="{BB962C8B-B14F-4D97-AF65-F5344CB8AC3E}">
        <p14:creationId xmlns:p14="http://schemas.microsoft.com/office/powerpoint/2010/main" val="32253059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March CRR Balance Account</a:t>
            </a:r>
            <a:endParaRPr lang="en-US" dirty="0"/>
          </a:p>
        </p:txBody>
      </p:sp>
      <p:graphicFrame>
        <p:nvGraphicFramePr>
          <p:cNvPr id="4" name="Chart 3"/>
          <p:cNvGraphicFramePr>
            <a:graphicFrameLocks/>
          </p:cNvGraphicFramePr>
          <p:nvPr>
            <p:extLst>
              <p:ext uri="{D42A27DB-BD31-4B8C-83A1-F6EECF244321}">
                <p14:modId xmlns:p14="http://schemas.microsoft.com/office/powerpoint/2010/main" val="1188948765"/>
              </p:ext>
            </p:extLst>
          </p:nvPr>
        </p:nvGraphicFramePr>
        <p:xfrm>
          <a:off x="533400" y="1219200"/>
          <a:ext cx="7620000" cy="245028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p:cNvGraphicFramePr>
            <a:graphicFrameLocks/>
          </p:cNvGraphicFramePr>
          <p:nvPr>
            <p:extLst>
              <p:ext uri="{D42A27DB-BD31-4B8C-83A1-F6EECF244321}">
                <p14:modId xmlns:p14="http://schemas.microsoft.com/office/powerpoint/2010/main" val="3981275145"/>
              </p:ext>
            </p:extLst>
          </p:nvPr>
        </p:nvGraphicFramePr>
        <p:xfrm>
          <a:off x="533400" y="3651896"/>
          <a:ext cx="7620000" cy="25146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8093803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Monthly Sum of RENA </a:t>
            </a:r>
            <a:endParaRPr lang="en-US" dirty="0"/>
          </a:p>
        </p:txBody>
      </p:sp>
      <p:graphicFrame>
        <p:nvGraphicFramePr>
          <p:cNvPr id="4" name="Chart 3"/>
          <p:cNvGraphicFramePr>
            <a:graphicFrameLocks/>
          </p:cNvGraphicFramePr>
          <p:nvPr>
            <p:extLst>
              <p:ext uri="{D42A27DB-BD31-4B8C-83A1-F6EECF244321}">
                <p14:modId xmlns:p14="http://schemas.microsoft.com/office/powerpoint/2010/main" val="2145725257"/>
              </p:ext>
            </p:extLst>
          </p:nvPr>
        </p:nvGraphicFramePr>
        <p:xfrm>
          <a:off x="533400" y="1524000"/>
          <a:ext cx="8001000" cy="3505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379567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hart 9"/>
          <p:cNvGraphicFramePr>
            <a:graphicFrameLocks/>
          </p:cNvGraphicFramePr>
          <p:nvPr>
            <p:extLst>
              <p:ext uri="{D42A27DB-BD31-4B8C-83A1-F6EECF244321}">
                <p14:modId xmlns:p14="http://schemas.microsoft.com/office/powerpoint/2010/main" val="2113133670"/>
              </p:ext>
            </p:extLst>
          </p:nvPr>
        </p:nvGraphicFramePr>
        <p:xfrm>
          <a:off x="457200" y="2362200"/>
          <a:ext cx="8305801" cy="37338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lstStyle/>
          <a:p>
            <a:r>
              <a:rPr lang="en-US" dirty="0" smtClean="0"/>
              <a:t>Daily RENA with RT Congestion </a:t>
            </a:r>
            <a:endParaRPr lang="en-US" dirty="0"/>
          </a:p>
        </p:txBody>
      </p:sp>
      <p:sp>
        <p:nvSpPr>
          <p:cNvPr id="4" name="Oval 3"/>
          <p:cNvSpPr/>
          <p:nvPr/>
        </p:nvSpPr>
        <p:spPr>
          <a:xfrm>
            <a:off x="1524001" y="4229100"/>
            <a:ext cx="228600" cy="1018460"/>
          </a:xfrm>
          <a:prstGeom prst="ellipse">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5867401" y="2628900"/>
            <a:ext cx="685800" cy="2618660"/>
          </a:xfrm>
          <a:prstGeom prst="ellipse">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ontent Placeholder 2"/>
          <p:cNvSpPr>
            <a:spLocks noGrp="1"/>
          </p:cNvSpPr>
          <p:nvPr>
            <p:ph idx="1"/>
          </p:nvPr>
        </p:nvSpPr>
        <p:spPr>
          <a:xfrm>
            <a:off x="304800" y="1386682"/>
            <a:ext cx="8534400" cy="4319832"/>
          </a:xfrm>
        </p:spPr>
        <p:txBody>
          <a:bodyPr/>
          <a:lstStyle/>
          <a:p>
            <a:r>
              <a:rPr lang="en-US" sz="2200" dirty="0" smtClean="0"/>
              <a:t>The total RENA in March was around $26.4M, while the total SCED congestion rent was around  $221M. </a:t>
            </a:r>
            <a:endParaRPr lang="en-US" sz="2200" dirty="0"/>
          </a:p>
        </p:txBody>
      </p:sp>
      <p:sp>
        <p:nvSpPr>
          <p:cNvPr id="11" name="Oval 10"/>
          <p:cNvSpPr/>
          <p:nvPr/>
        </p:nvSpPr>
        <p:spPr>
          <a:xfrm>
            <a:off x="4610101" y="4428256"/>
            <a:ext cx="800100" cy="795858"/>
          </a:xfrm>
          <a:prstGeom prst="ellipse">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7010402" y="4204482"/>
            <a:ext cx="304799" cy="1019632"/>
          </a:xfrm>
          <a:prstGeom prst="ellipse">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814394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Daily RENA and Estimated DAM oversold on RT congestion</a:t>
            </a:r>
            <a:endParaRPr lang="en-US" dirty="0"/>
          </a:p>
        </p:txBody>
      </p:sp>
      <p:sp>
        <p:nvSpPr>
          <p:cNvPr id="3" name="Content Placeholder 2"/>
          <p:cNvSpPr>
            <a:spLocks noGrp="1"/>
          </p:cNvSpPr>
          <p:nvPr>
            <p:ph idx="1"/>
          </p:nvPr>
        </p:nvSpPr>
        <p:spPr>
          <a:xfrm>
            <a:off x="304800" y="1383165"/>
            <a:ext cx="8534400" cy="4319832"/>
          </a:xfrm>
        </p:spPr>
        <p:txBody>
          <a:bodyPr/>
          <a:lstStyle/>
          <a:p>
            <a:r>
              <a:rPr lang="en-US" sz="2200" dirty="0" smtClean="0"/>
              <a:t>The total </a:t>
            </a:r>
            <a:r>
              <a:rPr lang="en-US" sz="2200" dirty="0"/>
              <a:t>estimated DAM oversold amount in March was around $19.4M. </a:t>
            </a:r>
          </a:p>
        </p:txBody>
      </p:sp>
      <p:graphicFrame>
        <p:nvGraphicFramePr>
          <p:cNvPr id="5" name="Chart 4"/>
          <p:cNvGraphicFramePr>
            <a:graphicFrameLocks/>
          </p:cNvGraphicFramePr>
          <p:nvPr>
            <p:extLst>
              <p:ext uri="{D42A27DB-BD31-4B8C-83A1-F6EECF244321}">
                <p14:modId xmlns:p14="http://schemas.microsoft.com/office/powerpoint/2010/main" val="3095291386"/>
              </p:ext>
            </p:extLst>
          </p:nvPr>
        </p:nvGraphicFramePr>
        <p:xfrm>
          <a:off x="609600" y="2286000"/>
          <a:ext cx="7848600" cy="341699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128864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OD 3/2/2020</a:t>
            </a:r>
            <a:endParaRPr lang="en-US" dirty="0"/>
          </a:p>
        </p:txBody>
      </p:sp>
      <p:sp>
        <p:nvSpPr>
          <p:cNvPr id="3" name="Content Placeholder 2"/>
          <p:cNvSpPr>
            <a:spLocks noGrp="1"/>
          </p:cNvSpPr>
          <p:nvPr>
            <p:ph idx="1"/>
          </p:nvPr>
        </p:nvSpPr>
        <p:spPr>
          <a:xfrm>
            <a:off x="304800" y="1219200"/>
            <a:ext cx="8534400" cy="4724399"/>
          </a:xfrm>
        </p:spPr>
        <p:txBody>
          <a:bodyPr/>
          <a:lstStyle/>
          <a:p>
            <a:r>
              <a:rPr lang="en-US" sz="2200" dirty="0" smtClean="0"/>
              <a:t>$2.1M RENA was observed on OD 3/2/2020. Its RENA was related to the DAM “oversold” on the several RT constraints on 6100_F and 6100_G in West Texas.</a:t>
            </a:r>
          </a:p>
          <a:p>
            <a:endParaRPr lang="en-US" sz="2200" dirty="0"/>
          </a:p>
          <a:p>
            <a:r>
              <a:rPr lang="en-US" sz="2200" dirty="0"/>
              <a:t>A planned outage was modeled in DAM </a:t>
            </a:r>
            <a:r>
              <a:rPr lang="en-US" sz="2200" dirty="0" smtClean="0"/>
              <a:t>at </a:t>
            </a:r>
            <a:r>
              <a:rPr lang="en-US" sz="2200" dirty="0"/>
              <a:t>one of upstream stations of 6100__</a:t>
            </a:r>
            <a:r>
              <a:rPr lang="en-US" sz="2200" dirty="0" smtClean="0"/>
              <a:t>F/G, which rerouted </a:t>
            </a:r>
            <a:r>
              <a:rPr lang="en-US" sz="2200" dirty="0"/>
              <a:t>the flow and relieved the congestions in DAM. However, the outage was delayed </a:t>
            </a:r>
            <a:r>
              <a:rPr lang="en-US" sz="2200" dirty="0" smtClean="0"/>
              <a:t>and the information was updated after </a:t>
            </a:r>
            <a:r>
              <a:rPr lang="en-US" sz="2200" dirty="0"/>
              <a:t>the DAM </a:t>
            </a:r>
            <a:r>
              <a:rPr lang="en-US" sz="2200" dirty="0" smtClean="0"/>
              <a:t>run. </a:t>
            </a:r>
            <a:r>
              <a:rPr lang="en-US" sz="2200" dirty="0"/>
              <a:t>Therefore, the topology difference between DAM and RTM caused most of the oversold amount.</a:t>
            </a:r>
            <a:endParaRPr lang="en-US" sz="2400" dirty="0" smtClean="0"/>
          </a:p>
          <a:p>
            <a:endParaRPr lang="en-US" sz="2400" dirty="0"/>
          </a:p>
          <a:p>
            <a:endParaRPr lang="en-US" sz="2200" dirty="0"/>
          </a:p>
        </p:txBody>
      </p:sp>
    </p:spTree>
    <p:extLst>
      <p:ext uri="{BB962C8B-B14F-4D97-AF65-F5344CB8AC3E}">
        <p14:creationId xmlns:p14="http://schemas.microsoft.com/office/powerpoint/2010/main" val="10917913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OD 3/17/2020~3/19/2020</a:t>
            </a:r>
            <a:endParaRPr lang="en-US" dirty="0"/>
          </a:p>
        </p:txBody>
      </p:sp>
      <p:sp>
        <p:nvSpPr>
          <p:cNvPr id="3" name="Content Placeholder 2"/>
          <p:cNvSpPr>
            <a:spLocks noGrp="1"/>
          </p:cNvSpPr>
          <p:nvPr>
            <p:ph idx="1"/>
          </p:nvPr>
        </p:nvSpPr>
        <p:spPr>
          <a:xfrm>
            <a:off x="342900" y="1295400"/>
            <a:ext cx="8496300" cy="4876800"/>
          </a:xfrm>
        </p:spPr>
        <p:txBody>
          <a:bodyPr/>
          <a:lstStyle/>
          <a:p>
            <a:r>
              <a:rPr lang="en-US" sz="2200" dirty="0" smtClean="0"/>
              <a:t>$1.4M, $1.4M and $1.1M RENA was observed on OD 3/17, 3/18 and 3/19 respectively. Most of the RENA was related to the oversold on the RT constraints in South Texas area.</a:t>
            </a:r>
          </a:p>
          <a:p>
            <a:endParaRPr lang="en-US" sz="2200" dirty="0"/>
          </a:p>
          <a:p>
            <a:r>
              <a:rPr lang="en-US" sz="2200" dirty="0" smtClean="0"/>
              <a:t>It was found that those RT constraints were related to the planned outage on the 345kV line from Lobo to </a:t>
            </a:r>
            <a:r>
              <a:rPr lang="en-US" sz="2200" dirty="0" err="1" smtClean="0"/>
              <a:t>Fowlerton</a:t>
            </a:r>
            <a:r>
              <a:rPr lang="en-US" sz="2200" dirty="0" smtClean="0"/>
              <a:t>. The line outage was scheduled </a:t>
            </a:r>
            <a:r>
              <a:rPr lang="en-US" sz="2200" dirty="0"/>
              <a:t>to end on 3/17 but got extended to </a:t>
            </a:r>
            <a:r>
              <a:rPr lang="en-US" sz="2200" dirty="0" smtClean="0"/>
              <a:t>3/19. The outage information was updated but after the DAM runs. Therefore, the topology difference between DAM and RTM caused most of the oversold amount.  </a:t>
            </a:r>
            <a:endParaRPr lang="en-US" sz="2200" dirty="0"/>
          </a:p>
          <a:p>
            <a:endParaRPr lang="en-US" sz="2200" dirty="0" smtClean="0"/>
          </a:p>
          <a:p>
            <a:endParaRPr lang="en-US" sz="2200" dirty="0"/>
          </a:p>
        </p:txBody>
      </p:sp>
    </p:spTree>
    <p:extLst>
      <p:ext uri="{BB962C8B-B14F-4D97-AF65-F5344CB8AC3E}">
        <p14:creationId xmlns:p14="http://schemas.microsoft.com/office/powerpoint/2010/main" val="38572905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OD 3/23/2020 and 3/24/2020</a:t>
            </a:r>
            <a:endParaRPr lang="en-US" dirty="0"/>
          </a:p>
        </p:txBody>
      </p:sp>
      <p:sp>
        <p:nvSpPr>
          <p:cNvPr id="3" name="Content Placeholder 2"/>
          <p:cNvSpPr>
            <a:spLocks noGrp="1"/>
          </p:cNvSpPr>
          <p:nvPr>
            <p:ph idx="1"/>
          </p:nvPr>
        </p:nvSpPr>
        <p:spPr>
          <a:xfrm>
            <a:off x="342900" y="1295400"/>
            <a:ext cx="8496300" cy="4876800"/>
          </a:xfrm>
        </p:spPr>
        <p:txBody>
          <a:bodyPr/>
          <a:lstStyle/>
          <a:p>
            <a:r>
              <a:rPr lang="en-US" sz="2200" dirty="0" smtClean="0"/>
              <a:t>$5.1M and $5.6M RENA was observed on OD 3/23 and 3/24 respectively. </a:t>
            </a:r>
            <a:r>
              <a:rPr lang="en-US" sz="2200" dirty="0"/>
              <a:t>The majority of the RENA was related to the oversold on the RT constraint DCRLLSW5: </a:t>
            </a:r>
            <a:r>
              <a:rPr lang="en-US" sz="2200" dirty="0" smtClean="0"/>
              <a:t>588_A_1.</a:t>
            </a:r>
            <a:endParaRPr lang="en-US" sz="2200" dirty="0"/>
          </a:p>
          <a:p>
            <a:endParaRPr lang="en-US" sz="2200" dirty="0"/>
          </a:p>
          <a:p>
            <a:r>
              <a:rPr lang="en-US" sz="2200" dirty="0"/>
              <a:t>It was found that this RT constraint was related to the planned outage on the 138kV line from Lewisville to Jones Street TNP. An outage was also scheduled on the nearby line from TI TNP to West TNP</a:t>
            </a:r>
            <a:r>
              <a:rPr lang="en-US" sz="2200" dirty="0" smtClean="0"/>
              <a:t>, which </a:t>
            </a:r>
            <a:r>
              <a:rPr lang="en-US" sz="2200" dirty="0"/>
              <a:t>was modeled in DAM and relieved the </a:t>
            </a:r>
            <a:r>
              <a:rPr lang="en-US" sz="2200" dirty="0" smtClean="0"/>
              <a:t>congestion </a:t>
            </a:r>
            <a:r>
              <a:rPr lang="en-US" sz="2200" dirty="0"/>
              <a:t>in DAM. However, the later outage was not taken in RT. Therefore, the topology difference between DAM and </a:t>
            </a:r>
            <a:r>
              <a:rPr lang="en-US" sz="2200" dirty="0" smtClean="0"/>
              <a:t>RTM models </a:t>
            </a:r>
            <a:r>
              <a:rPr lang="en-US" sz="2200" dirty="0"/>
              <a:t>caused the “oversold” in DAM. </a:t>
            </a:r>
          </a:p>
          <a:p>
            <a:endParaRPr lang="en-US" sz="2200" dirty="0" smtClean="0"/>
          </a:p>
          <a:p>
            <a:endParaRPr lang="en-US" sz="2200" dirty="0"/>
          </a:p>
        </p:txBody>
      </p:sp>
    </p:spTree>
    <p:extLst>
      <p:ext uri="{BB962C8B-B14F-4D97-AF65-F5344CB8AC3E}">
        <p14:creationId xmlns:p14="http://schemas.microsoft.com/office/powerpoint/2010/main" val="30585198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OD 3/28/2020</a:t>
            </a:r>
            <a:endParaRPr lang="en-US" dirty="0"/>
          </a:p>
        </p:txBody>
      </p:sp>
      <p:sp>
        <p:nvSpPr>
          <p:cNvPr id="3" name="Content Placeholder 2"/>
          <p:cNvSpPr>
            <a:spLocks noGrp="1"/>
          </p:cNvSpPr>
          <p:nvPr>
            <p:ph idx="1"/>
          </p:nvPr>
        </p:nvSpPr>
        <p:spPr>
          <a:xfrm>
            <a:off x="342900" y="1295400"/>
            <a:ext cx="8496300" cy="4876800"/>
          </a:xfrm>
        </p:spPr>
        <p:txBody>
          <a:bodyPr/>
          <a:lstStyle/>
          <a:p>
            <a:r>
              <a:rPr lang="en-US" sz="2200" dirty="0" smtClean="0"/>
              <a:t>$1.9M RENA was observed on OD 3/28. Most </a:t>
            </a:r>
            <a:r>
              <a:rPr lang="en-US" sz="2200" dirty="0"/>
              <a:t>of the RENA was related to the oversold </a:t>
            </a:r>
            <a:r>
              <a:rPr lang="en-US" sz="2200" dirty="0" smtClean="0"/>
              <a:t>of </a:t>
            </a:r>
            <a:r>
              <a:rPr lang="en-US" sz="2200" dirty="0"/>
              <a:t>the RT </a:t>
            </a:r>
            <a:r>
              <a:rPr lang="en-US" sz="2200" dirty="0" smtClean="0"/>
              <a:t>constraints on 6100_F in West Texas.</a:t>
            </a:r>
            <a:endParaRPr lang="en-US" sz="2200" dirty="0"/>
          </a:p>
          <a:p>
            <a:endParaRPr lang="en-US" sz="2200" dirty="0"/>
          </a:p>
          <a:p>
            <a:pPr lvl="0"/>
            <a:r>
              <a:rPr lang="en-US" sz="2200" dirty="0"/>
              <a:t>Planned outages were scheduled at the stations nearby </a:t>
            </a:r>
            <a:r>
              <a:rPr lang="en-US" sz="2200" dirty="0" smtClean="0"/>
              <a:t>6100_F</a:t>
            </a:r>
            <a:r>
              <a:rPr lang="en-US" sz="2200" dirty="0"/>
              <a:t>, which were planned to end </a:t>
            </a:r>
            <a:r>
              <a:rPr lang="en-US" sz="2200" dirty="0" smtClean="0"/>
              <a:t>as </a:t>
            </a:r>
            <a:r>
              <a:rPr lang="en-US" sz="2200" dirty="0"/>
              <a:t>the new transmission line was scheduled to energize. However, the outage was then extended as the energization was delayed. The outage information was updated after the DAM run. Therefore, the topology difference between DAM and RTM models caused the “oversold” amount the constraints. </a:t>
            </a:r>
          </a:p>
          <a:p>
            <a:endParaRPr lang="en-US" sz="2200" dirty="0" smtClean="0"/>
          </a:p>
          <a:p>
            <a:endParaRPr lang="en-US" sz="2200" dirty="0"/>
          </a:p>
        </p:txBody>
      </p:sp>
    </p:spTree>
    <p:extLst>
      <p:ext uri="{BB962C8B-B14F-4D97-AF65-F5344CB8AC3E}">
        <p14:creationId xmlns:p14="http://schemas.microsoft.com/office/powerpoint/2010/main" val="30933036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a:xfrm>
            <a:off x="252663" y="1374650"/>
            <a:ext cx="8610600" cy="5029200"/>
          </a:xfrm>
        </p:spPr>
        <p:txBody>
          <a:bodyPr/>
          <a:lstStyle/>
          <a:p>
            <a:r>
              <a:rPr lang="en-US" sz="2200" dirty="0" smtClean="0"/>
              <a:t>$26.4M RENA observed in March, 2020, which was higher than normal months.</a:t>
            </a:r>
          </a:p>
          <a:p>
            <a:endParaRPr lang="en-US" sz="2200" dirty="0"/>
          </a:p>
          <a:p>
            <a:r>
              <a:rPr lang="en-US" sz="2200" dirty="0" smtClean="0"/>
              <a:t>The majority of RENA was related to congestion “oversold” in DAM, which could be further related to topology difference between DAM and RTM, LDF, and RAS modeling. </a:t>
            </a:r>
          </a:p>
          <a:p>
            <a:pPr lvl="1"/>
            <a:r>
              <a:rPr lang="en-US" sz="1800" dirty="0" smtClean="0"/>
              <a:t>DAM runs with the latest outage information in outage scheduler when DAM closes at 10AM the day before OD. So any update after that will not be included in DAM model, and may result in the difference between DAM and RTM.</a:t>
            </a:r>
          </a:p>
          <a:p>
            <a:pPr lvl="1"/>
            <a:endParaRPr lang="en-US" sz="1800" dirty="0" smtClean="0"/>
          </a:p>
          <a:p>
            <a:pPr lvl="1"/>
            <a:r>
              <a:rPr lang="en-US" sz="1800" dirty="0" smtClean="0"/>
              <a:t>It should also be noted that the delay, extension or recall of outages are part of normal operations. TSP or QSE shall continually </a:t>
            </a:r>
            <a:r>
              <a:rPr lang="en-US" sz="1800" dirty="0"/>
              <a:t>update </a:t>
            </a:r>
            <a:r>
              <a:rPr lang="en-US" sz="1800" dirty="0" smtClean="0"/>
              <a:t>information in ERCOT outage scheduler based on their latest field conditions.</a:t>
            </a:r>
            <a:endParaRPr lang="en-US" sz="2400" dirty="0"/>
          </a:p>
          <a:p>
            <a:endParaRPr lang="en-US" sz="2400" dirty="0" smtClean="0"/>
          </a:p>
          <a:p>
            <a:endParaRPr lang="en-US" sz="2400" dirty="0"/>
          </a:p>
          <a:p>
            <a:endParaRPr lang="en-US" sz="2400" dirty="0" smtClean="0"/>
          </a:p>
          <a:p>
            <a:endParaRPr lang="en-US" sz="2400" dirty="0"/>
          </a:p>
          <a:p>
            <a:endParaRPr lang="en-US" sz="2400" dirty="0"/>
          </a:p>
        </p:txBody>
      </p:sp>
    </p:spTree>
    <p:extLst>
      <p:ext uri="{BB962C8B-B14F-4D97-AF65-F5344CB8AC3E}">
        <p14:creationId xmlns:p14="http://schemas.microsoft.com/office/powerpoint/2010/main" val="608304906"/>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0884B7F-5407-4A7E-885F-D19D0E5ED726}">
  <ds:schemaRefs>
    <ds:schemaRef ds:uri="http://schemas.microsoft.com/sharepoint/v3/contenttype/forms"/>
  </ds:schemaRefs>
</ds:datastoreItem>
</file>

<file path=customXml/itemProps2.xml><?xml version="1.0" encoding="utf-8"?>
<ds:datastoreItem xmlns:ds="http://schemas.openxmlformats.org/officeDocument/2006/customXml" ds:itemID="{B248F63C-08AC-4CDD-B36F-0851B11853CB}">
  <ds:schemaRefs>
    <ds:schemaRef ds:uri="http://schemas.openxmlformats.org/package/2006/metadata/core-properties"/>
    <ds:schemaRef ds:uri="http://purl.org/dc/terms/"/>
    <ds:schemaRef ds:uri="http://purl.org/dc/dcmitype/"/>
    <ds:schemaRef ds:uri="c34af464-7aa1-4edd-9be4-83dffc1cb926"/>
    <ds:schemaRef ds:uri="http://schemas.microsoft.com/office/2006/documentManagement/types"/>
    <ds:schemaRef ds:uri="http://schemas.microsoft.com/office/2006/metadata/properties"/>
    <ds:schemaRef ds:uri="http://purl.org/dc/elements/1.1/"/>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686AC9E6-93EC-408A-81EA-765D121FF0C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25598</TotalTime>
  <Words>687</Words>
  <Application>Microsoft Office PowerPoint</Application>
  <PresentationFormat>On-screen Show (4:3)</PresentationFormat>
  <Paragraphs>66</Paragraphs>
  <Slides>11</Slides>
  <Notes>11</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11</vt:i4>
      </vt:variant>
    </vt:vector>
  </HeadingPairs>
  <TitlesOfParts>
    <vt:vector size="16" baseType="lpstr">
      <vt:lpstr>Arial</vt:lpstr>
      <vt:lpstr>Calibri</vt:lpstr>
      <vt:lpstr>1_Custom Design</vt:lpstr>
      <vt:lpstr>Office Theme</vt:lpstr>
      <vt:lpstr>Custom Design</vt:lpstr>
      <vt:lpstr>PowerPoint Presentation</vt:lpstr>
      <vt:lpstr>Monthly Sum of RENA </vt:lpstr>
      <vt:lpstr>Daily RENA with RT Congestion </vt:lpstr>
      <vt:lpstr>Daily RENA and Estimated DAM oversold on RT congestion</vt:lpstr>
      <vt:lpstr>OD 3/2/2020</vt:lpstr>
      <vt:lpstr>OD 3/17/2020~3/19/2020</vt:lpstr>
      <vt:lpstr>OD 3/23/2020 and 3/24/2020</vt:lpstr>
      <vt:lpstr>OD 3/28/2020</vt:lpstr>
      <vt:lpstr>Summary</vt:lpstr>
      <vt:lpstr>Summary (Cont.)</vt:lpstr>
      <vt:lpstr>March CRR Balance Account</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Chang, Sean</dc:creator>
  <cp:lastModifiedBy>Chen, Jian</cp:lastModifiedBy>
  <cp:revision>368</cp:revision>
  <cp:lastPrinted>2016-01-21T20:53:15Z</cp:lastPrinted>
  <dcterms:created xsi:type="dcterms:W3CDTF">2016-01-21T15:20:31Z</dcterms:created>
  <dcterms:modified xsi:type="dcterms:W3CDTF">2020-05-29T13:30:55Z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