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330" r:id="rId8"/>
    <p:sldId id="338" r:id="rId9"/>
    <p:sldId id="339" r:id="rId10"/>
    <p:sldId id="322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2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49" autoAdjust="0"/>
    <p:restoredTop sz="94660" autoAdjust="0"/>
  </p:normalViewPr>
  <p:slideViewPr>
    <p:cSldViewPr showGuides="1">
      <p:cViewPr varScale="1">
        <p:scale>
          <a:sx n="71" d="100"/>
          <a:sy n="71" d="100"/>
        </p:scale>
        <p:origin x="110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0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apudesi\Desktop\Settlement%20Timeline\reduction%205%20day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33BED2"/>
              </a:solidFill>
              <a:round/>
            </a:ln>
            <a:effectLst/>
          </c:spPr>
          <c:marker>
            <c:symbol val="none"/>
          </c:marker>
          <c:val>
            <c:numRef>
              <c:f>Sheet1!$H$3:$H$7</c:f>
              <c:numCache>
                <c:formatCode>0.00%</c:formatCode>
                <c:ptCount val="5"/>
                <c:pt idx="0">
                  <c:v>-4.0864692276517033E-2</c:v>
                </c:pt>
                <c:pt idx="1">
                  <c:v>-8.559211397850966E-2</c:v>
                </c:pt>
                <c:pt idx="2">
                  <c:v>-0.12847158957625995</c:v>
                </c:pt>
                <c:pt idx="3">
                  <c:v>-0.16506119301290567</c:v>
                </c:pt>
                <c:pt idx="4">
                  <c:v>-0.19968701824044469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5170280"/>
        <c:axId val="245170672"/>
      </c:lineChart>
      <c:catAx>
        <c:axId val="245170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Reduction</a:t>
                </a:r>
                <a:r>
                  <a:rPr lang="en-US" baseline="0"/>
                  <a:t> in days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5170672"/>
        <c:crosses val="autoZero"/>
        <c:auto val="1"/>
        <c:lblAlgn val="ctr"/>
        <c:lblOffset val="100"/>
        <c:noMultiLvlLbl val="0"/>
      </c:catAx>
      <c:valAx>
        <c:axId val="245170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</a:t>
                </a:r>
                <a:r>
                  <a:rPr lang="en-US" baseline="0"/>
                  <a:t> decrease in TPE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5170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11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3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Settlement Timeline Credit Impact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Spoorthy Papudesi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ERCOT </a:t>
            </a:r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Public</a:t>
            </a:r>
          </a:p>
          <a:p>
            <a:r>
              <a:rPr lang="en-US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May 5, </a:t>
            </a:r>
            <a:r>
              <a:rPr lang="en-US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2020</a:t>
            </a:r>
            <a:endParaRPr lang="en-US" dirty="0">
              <a:solidFill>
                <a:srgbClr val="5B677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 smtClean="0">
                <a:latin typeface="+mn-lt"/>
                <a:cs typeface="Times New Roman" panose="02020603050405020304" pitchFamily="18" charset="0"/>
              </a:rPr>
              <a:t>Modifications to existing Parameters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534400" cy="5410200"/>
          </a:xfrm>
        </p:spPr>
        <p:txBody>
          <a:bodyPr/>
          <a:lstStyle/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solidFill>
                <a:srgbClr val="5B6770"/>
              </a:solidFill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800" dirty="0" smtClean="0">
                <a:solidFill>
                  <a:srgbClr val="5B6770"/>
                </a:solidFill>
                <a:latin typeface="+mj-lt"/>
              </a:rPr>
              <a:t>For </a:t>
            </a:r>
            <a:r>
              <a:rPr lang="en-US" sz="1800" dirty="0">
                <a:solidFill>
                  <a:srgbClr val="5B6770"/>
                </a:solidFill>
                <a:latin typeface="+mj-lt"/>
              </a:rPr>
              <a:t>”x”  day reduction in Settlement Timeline, </a:t>
            </a:r>
          </a:p>
          <a:p>
            <a:pPr marL="1714500" lvl="3" indent="-400050">
              <a:spcAft>
                <a:spcPts val="600"/>
              </a:spcAft>
              <a:buFont typeface="+mj-lt"/>
              <a:buAutoNum type="romanLcPeriod"/>
            </a:pPr>
            <a:r>
              <a:rPr lang="en-US" sz="1600" dirty="0" smtClean="0">
                <a:solidFill>
                  <a:srgbClr val="5B6770"/>
                </a:solidFill>
                <a:latin typeface="+mj-lt"/>
              </a:rPr>
              <a:t>RTLCNS included </a:t>
            </a:r>
            <a:r>
              <a:rPr lang="en-US" sz="1600" dirty="0">
                <a:solidFill>
                  <a:srgbClr val="5B6770"/>
                </a:solidFill>
                <a:latin typeface="+mj-lt"/>
              </a:rPr>
              <a:t>5-x days of </a:t>
            </a:r>
            <a:r>
              <a:rPr lang="en-US" sz="1600" dirty="0" smtClean="0">
                <a:solidFill>
                  <a:srgbClr val="5B6770"/>
                </a:solidFill>
                <a:latin typeface="+mj-lt"/>
              </a:rPr>
              <a:t>estimates</a:t>
            </a:r>
          </a:p>
          <a:p>
            <a:pPr marL="1714500" lvl="3" indent="-400050">
              <a:spcAft>
                <a:spcPts val="600"/>
              </a:spcAft>
              <a:buFont typeface="+mj-lt"/>
              <a:buAutoNum type="romanLcPeriod"/>
            </a:pPr>
            <a:r>
              <a:rPr lang="en-US" sz="1600" dirty="0" smtClean="0">
                <a:solidFill>
                  <a:srgbClr val="5B6770"/>
                </a:solidFill>
                <a:latin typeface="+mj-lt"/>
              </a:rPr>
              <a:t>M1 </a:t>
            </a:r>
            <a:r>
              <a:rPr lang="en-US" sz="1600" dirty="0">
                <a:solidFill>
                  <a:srgbClr val="5B6770"/>
                </a:solidFill>
                <a:latin typeface="+mj-lt"/>
              </a:rPr>
              <a:t>value decreased by </a:t>
            </a:r>
            <a:r>
              <a:rPr lang="en-US" sz="1600" dirty="0" smtClean="0">
                <a:solidFill>
                  <a:srgbClr val="5B6770"/>
                </a:solidFill>
                <a:latin typeface="+mj-lt"/>
              </a:rPr>
              <a:t>x</a:t>
            </a:r>
            <a:endParaRPr lang="en-US" sz="1600" dirty="0">
              <a:solidFill>
                <a:srgbClr val="5B6770"/>
              </a:solidFill>
              <a:latin typeface="+mj-lt"/>
            </a:endParaRPr>
          </a:p>
          <a:p>
            <a:pPr marL="1314450" lvl="3" indent="0">
              <a:spcAft>
                <a:spcPts val="600"/>
              </a:spcAft>
              <a:buNone/>
            </a:pPr>
            <a:r>
              <a:rPr lang="en-US" sz="1600" dirty="0">
                <a:solidFill>
                  <a:srgbClr val="5B6770"/>
                </a:solidFill>
                <a:latin typeface="+mj-lt"/>
              </a:rPr>
              <a:t>	</a:t>
            </a:r>
            <a:r>
              <a:rPr lang="en-US" sz="1600" dirty="0" smtClean="0">
                <a:solidFill>
                  <a:srgbClr val="5B6770"/>
                </a:solidFill>
                <a:latin typeface="+mj-lt"/>
              </a:rPr>
              <a:t>	-Impacts </a:t>
            </a:r>
            <a:r>
              <a:rPr lang="en-US" sz="1600" dirty="0">
                <a:solidFill>
                  <a:srgbClr val="5B6770"/>
                </a:solidFill>
                <a:latin typeface="+mj-lt"/>
              </a:rPr>
              <a:t>MAXRTLE and DALE</a:t>
            </a:r>
          </a:p>
          <a:p>
            <a:pPr marL="1714500" lvl="3" indent="-400050">
              <a:spcAft>
                <a:spcPts val="600"/>
              </a:spcAft>
              <a:buFont typeface="+mj-lt"/>
              <a:buAutoNum type="romanLcPeriod"/>
            </a:pPr>
            <a:r>
              <a:rPr lang="en-US" sz="1600" dirty="0" smtClean="0">
                <a:solidFill>
                  <a:srgbClr val="5B6770"/>
                </a:solidFill>
                <a:latin typeface="+mj-lt"/>
              </a:rPr>
              <a:t>M2 </a:t>
            </a:r>
            <a:r>
              <a:rPr lang="en-US" sz="1600" dirty="0">
                <a:solidFill>
                  <a:srgbClr val="5B6770"/>
                </a:solidFill>
                <a:latin typeface="+mj-lt"/>
              </a:rPr>
              <a:t>value decreased by </a:t>
            </a:r>
            <a:r>
              <a:rPr lang="en-US" sz="1600" dirty="0" smtClean="0">
                <a:solidFill>
                  <a:srgbClr val="5B6770"/>
                </a:solidFill>
                <a:latin typeface="+mj-lt"/>
              </a:rPr>
              <a:t>x</a:t>
            </a:r>
          </a:p>
          <a:p>
            <a:pPr marL="1314450" lvl="3" indent="0">
              <a:spcAft>
                <a:spcPts val="600"/>
              </a:spcAft>
              <a:buNone/>
            </a:pPr>
            <a:r>
              <a:rPr lang="en-US" sz="1600" dirty="0" smtClean="0">
                <a:solidFill>
                  <a:srgbClr val="5B6770"/>
                </a:solidFill>
                <a:latin typeface="+mj-lt"/>
              </a:rPr>
              <a:t>		-Impacts </a:t>
            </a:r>
            <a:r>
              <a:rPr lang="en-US" sz="1600" dirty="0">
                <a:solidFill>
                  <a:srgbClr val="5B6770"/>
                </a:solidFill>
                <a:latin typeface="+mj-lt"/>
              </a:rPr>
              <a:t>MAXURTA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 smtClean="0">
                <a:latin typeface="+mn-lt"/>
                <a:cs typeface="Times New Roman" panose="02020603050405020304" pitchFamily="18" charset="0"/>
              </a:rPr>
              <a:t>Impact of settlement timeline reduction on TPE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495800"/>
            <a:ext cx="746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5B6770"/>
                </a:solidFill>
              </a:rPr>
              <a:t>*Base TPE as of 02/13/2020 is considered</a:t>
            </a:r>
            <a:endParaRPr lang="en-US" sz="1200" dirty="0">
              <a:solidFill>
                <a:srgbClr val="5B6770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8778858"/>
              </p:ext>
            </p:extLst>
          </p:nvPr>
        </p:nvGraphicFramePr>
        <p:xfrm>
          <a:off x="1524000" y="956468"/>
          <a:ext cx="5867400" cy="3234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975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 smtClean="0">
                <a:latin typeface="+mn-lt"/>
                <a:cs typeface="Times New Roman" panose="02020603050405020304" pitchFamily="18" charset="0"/>
              </a:rPr>
              <a:t>Impact of settlement timeline reduction on TPE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944037"/>
            <a:ext cx="6553200" cy="31707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4495800"/>
            <a:ext cx="746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5B6770"/>
                </a:solidFill>
              </a:rPr>
              <a:t>*Base TPE as of 08/13/2019 is considered</a:t>
            </a:r>
            <a:endParaRPr lang="en-US" sz="1200" dirty="0">
              <a:solidFill>
                <a:srgbClr val="5B67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00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81070</TotalTime>
  <Words>84</Words>
  <Application>Microsoft Office PowerPoint</Application>
  <PresentationFormat>On-screen Show (4:3)</PresentationFormat>
  <Paragraphs>33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Modifications to existing Parameters</vt:lpstr>
      <vt:lpstr>Impact of settlement timeline reduction on TPE</vt:lpstr>
      <vt:lpstr>Impact of settlement timeline reduction on TPE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Ruane, Mark</cp:lastModifiedBy>
  <cp:revision>518</cp:revision>
  <cp:lastPrinted>2019-06-18T19:02:16Z</cp:lastPrinted>
  <dcterms:created xsi:type="dcterms:W3CDTF">2016-01-21T15:20:31Z</dcterms:created>
  <dcterms:modified xsi:type="dcterms:W3CDTF">2020-04-23T16:12:22Z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