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330" r:id="rId8"/>
    <p:sldId id="338" r:id="rId9"/>
    <p:sldId id="322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uane, Mark" initials="RM" lastIdx="11" clrIdx="0">
    <p:extLst>
      <p:ext uri="{19B8F6BF-5375-455C-9EA6-DF929625EA0E}">
        <p15:presenceInfo xmlns:p15="http://schemas.microsoft.com/office/powerpoint/2012/main" userId="S-1-5-21-639947351-343809578-3807592339-28078" providerId="AD"/>
      </p:ext>
    </p:extLst>
  </p:cmAuthor>
  <p:cmAuthor id="2" name="Papudesi, Spoorthy" initials="PS" lastIdx="2" clrIdx="1">
    <p:extLst>
      <p:ext uri="{19B8F6BF-5375-455C-9EA6-DF929625EA0E}">
        <p15:presenceInfo xmlns:p15="http://schemas.microsoft.com/office/powerpoint/2012/main" userId="S-1-5-21-639947351-343809578-3807592339-422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6770"/>
    <a:srgbClr val="00AE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49" autoAdjust="0"/>
    <p:restoredTop sz="94660" autoAdjust="0"/>
  </p:normalViewPr>
  <p:slideViewPr>
    <p:cSldViewPr showGuides="1">
      <p:cViewPr varScale="1">
        <p:scale>
          <a:sx n="71" d="100"/>
          <a:sy n="71" d="100"/>
        </p:scale>
        <p:origin x="110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06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092"/>
    </p:cViewPr>
  </p:sorterViewPr>
  <p:notesViewPr>
    <p:cSldViewPr showGuides="1">
      <p:cViewPr varScale="1">
        <p:scale>
          <a:sx n="75" d="100"/>
          <a:sy n="75" d="100"/>
        </p:scale>
        <p:origin x="20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1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7" tIns="46584" rIns="93167" bIns="465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7" tIns="46584" rIns="93167" bIns="4658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67" tIns="46584" rIns="93167" bIns="46584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80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0085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118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617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352800" y="2438400"/>
            <a:ext cx="5646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5B6770"/>
                </a:solidFill>
                <a:cs typeface="Times New Roman" panose="02020603050405020304" pitchFamily="18" charset="0"/>
              </a:rPr>
              <a:t>Breach &amp; Default Timelines</a:t>
            </a:r>
            <a:endParaRPr lang="en-US" b="1" dirty="0" smtClean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endParaRPr lang="en-US" dirty="0"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352800" y="32766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solidFill>
                  <a:srgbClr val="5B6770"/>
                </a:solidFill>
                <a:cs typeface="Times New Roman" panose="02020603050405020304" pitchFamily="18" charset="0"/>
              </a:rPr>
              <a:t>ERCOT </a:t>
            </a:r>
            <a:r>
              <a:rPr lang="en-US" dirty="0">
                <a:solidFill>
                  <a:srgbClr val="5B6770"/>
                </a:solidFill>
                <a:cs typeface="Times New Roman" panose="02020603050405020304" pitchFamily="18" charset="0"/>
              </a:rPr>
              <a:t>Public</a:t>
            </a:r>
          </a:p>
          <a:p>
            <a:r>
              <a:rPr lang="en-US" dirty="0" smtClean="0">
                <a:solidFill>
                  <a:srgbClr val="5B6770"/>
                </a:solidFill>
                <a:cs typeface="Times New Roman" panose="02020603050405020304" pitchFamily="18" charset="0"/>
              </a:rPr>
              <a:t>May 5, </a:t>
            </a:r>
            <a:r>
              <a:rPr lang="en-US" dirty="0" smtClean="0">
                <a:solidFill>
                  <a:srgbClr val="5B6770"/>
                </a:solidFill>
                <a:cs typeface="Times New Roman" panose="02020603050405020304" pitchFamily="18" charset="0"/>
              </a:rPr>
              <a:t>2020</a:t>
            </a:r>
            <a:endParaRPr lang="en-US" dirty="0">
              <a:solidFill>
                <a:srgbClr val="5B677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1800" dirty="0">
                <a:latin typeface="+mn-lt"/>
                <a:cs typeface="Times New Roman" panose="02020603050405020304" pitchFamily="18" charset="0"/>
              </a:rPr>
              <a:t>Timeline for Invoices &amp; Collateral</a:t>
            </a:r>
            <a:endParaRPr lang="en-US" sz="1800" b="1" dirty="0">
              <a:solidFill>
                <a:schemeClr val="accent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534400" cy="54102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sz="1400" b="1" u="sng" dirty="0">
                <a:solidFill>
                  <a:srgbClr val="5B6770"/>
                </a:solidFill>
                <a:cs typeface="Times New Roman" panose="02020603050405020304" pitchFamily="18" charset="0"/>
              </a:rPr>
              <a:t>ERCOT shall issue</a:t>
            </a:r>
            <a:r>
              <a:rPr lang="en-US" sz="1400" b="1" dirty="0">
                <a:solidFill>
                  <a:srgbClr val="5B6770"/>
                </a:solidFill>
                <a:cs typeface="Times New Roman" panose="02020603050405020304" pitchFamily="18" charset="0"/>
              </a:rPr>
              <a:t>:</a:t>
            </a:r>
            <a:r>
              <a:rPr lang="en-US" sz="1400" dirty="0">
                <a:solidFill>
                  <a:srgbClr val="5B6770"/>
                </a:solidFill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ts val="200"/>
              </a:spcBef>
              <a:spcAft>
                <a:spcPts val="300"/>
              </a:spcAft>
            </a:pPr>
            <a:r>
              <a:rPr lang="en-US" sz="1400" dirty="0">
                <a:solidFill>
                  <a:srgbClr val="5B6770"/>
                </a:solidFill>
                <a:cs typeface="Times New Roman" panose="02020603050405020304" pitchFamily="18" charset="0"/>
              </a:rPr>
              <a:t>Real-Time Market (RTM) Initial Statement on the fifth day after the Operating Day</a:t>
            </a:r>
          </a:p>
          <a:p>
            <a:pPr>
              <a:spcBef>
                <a:spcPts val="200"/>
              </a:spcBef>
              <a:spcAft>
                <a:spcPts val="300"/>
              </a:spcAft>
            </a:pPr>
            <a:r>
              <a:rPr lang="en-US" sz="1400" dirty="0">
                <a:solidFill>
                  <a:srgbClr val="5B6770"/>
                </a:solidFill>
                <a:cs typeface="Times New Roman" panose="02020603050405020304" pitchFamily="18" charset="0"/>
              </a:rPr>
              <a:t>Real-Time Market Final Statement on the 55th day after the Operating Day</a:t>
            </a:r>
          </a:p>
          <a:p>
            <a:pPr>
              <a:spcBef>
                <a:spcPts val="200"/>
              </a:spcBef>
              <a:spcAft>
                <a:spcPts val="300"/>
              </a:spcAft>
            </a:pPr>
            <a:r>
              <a:rPr lang="en-US" sz="1400" dirty="0">
                <a:solidFill>
                  <a:srgbClr val="5B6770"/>
                </a:solidFill>
                <a:cs typeface="Times New Roman" panose="02020603050405020304" pitchFamily="18" charset="0"/>
              </a:rPr>
              <a:t>Real-Time Market True-Up Statements 180 days following the Operating Day</a:t>
            </a:r>
          </a:p>
          <a:p>
            <a:pPr>
              <a:spcBef>
                <a:spcPts val="200"/>
              </a:spcBef>
              <a:spcAft>
                <a:spcPts val="300"/>
              </a:spcAft>
            </a:pPr>
            <a:r>
              <a:rPr lang="en-US" sz="1400" dirty="0">
                <a:solidFill>
                  <a:srgbClr val="5B6770"/>
                </a:solidFill>
                <a:cs typeface="Times New Roman" panose="02020603050405020304" pitchFamily="18" charset="0"/>
              </a:rPr>
              <a:t>Day-Ahead Market (DAM) Statement on the second Business Day after the Operating Day</a:t>
            </a:r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en-US" sz="1400" b="1" u="sng" dirty="0" smtClean="0">
                <a:solidFill>
                  <a:srgbClr val="5B6770"/>
                </a:solidFill>
                <a:cs typeface="Times New Roman" panose="02020603050405020304" pitchFamily="18" charset="0"/>
              </a:rPr>
              <a:t>Payment </a:t>
            </a:r>
            <a:r>
              <a:rPr lang="en-US" sz="1400" b="1" u="sng" dirty="0">
                <a:solidFill>
                  <a:srgbClr val="5B6770"/>
                </a:solidFill>
                <a:cs typeface="Times New Roman" panose="02020603050405020304" pitchFamily="18" charset="0"/>
              </a:rPr>
              <a:t>due date</a:t>
            </a:r>
            <a:r>
              <a:rPr lang="en-US" sz="1400" b="1" dirty="0">
                <a:solidFill>
                  <a:srgbClr val="5B6770"/>
                </a:solidFill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solidFill>
                  <a:srgbClr val="5B6770"/>
                </a:solidFill>
                <a:cs typeface="Times New Roman" panose="02020603050405020304" pitchFamily="18" charset="0"/>
              </a:rPr>
              <a:t>The payment due date for a Settlement Invoice is on the second Bank Business Day after the Settlement Invoice date</a:t>
            </a:r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en-US" sz="1400" b="1" u="sng" dirty="0" smtClean="0">
                <a:solidFill>
                  <a:srgbClr val="5B6770"/>
                </a:solidFill>
                <a:cs typeface="Times New Roman" panose="02020603050405020304" pitchFamily="18" charset="0"/>
              </a:rPr>
              <a:t>Collateral Calls</a:t>
            </a:r>
            <a:r>
              <a:rPr lang="en-US" sz="1400" b="1" dirty="0" smtClean="0">
                <a:solidFill>
                  <a:srgbClr val="5B6770"/>
                </a:solidFill>
                <a:cs typeface="Times New Roman" panose="02020603050405020304" pitchFamily="18" charset="0"/>
              </a:rPr>
              <a:t>:</a:t>
            </a:r>
            <a:endParaRPr lang="en-US" sz="1400" b="1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US" sz="1400" dirty="0">
                <a:solidFill>
                  <a:srgbClr val="5B6770"/>
                </a:solidFill>
                <a:cs typeface="Times New Roman" panose="02020603050405020304" pitchFamily="18" charset="0"/>
              </a:rPr>
              <a:t>The payment due date for a collateral call is on the second Bank Business Day after the collateral call is issued </a:t>
            </a:r>
          </a:p>
          <a:p>
            <a:pPr marL="0" indent="0">
              <a:spcBef>
                <a:spcPts val="1200"/>
              </a:spcBef>
              <a:spcAft>
                <a:spcPts val="300"/>
              </a:spcAft>
              <a:buNone/>
            </a:pPr>
            <a:r>
              <a:rPr lang="en-US" sz="1400" b="1" u="sng" dirty="0" smtClean="0">
                <a:solidFill>
                  <a:srgbClr val="5B6770"/>
                </a:solidFill>
                <a:cs typeface="Times New Roman" panose="02020603050405020304" pitchFamily="18" charset="0"/>
              </a:rPr>
              <a:t>Default/Breach</a:t>
            </a:r>
            <a:r>
              <a:rPr lang="en-US" sz="1400" b="1" dirty="0" smtClean="0">
                <a:solidFill>
                  <a:srgbClr val="5B6770"/>
                </a:solidFill>
                <a:cs typeface="Times New Roman" panose="02020603050405020304" pitchFamily="18" charset="0"/>
              </a:rPr>
              <a:t>:</a:t>
            </a:r>
            <a:endParaRPr lang="en-US" sz="1400" b="1" dirty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200"/>
              </a:spcAft>
            </a:pPr>
            <a:r>
              <a:rPr lang="en-US" sz="1400" dirty="0">
                <a:solidFill>
                  <a:srgbClr val="5B6770"/>
                </a:solidFill>
                <a:cs typeface="Times New Roman" panose="02020603050405020304" pitchFamily="18" charset="0"/>
              </a:rPr>
              <a:t>Failure to pay when due any payment or Financial Security obligation owed is a Late Payment and constitutes an event of “Payment Breach.”  </a:t>
            </a:r>
          </a:p>
          <a:p>
            <a:pPr>
              <a:spcBef>
                <a:spcPts val="300"/>
              </a:spcBef>
              <a:spcAft>
                <a:spcPts val="200"/>
              </a:spcAft>
            </a:pPr>
            <a:r>
              <a:rPr lang="en-US" sz="1400" dirty="0">
                <a:solidFill>
                  <a:srgbClr val="5B6770"/>
                </a:solidFill>
                <a:cs typeface="Times New Roman" panose="02020603050405020304" pitchFamily="18" charset="0"/>
              </a:rPr>
              <a:t>Any Payment Breach is a Default unless cured within one Bank Business Day after ERCOT issues a written notice of the payment Breach.  </a:t>
            </a:r>
          </a:p>
          <a:p>
            <a:pPr marL="0" indent="0">
              <a:spcAft>
                <a:spcPts val="600"/>
              </a:spcAft>
              <a:buNone/>
            </a:pPr>
            <a:endParaRPr lang="en-US" sz="1000" dirty="0" smtClean="0">
              <a:solidFill>
                <a:srgbClr val="5B6770"/>
              </a:solidFill>
              <a:cs typeface="Times New Roman" panose="02020603050405020304" pitchFamily="18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US" sz="1000" dirty="0" smtClean="0">
                <a:solidFill>
                  <a:srgbClr val="5B6770"/>
                </a:solidFill>
                <a:cs typeface="Times New Roman" panose="02020603050405020304" pitchFamily="18" charset="0"/>
              </a:rPr>
              <a:t>Bank </a:t>
            </a:r>
            <a:r>
              <a:rPr lang="en-US" sz="1000" dirty="0">
                <a:solidFill>
                  <a:srgbClr val="5B6770"/>
                </a:solidFill>
                <a:cs typeface="Times New Roman" panose="02020603050405020304" pitchFamily="18" charset="0"/>
              </a:rPr>
              <a:t>Business Day  - Any day during which the United States Federal Reserve Bank of New York is open for normal business activity.</a:t>
            </a: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 smtClean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 smtClean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 smtClean="0">
              <a:latin typeface="+mj-lt"/>
            </a:endParaRPr>
          </a:p>
          <a:p>
            <a:pPr marL="457200" lvl="1" indent="0">
              <a:spcAft>
                <a:spcPts val="600"/>
              </a:spcAft>
              <a:buNone/>
            </a:pPr>
            <a:endParaRPr lang="en-US" sz="1800" dirty="0">
              <a:latin typeface="+mj-l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486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sz="1600" dirty="0" smtClean="0">
                <a:cs typeface="Times New Roman" panose="02020603050405020304" pitchFamily="18" charset="0"/>
              </a:rPr>
              <a:t>Comparative Breach </a:t>
            </a:r>
            <a:r>
              <a:rPr lang="en-US" sz="1600" dirty="0">
                <a:cs typeface="Times New Roman" panose="02020603050405020304" pitchFamily="18" charset="0"/>
              </a:rPr>
              <a:t>&amp; Default Timelines</a:t>
            </a:r>
            <a:endParaRPr lang="en-US" sz="1600" b="1" dirty="0">
              <a:solidFill>
                <a:schemeClr val="accent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7222599"/>
              </p:ext>
            </p:extLst>
          </p:nvPr>
        </p:nvGraphicFramePr>
        <p:xfrm>
          <a:off x="533399" y="1825625"/>
          <a:ext cx="72706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4533"/>
                <a:gridCol w="806562"/>
                <a:gridCol w="879886"/>
                <a:gridCol w="879886"/>
                <a:gridCol w="879886"/>
                <a:gridCol w="879887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ERCOT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PJM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ISO NE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NY ISO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SPP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Days to pay a settlement</a:t>
                      </a:r>
                      <a:r>
                        <a:rPr lang="en-US" sz="1400" baseline="0" dirty="0" smtClean="0"/>
                        <a:t> invoice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Days to</a:t>
                      </a:r>
                      <a:r>
                        <a:rPr lang="en-US" sz="1400" baseline="0" dirty="0" smtClean="0"/>
                        <a:t> cure an invoice breach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Days to post additional collateral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Days to cure a collateral breach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85800" y="4724865"/>
            <a:ext cx="7239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1000" dirty="0">
                <a:solidFill>
                  <a:srgbClr val="5B6770"/>
                </a:solidFill>
                <a:cs typeface="Times New Roman" panose="02020603050405020304" pitchFamily="18" charset="0"/>
              </a:rPr>
              <a:t>Payments and collateral not received when due is a Late Payment and considered a Payment </a:t>
            </a:r>
            <a:r>
              <a:rPr lang="en-US" sz="1000" dirty="0" smtClean="0">
                <a:solidFill>
                  <a:srgbClr val="5B6770"/>
                </a:solidFill>
                <a:cs typeface="Times New Roman" panose="02020603050405020304" pitchFamily="18" charset="0"/>
              </a:rPr>
              <a:t>Breach</a:t>
            </a:r>
            <a:endParaRPr lang="en-US" sz="1000" dirty="0">
              <a:solidFill>
                <a:srgbClr val="5B677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975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</p:spPr>
        <p:txBody>
          <a:bodyPr/>
          <a:lstStyle/>
          <a:p>
            <a:pPr marL="0" indent="0" algn="ctr">
              <a:buNone/>
            </a:pPr>
            <a:endParaRPr lang="en-US" sz="5400" dirty="0" smtClean="0"/>
          </a:p>
          <a:p>
            <a:pPr marL="0" indent="0" algn="ctr">
              <a:buNone/>
            </a:pPr>
            <a:r>
              <a:rPr lang="en-US" sz="4000" dirty="0" smtClean="0">
                <a:solidFill>
                  <a:srgbClr val="00AEC7"/>
                </a:solidFill>
              </a:rPr>
              <a:t>Questions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927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48F63C-08AC-4CDD-B36F-0851B11853CB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c34af464-7aa1-4edd-9be4-83dffc1cb92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81057</TotalTime>
  <Words>273</Words>
  <Application>Microsoft Office PowerPoint</Application>
  <PresentationFormat>On-screen Show (4:3)</PresentationFormat>
  <Paragraphs>61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1_Custom Design</vt:lpstr>
      <vt:lpstr>Office Theme</vt:lpstr>
      <vt:lpstr>Custom Design</vt:lpstr>
      <vt:lpstr>PowerPoint Presentation</vt:lpstr>
      <vt:lpstr>Timeline for Invoices &amp; Collateral</vt:lpstr>
      <vt:lpstr>Comparative Breach &amp; Default Timelines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Ruane, Mark</cp:lastModifiedBy>
  <cp:revision>514</cp:revision>
  <cp:lastPrinted>2019-06-18T19:02:16Z</cp:lastPrinted>
  <dcterms:created xsi:type="dcterms:W3CDTF">2016-01-21T15:20:31Z</dcterms:created>
  <dcterms:modified xsi:type="dcterms:W3CDTF">2020-04-23T16:11:35Z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