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8"/>
  </p:notesMasterIdLst>
  <p:handoutMasterIdLst>
    <p:handoutMasterId r:id="rId19"/>
  </p:handoutMasterIdLst>
  <p:sldIdLst>
    <p:sldId id="260" r:id="rId7"/>
    <p:sldId id="258" r:id="rId8"/>
    <p:sldId id="257" r:id="rId9"/>
    <p:sldId id="266" r:id="rId10"/>
    <p:sldId id="265" r:id="rId11"/>
    <p:sldId id="269" r:id="rId12"/>
    <p:sldId id="270" r:id="rId13"/>
    <p:sldId id="268" r:id="rId14"/>
    <p:sldId id="263" r:id="rId15"/>
    <p:sldId id="267" r:id="rId16"/>
    <p:sldId id="264" r:id="rId1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C090"/>
    <a:srgbClr val="E46C0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01" d="100"/>
          <a:sy n="101" d="100"/>
        </p:scale>
        <p:origin x="1308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tableStyles" Target="tableStyles.xml"/><Relationship Id="rId10" Type="http://schemas.openxmlformats.org/officeDocument/2006/relationships/slide" Target="slides/slide4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5/28/2020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5/28/2020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3612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22047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8650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71797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7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76466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77161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30225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6497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wmf"/><Relationship Id="rId4" Type="http://schemas.openxmlformats.org/officeDocument/2006/relationships/package" Target="../embeddings/Microsoft_Excel_Worksheet1.xlsx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133600"/>
            <a:ext cx="564603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IAS Stats by REP</a:t>
            </a:r>
          </a:p>
          <a:p>
            <a:r>
              <a:rPr lang="en-US" sz="2000" b="1" dirty="0" smtClean="0"/>
              <a:t>As of </a:t>
            </a:r>
            <a:r>
              <a:rPr lang="en-US" sz="2000" b="1" dirty="0" smtClean="0"/>
              <a:t>05/28/2020</a:t>
            </a:r>
            <a:endParaRPr lang="en-US" sz="2000" b="1" dirty="0"/>
          </a:p>
          <a:p>
            <a:endParaRPr lang="en-US" dirty="0"/>
          </a:p>
          <a:p>
            <a:r>
              <a:rPr lang="en-US" dirty="0"/>
              <a:t>David Michelsen</a:t>
            </a:r>
          </a:p>
          <a:p>
            <a:r>
              <a:rPr lang="en-US" dirty="0"/>
              <a:t>Manager Retail Operations</a:t>
            </a:r>
          </a:p>
          <a:p>
            <a:endParaRPr lang="en-US" dirty="0"/>
          </a:p>
          <a:p>
            <a:r>
              <a:rPr lang="en-US" dirty="0"/>
              <a:t>Retail Market Subcommittee</a:t>
            </a:r>
          </a:p>
          <a:p>
            <a:r>
              <a:rPr lang="en-US" dirty="0" smtClean="0"/>
              <a:t>06/02/2020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8700" y="6563003"/>
            <a:ext cx="381000" cy="220662"/>
          </a:xfrm>
        </p:spPr>
        <p:txBody>
          <a:bodyPr/>
          <a:lstStyle/>
          <a:p>
            <a:fld id="{1D93BD3E-1E9A-4970-A6F7-E7AC52762E0C}" type="slidenum">
              <a:rPr lang="en-US" smtClean="0"/>
              <a:t>10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06/02/20</a:t>
            </a:r>
            <a:endParaRPr lang="en-US" sz="9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0994" y="243682"/>
            <a:ext cx="8458206" cy="1143000"/>
          </a:xfrm>
        </p:spPr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</a:rPr>
              <a:t>18 Month Running Market </a:t>
            </a:r>
            <a:r>
              <a:rPr lang="en-US" altLang="en-US" dirty="0" smtClean="0">
                <a:solidFill>
                  <a:schemeClr val="tx1"/>
                </a:solidFill>
              </a:rPr>
              <a:t>Totals</a:t>
            </a:r>
            <a:endParaRPr lang="en-US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252886"/>
              </p:ext>
            </p:extLst>
          </p:nvPr>
        </p:nvGraphicFramePr>
        <p:xfrm>
          <a:off x="304794" y="1066792"/>
          <a:ext cx="8534412" cy="4800608"/>
        </p:xfrm>
        <a:graphic>
          <a:graphicData uri="http://schemas.openxmlformats.org/drawingml/2006/table">
            <a:tbl>
              <a:tblPr/>
              <a:tblGrid>
                <a:gridCol w="711201"/>
                <a:gridCol w="711201"/>
                <a:gridCol w="711201"/>
                <a:gridCol w="711201"/>
                <a:gridCol w="711201"/>
                <a:gridCol w="711201"/>
                <a:gridCol w="711201"/>
                <a:gridCol w="711201"/>
                <a:gridCol w="711201"/>
                <a:gridCol w="711201"/>
                <a:gridCol w="711201"/>
                <a:gridCol w="711201"/>
              </a:tblGrid>
              <a:tr h="227962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Enrollments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IAG, IAL, Rescission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Days to Resolution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69330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Month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SWI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MVI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IAG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IAL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Rescission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IAG,IAL,Res Total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Overall %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IAG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IAL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Rescission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7962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2018-10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84,425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245,672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330,097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2,237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1,919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4,873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7962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2018-11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185,003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213,210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398,213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1,652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1,833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4,184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7962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2018-12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65,380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192,182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257,562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1,615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1,792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3,980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1.55%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7962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2019-01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108,941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236,129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345,070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2,536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2,563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6,037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1.75%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7962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2019-02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87,973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218,467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306,440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2,232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2,292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5,425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1.77%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7962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2019-03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97,148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238,133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335,281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2,020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2,748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5,499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1.64%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7962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2019-04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121,897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237,124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359,021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2,294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2,987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5,904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1.64%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7962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2019-05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145,059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253,622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398,681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2,419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3,291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6,337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1.59%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7962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2019-06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126,031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255,608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381,639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2,738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2,973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6,280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1.65%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7962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2019-07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142,418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288,116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430,534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2,557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2,902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6,046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7962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2019-08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146,534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278,737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425,271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2,432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2,398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5,522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1.30%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7962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2019-09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104,974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257,060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362,034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2,068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2,142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4,662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7962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2019-10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97,443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259,662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357,105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2,046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2,283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4,780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7962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2019-11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69,866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210,793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280,659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1,823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2,126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4,343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1.55%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7962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2019-12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74,363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210,921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285,284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1,830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1,973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4,195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1.47%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7962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2020-01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78,720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227,645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306,365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1,953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2,142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4,623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1.51%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7962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2020-02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74,361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213,951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288,312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1,906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1,958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4,422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7962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2020-03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88,857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217,657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306,514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1,580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1,659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3,809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625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IAS Stats by REP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752600"/>
            <a:ext cx="8534400" cy="4319832"/>
          </a:xfrm>
        </p:spPr>
        <p:txBody>
          <a:bodyPr/>
          <a:lstStyle/>
          <a:p>
            <a:pPr marL="0" indent="0" algn="ctr">
              <a:buNone/>
            </a:pPr>
            <a:endParaRPr lang="en-US" sz="6000" dirty="0" smtClean="0"/>
          </a:p>
          <a:p>
            <a:pPr marL="0" indent="0" algn="ctr">
              <a:buNone/>
            </a:pPr>
            <a:r>
              <a:rPr lang="en-US" sz="6000" dirty="0" smtClean="0"/>
              <a:t>Questions</a:t>
            </a:r>
            <a:r>
              <a:rPr lang="en-US" sz="6000" dirty="0"/>
              <a:t>?</a:t>
            </a:r>
          </a:p>
          <a:p>
            <a:pPr marL="0" indent="0" algn="ctr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06/02/20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3066233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828800" y="381000"/>
            <a:ext cx="6781800" cy="5867400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Agenda</a:t>
            </a:r>
          </a:p>
          <a:p>
            <a:pPr marL="0" indent="0">
              <a:buNone/>
            </a:pPr>
            <a:endParaRPr lang="en-US" sz="2000" b="1" dirty="0" smtClean="0"/>
          </a:p>
          <a:p>
            <a:r>
              <a:rPr lang="en-US" altLang="en-US" dirty="0" smtClean="0"/>
              <a:t>March </a:t>
            </a:r>
            <a:r>
              <a:rPr lang="en-US" altLang="en-US" dirty="0" smtClean="0"/>
              <a:t>2020 - </a:t>
            </a:r>
            <a:r>
              <a:rPr lang="en-US" altLang="en-US" dirty="0"/>
              <a:t>IAG/IAL </a:t>
            </a:r>
            <a:r>
              <a:rPr lang="en-US" altLang="en-US" dirty="0" smtClean="0"/>
              <a:t>Statistics</a:t>
            </a:r>
          </a:p>
          <a:p>
            <a:r>
              <a:rPr lang="en-US" altLang="en-US" dirty="0"/>
              <a:t>Top 10 </a:t>
            </a:r>
            <a:r>
              <a:rPr lang="en-US" altLang="en-US" dirty="0" smtClean="0"/>
              <a:t>– </a:t>
            </a:r>
            <a:r>
              <a:rPr lang="en-US" altLang="en-US" dirty="0" smtClean="0"/>
              <a:t>March </a:t>
            </a:r>
            <a:r>
              <a:rPr lang="en-US" altLang="en-US" dirty="0" smtClean="0"/>
              <a:t>2020 - </a:t>
            </a:r>
            <a:r>
              <a:rPr lang="en-US" altLang="en-US" dirty="0"/>
              <a:t>IAG/IAL </a:t>
            </a:r>
            <a:endParaRPr lang="en-US" altLang="en-US" dirty="0" smtClean="0"/>
          </a:p>
          <a:p>
            <a:r>
              <a:rPr lang="en-US" altLang="en-US" dirty="0"/>
              <a:t>Top 10 - 12 Month Average </a:t>
            </a:r>
            <a:r>
              <a:rPr lang="en-US" altLang="en-US" dirty="0" smtClean="0"/>
              <a:t>IAG/IAL</a:t>
            </a:r>
          </a:p>
          <a:p>
            <a:r>
              <a:rPr lang="en-US" altLang="en-US" dirty="0"/>
              <a:t>Explanation of IAG/IAL </a:t>
            </a:r>
            <a:r>
              <a:rPr lang="en-US" altLang="en-US" dirty="0" smtClean="0"/>
              <a:t>Stats</a:t>
            </a:r>
            <a:endParaRPr lang="en-US" dirty="0" smtClean="0"/>
          </a:p>
          <a:p>
            <a:r>
              <a:rPr lang="en-US" altLang="en-US" dirty="0" smtClean="0"/>
              <a:t>Top - </a:t>
            </a:r>
            <a:r>
              <a:rPr lang="en-US" altLang="en-US" dirty="0"/>
              <a:t>12 Month Average Rescission</a:t>
            </a:r>
            <a:endParaRPr lang="en-US" dirty="0" smtClean="0"/>
          </a:p>
          <a:p>
            <a:r>
              <a:rPr lang="en-US" dirty="0" smtClean="0"/>
              <a:t>Explanation of Rescission Stats</a:t>
            </a:r>
          </a:p>
          <a:p>
            <a:r>
              <a:rPr lang="en-US" altLang="en-US" dirty="0"/>
              <a:t>18 Month Running Market </a:t>
            </a:r>
            <a:r>
              <a:rPr lang="en-US" altLang="en-US" dirty="0" smtClean="0"/>
              <a:t>Totals</a:t>
            </a:r>
          </a:p>
          <a:p>
            <a:r>
              <a:rPr lang="en-US" dirty="0" smtClean="0"/>
              <a:t>Questions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0499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altLang="en-US" sz="2400" dirty="0" smtClean="0">
                <a:solidFill>
                  <a:schemeClr val="tx1"/>
                </a:solidFill>
              </a:rPr>
              <a:t>     </a:t>
            </a:r>
            <a:r>
              <a:rPr lang="en-US" altLang="en-US" sz="2400" dirty="0" smtClean="0">
                <a:solidFill>
                  <a:schemeClr val="tx1"/>
                </a:solidFill>
              </a:rPr>
              <a:t>March </a:t>
            </a:r>
            <a:r>
              <a:rPr lang="en-US" altLang="en-US" sz="2400" dirty="0" smtClean="0">
                <a:solidFill>
                  <a:schemeClr val="tx1"/>
                </a:solidFill>
              </a:rPr>
              <a:t>2020 - IAG/IAL Statistics</a:t>
            </a:r>
            <a:endParaRPr lang="en-US" altLang="en-US" sz="2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06/02/20</a:t>
            </a:r>
            <a:endParaRPr lang="en-US" sz="900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1555069"/>
              </p:ext>
            </p:extLst>
          </p:nvPr>
        </p:nvGraphicFramePr>
        <p:xfrm>
          <a:off x="2158983" y="1109662"/>
          <a:ext cx="4902201" cy="3914775"/>
        </p:xfrm>
        <a:graphic>
          <a:graphicData uri="http://schemas.openxmlformats.org/drawingml/2006/table">
            <a:tbl>
              <a:tblPr/>
              <a:tblGrid>
                <a:gridCol w="1148953"/>
                <a:gridCol w="938312"/>
                <a:gridCol w="938312"/>
                <a:gridCol w="938312"/>
                <a:gridCol w="938312"/>
              </a:tblGrid>
              <a:tr h="29527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IAG+IAL % of Total Enrollments: 1.06%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527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IAG/IAL % Greater Than 1% of Enrollments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9527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IAG+IAL Count: 1,813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527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IAG/IAL % Less Than 1% of Enrollments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9527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IAG+IAL Count: 1,426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527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Retail Electric Provider Counts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381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Percent of Enrollments Resulting in IAG/IAL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Enrollment Total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.00% to .25%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.26% to .50%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.51% to .75%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.76% to 1.00%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&lt;= 500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D1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D1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D1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D1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D1F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&gt; 500 and &lt;= 2500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&gt; 2500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A2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A2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A2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A2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A2C7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40941113"/>
              </p:ext>
            </p:extLst>
          </p:nvPr>
        </p:nvGraphicFramePr>
        <p:xfrm>
          <a:off x="4152883" y="5295899"/>
          <a:ext cx="914400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62" name="Worksheet" showAsIcon="1" r:id="rId4" imgW="914400" imgH="771480" progId="Excel.Sheet.12">
                  <p:embed/>
                </p:oleObj>
              </mc:Choice>
              <mc:Fallback>
                <p:oleObj name="Worksheet" showAsIcon="1" r:id="rId4" imgW="914400" imgH="77148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152883" y="5295899"/>
                        <a:ext cx="914400" cy="771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67000"/>
            <a:ext cx="9144000" cy="1524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1"/>
            <a:ext cx="8534400" cy="629760"/>
          </a:xfrm>
        </p:spPr>
        <p:txBody>
          <a:bodyPr/>
          <a:lstStyle/>
          <a:p>
            <a:pPr algn="ctr"/>
            <a:r>
              <a:rPr lang="en-US" altLang="en-US" sz="2000" dirty="0" smtClean="0">
                <a:solidFill>
                  <a:schemeClr val="tx1"/>
                </a:solidFill>
              </a:rPr>
              <a:t>Top 10 - </a:t>
            </a:r>
            <a:r>
              <a:rPr lang="en-US" altLang="en-US" sz="2000" dirty="0" smtClean="0">
                <a:solidFill>
                  <a:schemeClr val="tx1"/>
                </a:solidFill>
              </a:rPr>
              <a:t>March </a:t>
            </a:r>
            <a:r>
              <a:rPr lang="en-US" altLang="en-US" sz="2000" dirty="0" smtClean="0">
                <a:solidFill>
                  <a:schemeClr val="tx1"/>
                </a:solidFill>
              </a:rPr>
              <a:t>2020 - </a:t>
            </a:r>
            <a:r>
              <a:rPr lang="en-US" altLang="en-US" sz="2000" dirty="0">
                <a:solidFill>
                  <a:schemeClr val="tx1"/>
                </a:solidFill>
              </a:rPr>
              <a:t>IAG/IAL % </a:t>
            </a:r>
            <a:r>
              <a:rPr lang="en-US" altLang="en-US" sz="2000" u="sng" dirty="0">
                <a:solidFill>
                  <a:schemeClr val="tx1"/>
                </a:solidFill>
              </a:rPr>
              <a:t>Greater</a:t>
            </a:r>
            <a:r>
              <a:rPr lang="en-US" altLang="en-US" sz="2000" dirty="0">
                <a:solidFill>
                  <a:schemeClr val="tx1"/>
                </a:solidFill>
              </a:rPr>
              <a:t> Than 1% of </a:t>
            </a:r>
            <a:r>
              <a:rPr lang="en-US" altLang="en-US" sz="2000" dirty="0" smtClean="0">
                <a:solidFill>
                  <a:schemeClr val="tx1"/>
                </a:solidFill>
              </a:rPr>
              <a:t>Enrollments</a:t>
            </a:r>
            <a:br>
              <a:rPr lang="en-US" altLang="en-US" sz="2000" dirty="0" smtClean="0">
                <a:solidFill>
                  <a:schemeClr val="tx1"/>
                </a:solidFill>
              </a:rPr>
            </a:br>
            <a:r>
              <a:rPr lang="en-US" altLang="en-US" sz="2000" dirty="0">
                <a:solidFill>
                  <a:schemeClr val="tx1"/>
                </a:solidFill>
              </a:rPr>
              <a:t>With number of months Greater Than 1%</a:t>
            </a:r>
            <a:br>
              <a:rPr lang="en-US" altLang="en-US" sz="2000" dirty="0">
                <a:solidFill>
                  <a:schemeClr val="tx1"/>
                </a:solidFill>
              </a:rPr>
            </a:br>
            <a:r>
              <a:rPr lang="en-US" altLang="en-US" sz="1600" dirty="0"/>
              <a:t/>
            </a:r>
            <a:br>
              <a:rPr lang="en-US" altLang="en-US" sz="1600" dirty="0"/>
            </a:br>
            <a:endParaRPr lang="en-US" altLang="en-US" sz="1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06/02/20</a:t>
            </a:r>
            <a:endParaRPr lang="en-US" sz="9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03626"/>
            <a:ext cx="9144000" cy="15240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30374"/>
            <a:ext cx="9144000" cy="15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5167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670718"/>
          </a:xfrm>
        </p:spPr>
        <p:txBody>
          <a:bodyPr/>
          <a:lstStyle/>
          <a:p>
            <a:pPr algn="ctr"/>
            <a:r>
              <a:rPr lang="en-US" altLang="en-US" sz="1800" dirty="0" smtClean="0">
                <a:solidFill>
                  <a:schemeClr val="tx1"/>
                </a:solidFill>
              </a:rPr>
              <a:t>Top 10 - 12 </a:t>
            </a:r>
            <a:r>
              <a:rPr lang="en-US" altLang="en-US" sz="1800" dirty="0">
                <a:solidFill>
                  <a:schemeClr val="tx1"/>
                </a:solidFill>
              </a:rPr>
              <a:t>Month Average IAG/IAL % </a:t>
            </a:r>
            <a:r>
              <a:rPr lang="en-US" altLang="en-US" sz="1800" u="sng" dirty="0">
                <a:solidFill>
                  <a:schemeClr val="tx1"/>
                </a:solidFill>
              </a:rPr>
              <a:t>Greater</a:t>
            </a:r>
            <a:r>
              <a:rPr lang="en-US" altLang="en-US" sz="1800" dirty="0">
                <a:solidFill>
                  <a:schemeClr val="tx1"/>
                </a:solidFill>
              </a:rPr>
              <a:t> Than 1% of Enrollments thru </a:t>
            </a:r>
            <a:r>
              <a:rPr lang="en-US" altLang="en-US" sz="1800" dirty="0" smtClean="0">
                <a:solidFill>
                  <a:schemeClr val="tx1"/>
                </a:solidFill>
              </a:rPr>
              <a:t>March </a:t>
            </a:r>
            <a:r>
              <a:rPr lang="en-US" altLang="en-US" sz="1800" dirty="0" smtClean="0">
                <a:solidFill>
                  <a:schemeClr val="tx1"/>
                </a:solidFill>
              </a:rPr>
              <a:t>2020 With number of months </a:t>
            </a:r>
            <a:r>
              <a:rPr lang="en-US" altLang="en-US" sz="1800" dirty="0">
                <a:solidFill>
                  <a:schemeClr val="tx1"/>
                </a:solidFill>
              </a:rPr>
              <a:t>G</a:t>
            </a:r>
            <a:r>
              <a:rPr lang="en-US" altLang="en-US" sz="1800" dirty="0" smtClean="0">
                <a:solidFill>
                  <a:schemeClr val="tx1"/>
                </a:solidFill>
              </a:rPr>
              <a:t>reater Than 1%</a:t>
            </a:r>
            <a:r>
              <a:rPr lang="en-US" altLang="en-US" sz="1800" dirty="0"/>
              <a:t/>
            </a:r>
            <a:br>
              <a:rPr lang="en-US" altLang="en-US" sz="1800" dirty="0"/>
            </a:br>
            <a:endParaRPr lang="en-US" altLang="en-US" sz="1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06/02/20</a:t>
            </a:r>
            <a:endParaRPr lang="en-US" sz="9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70740"/>
            <a:ext cx="9144000" cy="15240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67000"/>
            <a:ext cx="9144000" cy="15240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63260"/>
            <a:ext cx="9144000" cy="15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7206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</a:rPr>
              <a:t>Explanation of IAG/IAL </a:t>
            </a:r>
            <a:r>
              <a:rPr lang="en-US" altLang="en-US" dirty="0" smtClean="0">
                <a:solidFill>
                  <a:schemeClr val="tx1"/>
                </a:solidFill>
              </a:rPr>
              <a:t>Slides </a:t>
            </a:r>
            <a:r>
              <a:rPr lang="en-US" altLang="en-US" dirty="0">
                <a:solidFill>
                  <a:schemeClr val="tx1"/>
                </a:solidFill>
              </a:rPr>
              <a:t>Data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75" y="990600"/>
            <a:ext cx="8839200" cy="5105400"/>
          </a:xfrm>
        </p:spPr>
        <p:txBody>
          <a:bodyPr/>
          <a:lstStyle/>
          <a:p>
            <a:pPr marL="0" indent="0">
              <a:buNone/>
            </a:pPr>
            <a:r>
              <a:rPr lang="en-US" sz="1800" b="1" dirty="0">
                <a:solidFill>
                  <a:srgbClr val="FF0000"/>
                </a:solidFill>
              </a:rPr>
              <a:t>NOTE: </a:t>
            </a:r>
            <a:endParaRPr lang="en-US" sz="18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1800" b="1" dirty="0"/>
              <a:t>The IAG/IAL totals and percentages in this presentation are calculated using the counts of the </a:t>
            </a:r>
            <a:r>
              <a:rPr lang="en-US" sz="1800" b="1" dirty="0" smtClean="0">
                <a:solidFill>
                  <a:srgbClr val="FF0000"/>
                </a:solidFill>
              </a:rPr>
              <a:t>Acknowledged</a:t>
            </a:r>
            <a:r>
              <a:rPr lang="en-US" sz="1800" b="1" dirty="0" smtClean="0"/>
              <a:t> </a:t>
            </a:r>
            <a:r>
              <a:rPr lang="en-US" sz="1800" b="1" dirty="0" smtClean="0">
                <a:solidFill>
                  <a:srgbClr val="FF0000"/>
                </a:solidFill>
              </a:rPr>
              <a:t>Inadvertent </a:t>
            </a:r>
            <a:r>
              <a:rPr lang="en-US" sz="1800" b="1" dirty="0">
                <a:solidFill>
                  <a:srgbClr val="FF0000"/>
                </a:solidFill>
              </a:rPr>
              <a:t>Gaining REP Only </a:t>
            </a:r>
            <a:r>
              <a:rPr lang="en-US" sz="1800" b="1" dirty="0"/>
              <a:t>in both IAG and IAL issues. </a:t>
            </a:r>
            <a:r>
              <a:rPr lang="en-US" sz="1800" b="1" dirty="0" smtClean="0"/>
              <a:t>If the Gaining REP in a submitted IAL issue does not agree they are the Gaining REP, that issue will not be counted. The </a:t>
            </a:r>
            <a:r>
              <a:rPr lang="en-US" sz="1800" b="1" dirty="0"/>
              <a:t>losing REP is not represented in any of the Totals or Percentages in any data contained in this presentation</a:t>
            </a:r>
            <a:r>
              <a:rPr lang="en-US" sz="1800" b="1" dirty="0" smtClean="0"/>
              <a:t>.</a:t>
            </a:r>
            <a:endParaRPr lang="en-US" altLang="en-US" sz="1500" b="1" dirty="0" smtClean="0"/>
          </a:p>
          <a:p>
            <a:pPr marL="0" indent="0">
              <a:buNone/>
            </a:pPr>
            <a:r>
              <a:rPr lang="en-US" altLang="en-US" sz="1800" b="1" dirty="0" smtClean="0">
                <a:solidFill>
                  <a:srgbClr val="FF0000"/>
                </a:solidFill>
              </a:rPr>
              <a:t>NOTE:</a:t>
            </a:r>
          </a:p>
          <a:p>
            <a:pPr marL="0" indent="0">
              <a:buNone/>
            </a:pPr>
            <a:r>
              <a:rPr lang="en-US" altLang="en-US" sz="1500" b="1" dirty="0" smtClean="0"/>
              <a:t>A 10% chart range limit has been set. REPs data points that exceed 10% will be bordered in yellow. Please see the spreadsheet on page 3 for actual percentages of these </a:t>
            </a:r>
            <a:r>
              <a:rPr lang="en-US" altLang="en-US" sz="1500" b="1" dirty="0" err="1" smtClean="0"/>
              <a:t>REPs.</a:t>
            </a:r>
            <a:endParaRPr lang="en-US" altLang="en-US" sz="1500" b="1" dirty="0" smtClean="0"/>
          </a:p>
          <a:p>
            <a:pPr marL="0" indent="0">
              <a:buNone/>
            </a:pPr>
            <a:endParaRPr lang="en-US" altLang="en-US" sz="1500" b="1" dirty="0" smtClean="0"/>
          </a:p>
          <a:p>
            <a:r>
              <a:rPr lang="en-US" altLang="en-US" sz="1800" b="1" dirty="0" smtClean="0"/>
              <a:t>The page 3 </a:t>
            </a:r>
            <a:r>
              <a:rPr lang="en-US" altLang="en-US" sz="1800" b="1" dirty="0"/>
              <a:t>chart shows a count of REPs whose IAG/IAL percentage of their total enrollments is below 1%.</a:t>
            </a:r>
          </a:p>
          <a:p>
            <a:pPr lvl="1"/>
            <a:r>
              <a:rPr lang="en-US" altLang="en-US" sz="1400" dirty="0" smtClean="0"/>
              <a:t>Blue row </a:t>
            </a:r>
            <a:r>
              <a:rPr lang="en-US" altLang="en-US" sz="1400" dirty="0"/>
              <a:t>shows counts of REPs that have less than </a:t>
            </a:r>
            <a:r>
              <a:rPr lang="en-US" altLang="en-US" sz="1400" dirty="0" smtClean="0"/>
              <a:t>500 </a:t>
            </a:r>
            <a:r>
              <a:rPr lang="en-US" altLang="en-US" sz="1400" dirty="0"/>
              <a:t>total enrollments by their percentage ranges</a:t>
            </a:r>
          </a:p>
          <a:p>
            <a:pPr lvl="1"/>
            <a:r>
              <a:rPr lang="en-US" altLang="en-US" sz="1400" dirty="0" smtClean="0"/>
              <a:t>Orange </a:t>
            </a:r>
            <a:r>
              <a:rPr lang="en-US" altLang="en-US" sz="1400" dirty="0"/>
              <a:t>row shows counts of REPs that have </a:t>
            </a:r>
            <a:r>
              <a:rPr lang="en-US" altLang="en-US" sz="1400" dirty="0" smtClean="0"/>
              <a:t>between 500 and 2500 </a:t>
            </a:r>
            <a:r>
              <a:rPr lang="en-US" altLang="en-US" sz="1400" dirty="0"/>
              <a:t>total enrollments by their percentage ranges</a:t>
            </a:r>
          </a:p>
          <a:p>
            <a:pPr lvl="1"/>
            <a:r>
              <a:rPr lang="en-US" altLang="en-US" sz="1400" dirty="0" smtClean="0"/>
              <a:t>Purple </a:t>
            </a:r>
            <a:r>
              <a:rPr lang="en-US" altLang="en-US" sz="1400" dirty="0"/>
              <a:t>row shows counts of REPs that have greater than 2500 total enrollments by their percentage </a:t>
            </a:r>
            <a:r>
              <a:rPr lang="en-US" altLang="en-US" sz="1400" dirty="0" smtClean="0"/>
              <a:t>ranges</a:t>
            </a:r>
          </a:p>
          <a:p>
            <a:pPr lvl="1"/>
            <a:endParaRPr lang="en-US" altLang="en-US" sz="1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06/02/20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1659612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</a:rPr>
              <a:t>Explanation of IAG/IAL </a:t>
            </a:r>
            <a:r>
              <a:rPr lang="en-US" altLang="en-US" dirty="0" smtClean="0">
                <a:solidFill>
                  <a:schemeClr val="tx1"/>
                </a:solidFill>
              </a:rPr>
              <a:t>Slides Data (</a:t>
            </a:r>
            <a:r>
              <a:rPr lang="en-US" altLang="en-US" dirty="0" err="1" smtClean="0">
                <a:solidFill>
                  <a:schemeClr val="tx1"/>
                </a:solidFill>
              </a:rPr>
              <a:t>Cont</a:t>
            </a:r>
            <a:r>
              <a:rPr lang="en-US" altLang="en-US" dirty="0" smtClean="0">
                <a:solidFill>
                  <a:schemeClr val="tx1"/>
                </a:solidFill>
              </a:rPr>
              <a:t>)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8839200" cy="4724400"/>
          </a:xfrm>
        </p:spPr>
        <p:txBody>
          <a:bodyPr/>
          <a:lstStyle/>
          <a:p>
            <a:r>
              <a:rPr lang="en-US" altLang="en-US" sz="1800" b="1" dirty="0"/>
              <a:t>The page 4 charts show the top 10 REPs whose IAG/IAL percentage of their total enrollments is above 1%. </a:t>
            </a:r>
          </a:p>
          <a:p>
            <a:pPr lvl="1"/>
            <a:r>
              <a:rPr lang="en-US" altLang="en-US" sz="1400" dirty="0"/>
              <a:t>The blue chart shows enrollment totals of less than 500 for the month being reported</a:t>
            </a:r>
          </a:p>
          <a:p>
            <a:pPr lvl="1"/>
            <a:r>
              <a:rPr lang="en-US" altLang="en-US" sz="1400" dirty="0"/>
              <a:t>The orange chart shows enrollment totals between 500 and 2500 for the month being reported</a:t>
            </a:r>
          </a:p>
          <a:p>
            <a:pPr lvl="1"/>
            <a:r>
              <a:rPr lang="en-US" altLang="en-US" sz="1400" dirty="0"/>
              <a:t>The purple charts show enrollment totals of over 2500 for the month being reported</a:t>
            </a:r>
          </a:p>
          <a:p>
            <a:pPr lvl="1"/>
            <a:r>
              <a:rPr lang="en-US" altLang="en-US" sz="1400" dirty="0"/>
              <a:t>REPs with the lowest AG/IAL totals start on the left, and move to the highest counts on the </a:t>
            </a:r>
            <a:r>
              <a:rPr lang="en-US" altLang="en-US" sz="1400" dirty="0" smtClean="0"/>
              <a:t>right</a:t>
            </a:r>
          </a:p>
          <a:p>
            <a:pPr lvl="1"/>
            <a:r>
              <a:rPr lang="en-US" altLang="en-US" sz="1400" dirty="0"/>
              <a:t>Number labels represent the number of months the REP has been over 1% during the 12 month </a:t>
            </a:r>
            <a:r>
              <a:rPr lang="en-US" altLang="en-US" sz="1400" dirty="0" smtClean="0"/>
              <a:t>period</a:t>
            </a:r>
            <a:endParaRPr lang="en-US" altLang="en-US" sz="1400" dirty="0"/>
          </a:p>
          <a:p>
            <a:endParaRPr lang="en-US" altLang="en-US" sz="1500" b="1" dirty="0" smtClean="0"/>
          </a:p>
          <a:p>
            <a:r>
              <a:rPr lang="en-US" altLang="en-US" sz="1800" b="1" dirty="0" smtClean="0"/>
              <a:t>The page 5 charts show the top 10 REPs whose 12 month average IAG/IAL percentage of their total enrollments is above 1%.</a:t>
            </a:r>
            <a:endParaRPr lang="en-US" altLang="en-US" sz="1800" b="1" dirty="0"/>
          </a:p>
          <a:p>
            <a:pPr lvl="1"/>
            <a:r>
              <a:rPr lang="en-US" altLang="en-US" sz="1400" dirty="0"/>
              <a:t>The blue chart shows enrollment </a:t>
            </a:r>
            <a:r>
              <a:rPr lang="en-US" altLang="en-US" sz="1400" dirty="0" smtClean="0"/>
              <a:t>total averages </a:t>
            </a:r>
            <a:r>
              <a:rPr lang="en-US" altLang="en-US" sz="1400" dirty="0"/>
              <a:t>of less than 500 for the month being reported</a:t>
            </a:r>
          </a:p>
          <a:p>
            <a:pPr lvl="1"/>
            <a:r>
              <a:rPr lang="en-US" altLang="en-US" sz="1400" dirty="0"/>
              <a:t>The orange chart shows enrollment </a:t>
            </a:r>
            <a:r>
              <a:rPr lang="en-US" altLang="en-US" sz="1400" dirty="0" smtClean="0"/>
              <a:t>total averages between 500 and 2500 </a:t>
            </a:r>
            <a:r>
              <a:rPr lang="en-US" altLang="en-US" sz="1400" dirty="0"/>
              <a:t>for the month being reported</a:t>
            </a:r>
          </a:p>
          <a:p>
            <a:pPr lvl="1"/>
            <a:r>
              <a:rPr lang="en-US" altLang="en-US" sz="1400" dirty="0"/>
              <a:t>The purple charts show enrollment </a:t>
            </a:r>
            <a:r>
              <a:rPr lang="en-US" altLang="en-US" sz="1400" dirty="0" smtClean="0"/>
              <a:t>total averages </a:t>
            </a:r>
            <a:r>
              <a:rPr lang="en-US" altLang="en-US" sz="1400" dirty="0"/>
              <a:t>of over 2500 for the month being reported</a:t>
            </a:r>
          </a:p>
          <a:p>
            <a:pPr lvl="1"/>
            <a:r>
              <a:rPr lang="en-US" altLang="en-US" sz="1400" dirty="0" smtClean="0"/>
              <a:t>REPs </a:t>
            </a:r>
            <a:r>
              <a:rPr lang="en-US" altLang="en-US" sz="1400" dirty="0"/>
              <a:t>with the lowest </a:t>
            </a:r>
            <a:r>
              <a:rPr lang="en-US" altLang="en-US" sz="1400" dirty="0" smtClean="0"/>
              <a:t>IAG/IAL averages </a:t>
            </a:r>
            <a:r>
              <a:rPr lang="en-US" altLang="en-US" sz="1400" dirty="0"/>
              <a:t>start on the left, and move to the highest counts on the </a:t>
            </a:r>
            <a:r>
              <a:rPr lang="en-US" altLang="en-US" sz="1400" dirty="0" smtClean="0"/>
              <a:t>right</a:t>
            </a:r>
          </a:p>
          <a:p>
            <a:pPr lvl="1"/>
            <a:r>
              <a:rPr lang="en-US" altLang="en-US" sz="1400" dirty="0" smtClean="0"/>
              <a:t>Number labels represent the number of months the REP has been over 1% during the 12 month period</a:t>
            </a:r>
            <a:endParaRPr lang="en-US" altLang="en-US" sz="1400" dirty="0"/>
          </a:p>
          <a:p>
            <a:pPr lvl="1"/>
            <a:endParaRPr lang="en-US" altLang="en-US" sz="1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06/02/20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1504251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670718"/>
          </a:xfrm>
        </p:spPr>
        <p:txBody>
          <a:bodyPr/>
          <a:lstStyle/>
          <a:p>
            <a:pPr marL="279400" algn="ctr"/>
            <a:r>
              <a:rPr lang="en-US" altLang="en-US" sz="1800" dirty="0" smtClean="0">
                <a:solidFill>
                  <a:schemeClr val="tx1"/>
                </a:solidFill>
              </a:rPr>
              <a:t>Top </a:t>
            </a:r>
            <a:r>
              <a:rPr lang="en-US" altLang="en-US" sz="1800" dirty="0">
                <a:solidFill>
                  <a:schemeClr val="tx1"/>
                </a:solidFill>
              </a:rPr>
              <a:t>- 12 Month Average Rescission % </a:t>
            </a:r>
            <a:r>
              <a:rPr lang="en-US" altLang="en-US" sz="1800" u="sng" dirty="0">
                <a:solidFill>
                  <a:schemeClr val="tx1"/>
                </a:solidFill>
              </a:rPr>
              <a:t>Greater</a:t>
            </a:r>
            <a:r>
              <a:rPr lang="en-US" altLang="en-US" sz="1800" dirty="0">
                <a:solidFill>
                  <a:schemeClr val="tx1"/>
                </a:solidFill>
              </a:rPr>
              <a:t> Than 1% of Switches thru </a:t>
            </a:r>
            <a:r>
              <a:rPr lang="en-US" altLang="en-US" sz="1800" dirty="0" smtClean="0">
                <a:solidFill>
                  <a:schemeClr val="tx1"/>
                </a:solidFill>
              </a:rPr>
              <a:t>March </a:t>
            </a:r>
            <a:r>
              <a:rPr lang="en-US" altLang="en-US" sz="1800" dirty="0" smtClean="0">
                <a:solidFill>
                  <a:schemeClr val="tx1"/>
                </a:solidFill>
              </a:rPr>
              <a:t>2020 With </a:t>
            </a:r>
            <a:r>
              <a:rPr lang="en-US" altLang="en-US" sz="1800" dirty="0">
                <a:solidFill>
                  <a:schemeClr val="tx1"/>
                </a:solidFill>
              </a:rPr>
              <a:t>number of </a:t>
            </a:r>
            <a:r>
              <a:rPr lang="en-US" altLang="en-US" sz="1800" dirty="0" smtClean="0">
                <a:solidFill>
                  <a:schemeClr val="tx1"/>
                </a:solidFill>
              </a:rPr>
              <a:t>months </a:t>
            </a:r>
            <a:r>
              <a:rPr lang="en-US" altLang="en-US" sz="1800" dirty="0">
                <a:solidFill>
                  <a:schemeClr val="tx1"/>
                </a:solidFill>
              </a:rPr>
              <a:t>G</a:t>
            </a:r>
            <a:r>
              <a:rPr lang="en-US" altLang="en-US" sz="1800" dirty="0" smtClean="0">
                <a:solidFill>
                  <a:schemeClr val="tx1"/>
                </a:solidFill>
              </a:rPr>
              <a:t>reater </a:t>
            </a:r>
            <a:r>
              <a:rPr lang="en-US" altLang="en-US" sz="1800" dirty="0">
                <a:solidFill>
                  <a:schemeClr val="tx1"/>
                </a:solidFill>
              </a:rPr>
              <a:t>T</a:t>
            </a:r>
            <a:r>
              <a:rPr lang="en-US" altLang="en-US" sz="1800" dirty="0" smtClean="0">
                <a:solidFill>
                  <a:schemeClr val="tx1"/>
                </a:solidFill>
              </a:rPr>
              <a:t>han </a:t>
            </a:r>
            <a:r>
              <a:rPr lang="en-US" altLang="en-US" sz="1800" dirty="0">
                <a:solidFill>
                  <a:schemeClr val="tx1"/>
                </a:solidFill>
              </a:rPr>
              <a:t>1%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8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06/02/20</a:t>
            </a:r>
            <a:endParaRPr lang="en-US" sz="9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43000"/>
            <a:ext cx="9144000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7304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</a:rPr>
              <a:t>Explanation of Rescission Slide Data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534400" cy="4495800"/>
          </a:xfrm>
        </p:spPr>
        <p:txBody>
          <a:bodyPr/>
          <a:lstStyle/>
          <a:p>
            <a:pPr marL="0" indent="0">
              <a:buNone/>
            </a:pPr>
            <a:r>
              <a:rPr lang="en-US" altLang="en-US" sz="1800" b="1" dirty="0">
                <a:solidFill>
                  <a:srgbClr val="FF0000"/>
                </a:solidFill>
              </a:rPr>
              <a:t>NOTE:</a:t>
            </a:r>
          </a:p>
          <a:p>
            <a:pPr marL="0" indent="0">
              <a:buNone/>
            </a:pPr>
            <a:r>
              <a:rPr lang="en-US" altLang="en-US" sz="1800" b="1" dirty="0"/>
              <a:t>A 10% chart range limit has been set. REPs data points that exceed 10% will be bordered in yellow. Please see the spreadsheet on page 3 for actual percentages of these </a:t>
            </a:r>
            <a:r>
              <a:rPr lang="en-US" altLang="en-US" sz="1800" b="1" dirty="0" err="1"/>
              <a:t>REPs.</a:t>
            </a:r>
            <a:endParaRPr lang="en-US" altLang="en-US" sz="1800" b="1" dirty="0"/>
          </a:p>
          <a:p>
            <a:pPr marL="0" indent="0">
              <a:buNone/>
            </a:pPr>
            <a:endParaRPr lang="en-US" altLang="en-US" sz="1800" b="1" dirty="0" smtClean="0"/>
          </a:p>
          <a:p>
            <a:r>
              <a:rPr lang="en-US" altLang="en-US" sz="1800" b="1" dirty="0" smtClean="0"/>
              <a:t>The </a:t>
            </a:r>
            <a:r>
              <a:rPr lang="en-US" altLang="en-US" sz="1800" b="1" dirty="0"/>
              <a:t>page 8</a:t>
            </a:r>
            <a:r>
              <a:rPr lang="en-US" altLang="en-US" sz="1800" b="1" dirty="0" smtClean="0"/>
              <a:t> </a:t>
            </a:r>
            <a:r>
              <a:rPr lang="en-US" altLang="en-US" sz="1800" b="1" dirty="0"/>
              <a:t>charts show the </a:t>
            </a:r>
            <a:r>
              <a:rPr lang="en-US" altLang="en-US" sz="1800" b="1" dirty="0" smtClean="0"/>
              <a:t>top </a:t>
            </a:r>
            <a:r>
              <a:rPr lang="en-US" altLang="en-US" sz="1800" b="1" dirty="0"/>
              <a:t>REPs whose 12 month average </a:t>
            </a:r>
            <a:r>
              <a:rPr lang="en-US" altLang="en-US" sz="1800" b="1" dirty="0" smtClean="0"/>
              <a:t>Rescission </a:t>
            </a:r>
            <a:r>
              <a:rPr lang="en-US" altLang="en-US" sz="1800" b="1" dirty="0"/>
              <a:t>percentage of their total </a:t>
            </a:r>
            <a:r>
              <a:rPr lang="en-US" altLang="en-US" sz="1800" b="1" dirty="0" smtClean="0"/>
              <a:t>Switches </a:t>
            </a:r>
            <a:r>
              <a:rPr lang="en-US" altLang="en-US" sz="1800" b="1" dirty="0"/>
              <a:t>is above 1</a:t>
            </a:r>
            <a:r>
              <a:rPr lang="en-US" altLang="en-US" sz="1800" b="1" dirty="0" smtClean="0"/>
              <a:t>%.</a:t>
            </a:r>
          </a:p>
          <a:p>
            <a:pPr marL="0" indent="0">
              <a:buNone/>
            </a:pPr>
            <a:endParaRPr lang="en-US" altLang="en-US" sz="1600" b="1" dirty="0"/>
          </a:p>
          <a:p>
            <a:pPr lvl="1"/>
            <a:r>
              <a:rPr lang="en-US" altLang="en-US" sz="1400" dirty="0"/>
              <a:t>The blue shades show switch totals of less than 250 for the month being reported</a:t>
            </a:r>
          </a:p>
          <a:p>
            <a:pPr lvl="1"/>
            <a:r>
              <a:rPr lang="en-US" altLang="en-US" sz="1400" dirty="0"/>
              <a:t>The orange shades show switch totals </a:t>
            </a:r>
            <a:r>
              <a:rPr lang="en-US" altLang="en-US" sz="1400" dirty="0" smtClean="0"/>
              <a:t>between 250 and </a:t>
            </a:r>
            <a:r>
              <a:rPr lang="en-US" altLang="en-US" sz="1400" dirty="0"/>
              <a:t>1750 for the month being </a:t>
            </a:r>
            <a:r>
              <a:rPr lang="en-US" altLang="en-US" sz="1400" dirty="0" smtClean="0"/>
              <a:t>reported</a:t>
            </a:r>
          </a:p>
          <a:p>
            <a:pPr lvl="1"/>
            <a:r>
              <a:rPr lang="en-US" altLang="en-US" sz="1400" dirty="0" smtClean="0"/>
              <a:t>The </a:t>
            </a:r>
            <a:r>
              <a:rPr lang="en-US" altLang="en-US" sz="1400" dirty="0"/>
              <a:t>purple shades show switch totals of over 1750 for the month being reported</a:t>
            </a:r>
          </a:p>
          <a:p>
            <a:pPr lvl="1"/>
            <a:r>
              <a:rPr lang="en-US" altLang="en-US" sz="1400" dirty="0" smtClean="0"/>
              <a:t>The </a:t>
            </a:r>
            <a:r>
              <a:rPr lang="en-US" altLang="en-US" sz="1400" dirty="0"/>
              <a:t>REPs with the lowest count of rescission totals start on the left, and move to the highest counts on the right</a:t>
            </a:r>
          </a:p>
          <a:p>
            <a:pPr lvl="1"/>
            <a:r>
              <a:rPr lang="en-US" altLang="en-US" sz="1400" dirty="0" smtClean="0"/>
              <a:t>Number </a:t>
            </a:r>
            <a:r>
              <a:rPr lang="en-US" altLang="en-US" sz="1400" dirty="0"/>
              <a:t>labels represent the number of </a:t>
            </a:r>
            <a:r>
              <a:rPr lang="en-US" altLang="en-US" sz="1400" dirty="0" smtClean="0"/>
              <a:t>months </a:t>
            </a:r>
            <a:r>
              <a:rPr lang="en-US" altLang="en-US" sz="1400" dirty="0"/>
              <a:t>the REP has been over 1% during the 12 month period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9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06/02/20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4108778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12998</TotalTime>
  <Words>1105</Words>
  <Application>Microsoft Office PowerPoint</Application>
  <PresentationFormat>On-screen Show (4:3)</PresentationFormat>
  <Paragraphs>357</Paragraphs>
  <Slides>11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1_Custom Design</vt:lpstr>
      <vt:lpstr>Office Theme</vt:lpstr>
      <vt:lpstr>Custom Design</vt:lpstr>
      <vt:lpstr>Microsoft Excel Worksheet</vt:lpstr>
      <vt:lpstr>PowerPoint Presentation</vt:lpstr>
      <vt:lpstr>PowerPoint Presentation</vt:lpstr>
      <vt:lpstr>     March 2020 - IAG/IAL Statistics</vt:lpstr>
      <vt:lpstr>Top 10 - March 2020 - IAG/IAL % Greater Than 1% of Enrollments With number of months Greater Than 1%  </vt:lpstr>
      <vt:lpstr>Top 10 - 12 Month Average IAG/IAL % Greater Than 1% of Enrollments thru March 2020 With number of months Greater Than 1% </vt:lpstr>
      <vt:lpstr>Explanation of IAG/IAL Slides Data</vt:lpstr>
      <vt:lpstr>Explanation of IAG/IAL Slides Data (Cont)</vt:lpstr>
      <vt:lpstr>Top - 12 Month Average Rescission % Greater Than 1% of Switches thru March 2020 With number of months Greater Than 1%</vt:lpstr>
      <vt:lpstr>Explanation of Rescission Slide Data</vt:lpstr>
      <vt:lpstr>18 Month Running Market Totals</vt:lpstr>
      <vt:lpstr>IAS Stats by REP 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Yockey, Paul</cp:lastModifiedBy>
  <cp:revision>341</cp:revision>
  <cp:lastPrinted>2016-01-21T20:53:15Z</cp:lastPrinted>
  <dcterms:created xsi:type="dcterms:W3CDTF">2016-01-21T15:20:31Z</dcterms:created>
  <dcterms:modified xsi:type="dcterms:W3CDTF">2020-05-28T15:53:01Z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