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4"/>
  </p:notesMasterIdLst>
  <p:handoutMasterIdLst>
    <p:handoutMasterId r:id="rId25"/>
  </p:handoutMasterIdLst>
  <p:sldIdLst>
    <p:sldId id="260" r:id="rId7"/>
    <p:sldId id="398" r:id="rId8"/>
    <p:sldId id="384" r:id="rId9"/>
    <p:sldId id="400" r:id="rId10"/>
    <p:sldId id="382" r:id="rId11"/>
    <p:sldId id="385" r:id="rId12"/>
    <p:sldId id="393" r:id="rId13"/>
    <p:sldId id="397" r:id="rId14"/>
    <p:sldId id="395" r:id="rId15"/>
    <p:sldId id="396" r:id="rId16"/>
    <p:sldId id="399" r:id="rId17"/>
    <p:sldId id="392" r:id="rId18"/>
    <p:sldId id="390" r:id="rId19"/>
    <p:sldId id="389" r:id="rId20"/>
    <p:sldId id="394" r:id="rId21"/>
    <p:sldId id="401" r:id="rId22"/>
    <p:sldId id="386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67" autoAdjust="0"/>
  </p:normalViewPr>
  <p:slideViewPr>
    <p:cSldViewPr showGuides="1">
      <p:cViewPr varScale="1">
        <p:scale>
          <a:sx n="76" d="100"/>
          <a:sy n="76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 smtClean="0"/>
          </a:p>
          <a:p>
            <a:pPr>
              <a:spcBef>
                <a:spcPct val="0"/>
              </a:spcBef>
            </a:pPr>
            <a:r>
              <a:rPr lang="en-US" altLang="en-US" sz="2600" b="1" dirty="0" smtClean="0"/>
              <a:t>SARA Probabilistic Model, Final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 smtClean="0"/>
          </a:p>
          <a:p>
            <a:pPr>
              <a:spcBef>
                <a:spcPct val="0"/>
              </a:spcBef>
            </a:pPr>
            <a:r>
              <a:rPr lang="en-US" altLang="en-US" sz="2000" b="1" dirty="0" smtClean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Resource </a:t>
            </a:r>
            <a:r>
              <a:rPr lang="en-US" dirty="0"/>
              <a:t>Adequacy</a:t>
            </a:r>
          </a:p>
          <a:p>
            <a:endParaRPr lang="en-US" dirty="0"/>
          </a:p>
          <a:p>
            <a:r>
              <a:rPr lang="en-US" dirty="0" smtClean="0"/>
              <a:t>May 28,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823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Modeling of Incremental DC Tie Capacity</a:t>
            </a:r>
            <a:endParaRPr lang="en-US" sz="2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657600"/>
            <a:ext cx="5341708" cy="266700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927100"/>
            <a:ext cx="8534400" cy="2730500"/>
          </a:xfrm>
        </p:spPr>
        <p:txBody>
          <a:bodyPr/>
          <a:lstStyle/>
          <a:p>
            <a:r>
              <a:rPr lang="en-US" sz="2000" dirty="0" smtClean="0">
                <a:solidFill>
                  <a:srgbClr val="5B6770"/>
                </a:solidFill>
              </a:rPr>
              <a:t>Summer CDR DC Tie capacity is 850 MW based on actual net imports during summer 2019 EEA events</a:t>
            </a:r>
          </a:p>
          <a:p>
            <a:r>
              <a:rPr lang="en-US" sz="2000" dirty="0" smtClean="0">
                <a:solidFill>
                  <a:srgbClr val="5B6770"/>
                </a:solidFill>
              </a:rPr>
              <a:t>Maximum amount of </a:t>
            </a:r>
            <a:r>
              <a:rPr lang="en-US" sz="2000" u="sng" dirty="0" smtClean="0">
                <a:solidFill>
                  <a:srgbClr val="5B6770"/>
                </a:solidFill>
              </a:rPr>
              <a:t>incremental</a:t>
            </a:r>
            <a:r>
              <a:rPr lang="en-US" sz="2000" dirty="0" smtClean="0">
                <a:solidFill>
                  <a:srgbClr val="5B6770"/>
                </a:solidFill>
              </a:rPr>
              <a:t> DC Tie capacity that could be released under Emergency Conditions: 270 MW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Accounts for retirement of 30 MW Eagle Pass tie</a:t>
            </a:r>
          </a:p>
          <a:p>
            <a:r>
              <a:rPr lang="en-US" sz="2000" dirty="0" smtClean="0">
                <a:solidFill>
                  <a:srgbClr val="5B6770"/>
                </a:solidFill>
              </a:rPr>
              <a:t>Assume incremental capacity is normally distributed with a mean of 135 MW; expected value for total available DC tie capacity during EEAs is therefore 985 MW</a:t>
            </a: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09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Simulation Results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59179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823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“Capacity for Operating Reserves” Outcome Distribution, HE 5:00 pm – 10,000 Trial Simulation</a:t>
            </a:r>
            <a:endParaRPr lang="en-US" sz="26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4279900"/>
            <a:ext cx="8077200" cy="2044700"/>
          </a:xfrm>
        </p:spPr>
        <p:txBody>
          <a:bodyPr/>
          <a:lstStyle/>
          <a:p>
            <a:r>
              <a:rPr lang="en-US" sz="2200" dirty="0" smtClean="0">
                <a:solidFill>
                  <a:srgbClr val="5B6770"/>
                </a:solidFill>
              </a:rPr>
              <a:t>50th percentile (P50) value is 5,041 MW; Final Summer SARA “Base Case” value is 4,069 MW</a:t>
            </a:r>
          </a:p>
          <a:p>
            <a:r>
              <a:rPr lang="en-US" sz="2200" dirty="0" smtClean="0">
                <a:solidFill>
                  <a:srgbClr val="5B6770"/>
                </a:solidFill>
              </a:rPr>
              <a:t>Simulation Outcome Range: 38,390 MW to -5,502 MW</a:t>
            </a:r>
          </a:p>
          <a:p>
            <a:r>
              <a:rPr lang="en-US" sz="2200" dirty="0" smtClean="0">
                <a:solidFill>
                  <a:srgbClr val="5B6770"/>
                </a:solidFill>
              </a:rPr>
              <a:t>SARA Deterministic Scenario Outcome Range: 4,069 MW to -23,374 MW; does not consider favorable scenarios</a:t>
            </a: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99" y="1269998"/>
            <a:ext cx="5359401" cy="28894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1269998"/>
            <a:ext cx="1676400" cy="246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6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Hourly Risk Profiles by Load Forecast</a:t>
            </a: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66800"/>
            <a:ext cx="8398005" cy="468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23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Hourly Risk Profile, COVID-19 Impact Load Forecast</a:t>
            </a:r>
            <a:endParaRPr lang="en-US" sz="2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675" y="4267200"/>
            <a:ext cx="4159250" cy="207271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82675" y="4785518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Original Load Forecast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838200"/>
            <a:ext cx="7386637" cy="336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28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Probabilistic Variable Sensitivity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1642"/>
            <a:ext cx="8534400" cy="5410200"/>
          </a:xfrm>
        </p:spPr>
        <p:txBody>
          <a:bodyPr/>
          <a:lstStyle/>
          <a:p>
            <a:r>
              <a:rPr lang="en-US" sz="2300" dirty="0" smtClean="0">
                <a:solidFill>
                  <a:srgbClr val="5B6770"/>
                </a:solidFill>
              </a:rPr>
              <a:t>The table below provides, for each probabilistic variable, the percentage contribution to the overall variance in simulated “Capacity for Operating Reserves” for HE 5:00 pm</a:t>
            </a:r>
          </a:p>
          <a:p>
            <a:endParaRPr lang="en-US" sz="2300" dirty="0">
              <a:solidFill>
                <a:srgbClr val="5B6770"/>
              </a:solidFill>
            </a:endParaRPr>
          </a:p>
          <a:p>
            <a:endParaRPr lang="en-US" sz="2300" dirty="0" smtClean="0">
              <a:solidFill>
                <a:srgbClr val="5B6770"/>
              </a:solidFill>
            </a:endParaRPr>
          </a:p>
          <a:p>
            <a:endParaRPr lang="en-US" sz="2300" dirty="0" smtClean="0">
              <a:solidFill>
                <a:srgbClr val="5B6770"/>
              </a:solidFill>
            </a:endParaRPr>
          </a:p>
          <a:p>
            <a:pPr marL="0" indent="0">
              <a:buNone/>
            </a:pPr>
            <a:endParaRPr lang="en-US" sz="2300" dirty="0">
              <a:solidFill>
                <a:srgbClr val="5B6770"/>
              </a:solidFill>
            </a:endParaRPr>
          </a:p>
          <a:p>
            <a:endParaRPr lang="en-US" sz="2300" dirty="0" smtClean="0">
              <a:solidFill>
                <a:srgbClr val="5B6770"/>
              </a:solidFill>
            </a:endParaRPr>
          </a:p>
          <a:p>
            <a:pPr marL="0" indent="0">
              <a:buNone/>
            </a:pPr>
            <a:endParaRPr lang="en-US" sz="2300" dirty="0" smtClean="0">
              <a:solidFill>
                <a:srgbClr val="5B6770"/>
              </a:solidFill>
            </a:endParaRPr>
          </a:p>
          <a:p>
            <a:endParaRPr lang="en-US" sz="2300" dirty="0">
              <a:solidFill>
                <a:srgbClr val="5B6770"/>
              </a:solidFill>
            </a:endParaRPr>
          </a:p>
          <a:p>
            <a:r>
              <a:rPr lang="en-US" sz="2300" dirty="0" smtClean="0">
                <a:solidFill>
                  <a:srgbClr val="5B6770"/>
                </a:solidFill>
              </a:rPr>
              <a:t>Wind overwhelmingly dominates the variance in a positive direction; </a:t>
            </a:r>
            <a:r>
              <a:rPr lang="en-US" sz="2300" dirty="0">
                <a:solidFill>
                  <a:srgbClr val="5B6770"/>
                </a:solidFill>
              </a:rPr>
              <a:t>forced outages </a:t>
            </a:r>
            <a:r>
              <a:rPr lang="en-US" sz="2300" dirty="0" smtClean="0">
                <a:solidFill>
                  <a:srgbClr val="5B6770"/>
                </a:solidFill>
              </a:rPr>
              <a:t>and demand have a small negative impact; the other variables have a negligible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000" y="2224213"/>
            <a:ext cx="4320000" cy="240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48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Model vs. Final Summer </a:t>
            </a:r>
            <a:r>
              <a:rPr lang="en-US" smtClean="0"/>
              <a:t>SARA Reconciliation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90600"/>
            <a:ext cx="8502699" cy="494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39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Findings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1641"/>
            <a:ext cx="8610600" cy="5922221"/>
          </a:xfrm>
        </p:spPr>
        <p:txBody>
          <a:bodyPr/>
          <a:lstStyle/>
          <a:p>
            <a:r>
              <a:rPr lang="en-US" sz="2200" dirty="0" smtClean="0">
                <a:solidFill>
                  <a:srgbClr val="5B6770"/>
                </a:solidFill>
              </a:rPr>
              <a:t>Relative to the traditional SARA report, probabilistic modeling demonstrates the impact of considering joint </a:t>
            </a:r>
            <a:r>
              <a:rPr lang="en-US" sz="2200" dirty="0">
                <a:solidFill>
                  <a:srgbClr val="5B6770"/>
                </a:solidFill>
              </a:rPr>
              <a:t>probabilities of </a:t>
            </a:r>
            <a:r>
              <a:rPr lang="en-US" sz="2200" dirty="0" smtClean="0">
                <a:solidFill>
                  <a:srgbClr val="5B6770"/>
                </a:solidFill>
              </a:rPr>
              <a:t>risk variables and a full range of capacity reserve outcomes</a:t>
            </a:r>
            <a:endParaRPr lang="en-US" sz="2200" dirty="0">
              <a:solidFill>
                <a:srgbClr val="5B6770"/>
              </a:solidFill>
            </a:endParaRPr>
          </a:p>
          <a:p>
            <a:r>
              <a:rPr lang="en-US" sz="2200" dirty="0" smtClean="0">
                <a:solidFill>
                  <a:srgbClr val="5B6770"/>
                </a:solidFill>
              </a:rPr>
              <a:t>Wind </a:t>
            </a:r>
            <a:r>
              <a:rPr lang="en-US" sz="2200" dirty="0">
                <a:solidFill>
                  <a:srgbClr val="5B6770"/>
                </a:solidFill>
              </a:rPr>
              <a:t>output, by far, is the most important </a:t>
            </a:r>
            <a:r>
              <a:rPr lang="en-US" sz="2200" dirty="0" smtClean="0">
                <a:solidFill>
                  <a:srgbClr val="5B6770"/>
                </a:solidFill>
              </a:rPr>
              <a:t>EEA risk determinant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While low wind output is the dominant EEA risk factor, it is also common for high wind outcomes to more than compensate for extreme peak load/outage outcomes</a:t>
            </a:r>
          </a:p>
          <a:p>
            <a:r>
              <a:rPr lang="en-US" sz="2200" dirty="0" smtClean="0">
                <a:solidFill>
                  <a:srgbClr val="5B6770"/>
                </a:solidFill>
              </a:rPr>
              <a:t>EEA </a:t>
            </a:r>
            <a:r>
              <a:rPr lang="en-US" sz="2200" dirty="0">
                <a:solidFill>
                  <a:srgbClr val="5B6770"/>
                </a:solidFill>
              </a:rPr>
              <a:t>risk is roughly symmetrical for hours before and after HE 5:00 </a:t>
            </a:r>
            <a:r>
              <a:rPr lang="en-US" sz="2200" dirty="0" smtClean="0">
                <a:solidFill>
                  <a:srgbClr val="5B6770"/>
                </a:solidFill>
              </a:rPr>
              <a:t>pm</a:t>
            </a:r>
          </a:p>
          <a:p>
            <a:r>
              <a:rPr lang="en-US" sz="2200" dirty="0" smtClean="0">
                <a:solidFill>
                  <a:srgbClr val="5B6770"/>
                </a:solidFill>
              </a:rPr>
              <a:t>~1,500 MW summer peak load reduction, due to COVID-19, reduces the probability of EEA events by 12 percentage points for HE 5:00 pm (38% to 26%)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EEA risk reduction, on a percentage basis, is greater for other hours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Probability of an EEA load shed event for HE 5:00 pm drops from 6.9% to 2.4%</a:t>
            </a: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00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Model Updates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6376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Model Updates Since the Last SAWG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02442"/>
            <a:ext cx="8763000" cy="5269758"/>
          </a:xfrm>
        </p:spPr>
        <p:txBody>
          <a:bodyPr/>
          <a:lstStyle/>
          <a:p>
            <a:r>
              <a:rPr lang="en-US" sz="2300" dirty="0" smtClean="0">
                <a:solidFill>
                  <a:srgbClr val="5B6770"/>
                </a:solidFill>
              </a:rPr>
              <a:t>New </a:t>
            </a:r>
            <a:r>
              <a:rPr lang="en-US" sz="2300" dirty="0">
                <a:solidFill>
                  <a:srgbClr val="5B6770"/>
                </a:solidFill>
              </a:rPr>
              <a:t>1980-2019 UL </a:t>
            </a:r>
            <a:r>
              <a:rPr lang="en-US" sz="2300" dirty="0" smtClean="0">
                <a:solidFill>
                  <a:srgbClr val="5B6770"/>
                </a:solidFill>
              </a:rPr>
              <a:t>hourly wind profiles with temporal correlations for HE 1:00 pm – 8:00 pm</a:t>
            </a:r>
          </a:p>
          <a:p>
            <a:pPr lvl="1"/>
            <a:r>
              <a:rPr lang="en-US" sz="1900" dirty="0" smtClean="0">
                <a:solidFill>
                  <a:srgbClr val="5B6770"/>
                </a:solidFill>
              </a:rPr>
              <a:t>Aggregated profiles to account for all operational and planned resources in the Final Summer SARA report</a:t>
            </a:r>
          </a:p>
          <a:p>
            <a:pPr lvl="1"/>
            <a:r>
              <a:rPr lang="en-US" sz="1900" dirty="0" smtClean="0">
                <a:solidFill>
                  <a:srgbClr val="5B6770"/>
                </a:solidFill>
              </a:rPr>
              <a:t>Accounted for solar SODGs in the profiles by scaling up based on fleet average capacity factors and total SODG nameplate MW</a:t>
            </a:r>
          </a:p>
          <a:p>
            <a:r>
              <a:rPr lang="en-US" sz="2300" dirty="0" smtClean="0">
                <a:solidFill>
                  <a:srgbClr val="5B6770"/>
                </a:solidFill>
              </a:rPr>
              <a:t>Incorporated probabilistic modeling for certain capacity categories available during EEAs: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Switchable Generation Resource (SWGRs) units for which SPP is the current “Controlling Party,” but can be requested by ERCOT during an Emergency Condition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Remaining DC tie capacity above the 850 MW expectation, which is based on the CDR methodology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Updated operational thermal and hydro capacity to match the Final Summer SARA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01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Model Updates Since the Last SAWG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1473"/>
            <a:ext cx="8763000" cy="1815358"/>
          </a:xfrm>
        </p:spPr>
        <p:txBody>
          <a:bodyPr/>
          <a:lstStyle/>
          <a:p>
            <a:r>
              <a:rPr lang="en-US" sz="2300" dirty="0">
                <a:solidFill>
                  <a:srgbClr val="5B6770"/>
                </a:solidFill>
              </a:rPr>
              <a:t>Incorporated probabilistic modeling of utility-scale solar output, using the new UL hourly solar profiles for 1980-2019 and temporal </a:t>
            </a:r>
            <a:r>
              <a:rPr lang="en-US" sz="2300" dirty="0" smtClean="0">
                <a:solidFill>
                  <a:srgbClr val="5B6770"/>
                </a:solidFill>
              </a:rPr>
              <a:t>correlations</a:t>
            </a:r>
          </a:p>
          <a:p>
            <a:r>
              <a:rPr lang="en-US" sz="2300" dirty="0" smtClean="0">
                <a:solidFill>
                  <a:srgbClr val="5B6770"/>
                </a:solidFill>
              </a:rPr>
              <a:t>Included </a:t>
            </a:r>
            <a:r>
              <a:rPr lang="en-US" sz="2300" dirty="0">
                <a:solidFill>
                  <a:srgbClr val="5B6770"/>
                </a:solidFill>
              </a:rPr>
              <a:t>ERS procurement capacity for the June-September 2020 Standard Contract Term, covering TP3-5 (1:00-10:00 pm</a:t>
            </a:r>
            <a:r>
              <a:rPr lang="en-US" sz="2300" dirty="0" smtClean="0">
                <a:solidFill>
                  <a:srgbClr val="5B6770"/>
                </a:solidFill>
              </a:rPr>
              <a:t>)</a:t>
            </a:r>
          </a:p>
          <a:p>
            <a:r>
              <a:rPr lang="en-US" sz="2300" dirty="0" smtClean="0">
                <a:solidFill>
                  <a:srgbClr val="5B6770"/>
                </a:solidFill>
              </a:rPr>
              <a:t>Incremental rooftop solar PV updated based on the “Moderate” penetration scenario reported in the May CDR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85200" y="3687984"/>
            <a:ext cx="7838100" cy="1886601"/>
            <a:chOff x="826650" y="2351296"/>
            <a:chExt cx="7980000" cy="186968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6650" y="2351296"/>
              <a:ext cx="7980000" cy="1869685"/>
            </a:xfrm>
            <a:prstGeom prst="rect">
              <a:avLst/>
            </a:prstGeom>
          </p:spPr>
        </p:pic>
        <p:sp>
          <p:nvSpPr>
            <p:cNvPr id="6" name="Right Arrow 5"/>
            <p:cNvSpPr/>
            <p:nvPr/>
          </p:nvSpPr>
          <p:spPr>
            <a:xfrm>
              <a:off x="8132054" y="3780467"/>
              <a:ext cx="355600" cy="1778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646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Wind Profile Correlation Coefficients by CDR Zone</a:t>
            </a:r>
            <a:endParaRPr lang="en-US" sz="2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295400"/>
            <a:ext cx="6134101" cy="175260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3454400"/>
            <a:ext cx="8534400" cy="2590800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Correlations are for summer hours,1:00 pm - 8:00 pm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As expected, correlations are higher between bordering CDR Zones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No strong positive or negative correlations between Panhandle/West and Coastal Zones – no need to model separate wind zones with spatial correlations</a:t>
            </a: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6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Wind Aggregate Distributions for Each Hour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4141" y="1369475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1:00 pm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044141" y="2733902"/>
            <a:ext cx="192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2:00 pm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997762" y="4016874"/>
            <a:ext cx="19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3:00 pm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048561" y="5319754"/>
            <a:ext cx="19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4:00 pm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416800" y="1365388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5:00 pm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7433274" y="2676245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6:00 pm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7431227" y="404354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7:00 pm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456627" y="5325694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8:00 pm</a:t>
            </a:r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867" y="990600"/>
            <a:ext cx="2213195" cy="5029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520" y="990600"/>
            <a:ext cx="230337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57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823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Fitted Distribution for Aggregate Wind Profile, HE 7:00 pm</a:t>
            </a:r>
            <a:endParaRPr lang="en-US" sz="2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308002"/>
            <a:ext cx="6832091" cy="483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90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Solar Aggregate Distributions for Each Hour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4141" y="1369475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1:00 pm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044141" y="2733902"/>
            <a:ext cx="192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2:00 pm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997762" y="4016874"/>
            <a:ext cx="19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3:00 pm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048561" y="5319754"/>
            <a:ext cx="19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4:00 pm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416800" y="1365388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5:00 pm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7433274" y="2676245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6:00 pm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943600" y="3530004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7:00 pm</a:t>
            </a: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476" y="984388"/>
            <a:ext cx="2251807" cy="495921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6532" y="984389"/>
            <a:ext cx="2222164" cy="23684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465" y="3821602"/>
            <a:ext cx="3577635" cy="120194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975787" y="5029200"/>
            <a:ext cx="39015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Solar output is zero for much of September, HE 7:00 pm, necessitating a custom distribution with many zero values and a long tail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06489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823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Modeling of Unavailable SWGR Capacity</a:t>
            </a: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0" y="4114800"/>
            <a:ext cx="6591300" cy="20097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2400300"/>
            <a:ext cx="2579100" cy="157023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" y="1104900"/>
            <a:ext cx="8376000" cy="116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26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53052</TotalTime>
  <Words>762</Words>
  <Application>Microsoft Office PowerPoint</Application>
  <PresentationFormat>On-screen Show (4:3)</PresentationFormat>
  <Paragraphs>94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Model Updates</vt:lpstr>
      <vt:lpstr>Model Updates Since the Last SAWG Call</vt:lpstr>
      <vt:lpstr>Model Updates Since the Last SAWG Call</vt:lpstr>
      <vt:lpstr>PowerPoint Presentation</vt:lpstr>
      <vt:lpstr>Wind Aggregate Distributions for Each Hour</vt:lpstr>
      <vt:lpstr>PowerPoint Presentation</vt:lpstr>
      <vt:lpstr>Solar Aggregate Distributions for Each Hour</vt:lpstr>
      <vt:lpstr>PowerPoint Presentation</vt:lpstr>
      <vt:lpstr>PowerPoint Presentation</vt:lpstr>
      <vt:lpstr>Simulation Results</vt:lpstr>
      <vt:lpstr>PowerPoint Presentation</vt:lpstr>
      <vt:lpstr>PowerPoint Presentation</vt:lpstr>
      <vt:lpstr>PowerPoint Presentation</vt:lpstr>
      <vt:lpstr>Probabilistic Variable Sensitivity Analysis</vt:lpstr>
      <vt:lpstr>Model vs. Final Summer SARA Reconciliation</vt:lpstr>
      <vt:lpstr>Findings and Conclusions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642</cp:revision>
  <cp:lastPrinted>2016-11-14T19:26:45Z</cp:lastPrinted>
  <dcterms:created xsi:type="dcterms:W3CDTF">2016-01-21T15:20:31Z</dcterms:created>
  <dcterms:modified xsi:type="dcterms:W3CDTF">2020-05-27T16:30:47Z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