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72" r:id="rId7"/>
    <p:sldId id="273" r:id="rId8"/>
    <p:sldId id="27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9" d="100"/>
          <a:sy n="79" d="100"/>
        </p:scale>
        <p:origin x="106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440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768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2578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600" b="1" dirty="0" smtClean="0"/>
              <a:t>Final Summer 2020 Seasonal Assessment of Resource Adequacy (SARA) and May 2020 Capacity, Demand and Reserves Report (CDR)</a:t>
            </a:r>
            <a:endParaRPr lang="en-US" altLang="en-US" sz="2600" b="1" dirty="0"/>
          </a:p>
          <a:p>
            <a:pPr>
              <a:spcBef>
                <a:spcPct val="0"/>
              </a:spcBef>
              <a:spcAft>
                <a:spcPts val="1200"/>
              </a:spcAft>
            </a:pPr>
            <a:endParaRPr lang="en-US" altLang="en-US" sz="2800" b="1" dirty="0"/>
          </a:p>
          <a:p>
            <a:pPr>
              <a:spcBef>
                <a:spcPct val="0"/>
              </a:spcBef>
            </a:pPr>
            <a:r>
              <a:rPr lang="en-US" altLang="en-US" sz="2400" b="1" dirty="0"/>
              <a:t>Supply Analysis Working Group</a:t>
            </a:r>
          </a:p>
          <a:p>
            <a:pPr algn="ctr">
              <a:spcBef>
                <a:spcPct val="0"/>
              </a:spcBef>
            </a:pPr>
            <a:endParaRPr lang="en-US" sz="2000" dirty="0"/>
          </a:p>
          <a:p>
            <a:r>
              <a:rPr lang="en-US" sz="2000" dirty="0"/>
              <a:t>Pete Warnken</a:t>
            </a:r>
          </a:p>
          <a:p>
            <a:r>
              <a:rPr lang="en-US" sz="2000" dirty="0"/>
              <a:t>Resource Adequacy</a:t>
            </a:r>
          </a:p>
          <a:p>
            <a:endParaRPr lang="en-US" sz="2000" dirty="0"/>
          </a:p>
          <a:p>
            <a:r>
              <a:rPr lang="en-US" sz="2000" dirty="0"/>
              <a:t>May 28, </a:t>
            </a:r>
            <a:r>
              <a:rPr lang="en-US" sz="2000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08694"/>
          </a:xfrm>
        </p:spPr>
        <p:txBody>
          <a:bodyPr/>
          <a:lstStyle/>
          <a:p>
            <a:r>
              <a:rPr lang="en-US" sz="2400" dirty="0" smtClean="0"/>
              <a:t>Scenario Results: Final Summer SARA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93835"/>
              </p:ext>
            </p:extLst>
          </p:nvPr>
        </p:nvGraphicFramePr>
        <p:xfrm>
          <a:off x="396240" y="1258417"/>
          <a:ext cx="8442960" cy="300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094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909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Summer 2020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Forecasted Season Peak Load</a:t>
                      </a:r>
                      <a:r>
                        <a:rPr lang="en-US" sz="1600" baseline="30000" dirty="0"/>
                        <a:t>1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Forecasted Season Peak Load / Extreme Generation Outages</a:t>
                      </a:r>
                      <a:r>
                        <a:rPr lang="en-US" sz="1600" baseline="30000" dirty="0"/>
                        <a:t>2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Forecasted Season Peak Load / Low Wind Output</a:t>
                      </a:r>
                      <a:r>
                        <a:rPr lang="en-US" sz="1600" baseline="30000" dirty="0"/>
                        <a:t>3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Extreme Peak Load</a:t>
                      </a:r>
                      <a:r>
                        <a:rPr lang="en-US" sz="1600" baseline="30000" dirty="0"/>
                        <a:t>4 </a:t>
                      </a:r>
                      <a:r>
                        <a:rPr lang="en-US" sz="1600" dirty="0"/>
                        <a:t>/ Typical Generation Outages</a:t>
                      </a:r>
                      <a:endParaRPr lang="en-US" sz="1600" baseline="30000" dirty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Total Resources </a:t>
                      </a:r>
                    </a:p>
                  </a:txBody>
                  <a:tcPr marL="45720" marR="45720" anchor="ctr">
                    <a:solidFill>
                      <a:srgbClr val="CCEFF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2"/>
                          </a:solidFill>
                        </a:rPr>
                        <a:t>82,199 MW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 marL="45720" marR="45720" anchor="ctr"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Peak Load</a:t>
                      </a:r>
                    </a:p>
                  </a:txBody>
                  <a:tcPr marL="45720" marR="45720" anchor="ctr">
                    <a:solidFill>
                      <a:srgbClr val="CCEFF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2"/>
                          </a:solidFill>
                        </a:rPr>
                        <a:t>75,200</a:t>
                      </a:r>
                      <a:endParaRPr lang="en-US" sz="1600" baseline="30000" dirty="0">
                        <a:solidFill>
                          <a:schemeClr val="tx2"/>
                        </a:solidFill>
                      </a:endParaRPr>
                    </a:p>
                  </a:txBody>
                  <a:tcPr marL="45720" marR="45720" anchor="ctr"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baseline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78,416</a:t>
                      </a:r>
                      <a:endParaRPr lang="en-US" sz="1600" kern="1200" baseline="300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CCE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strike="noStrike" baseline="0" dirty="0">
                          <a:solidFill>
                            <a:schemeClr val="tx2"/>
                          </a:solidFill>
                        </a:rPr>
                        <a:t>Unavailable Capacity</a:t>
                      </a:r>
                    </a:p>
                  </a:txBody>
                  <a:tcPr marL="45720" marR="45720" anchor="ctr"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4,069</a:t>
                      </a:r>
                    </a:p>
                  </a:txBody>
                  <a:tcPr marL="45720" marR="45720" anchor="ctr"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7,001</a:t>
                      </a:r>
                    </a:p>
                  </a:txBody>
                  <a:tcPr marL="45720" marR="45720" anchor="ctr"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9,088</a:t>
                      </a:r>
                    </a:p>
                  </a:txBody>
                  <a:tcPr marL="45720" marR="45720" anchor="ctr"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7,285</a:t>
                      </a:r>
                    </a:p>
                  </a:txBody>
                  <a:tcPr marL="45720" marR="45720" anchor="ctr">
                    <a:solidFill>
                      <a:srgbClr val="CCE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Capacity Available for Operating Reserves</a:t>
                      </a:r>
                    </a:p>
                  </a:txBody>
                  <a:tcPr marL="45720" marR="45720" anchor="ctr"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2,930</a:t>
                      </a:r>
                    </a:p>
                  </a:txBody>
                  <a:tcPr marL="45720" marR="45720" anchor="ctr"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(2)</a:t>
                      </a:r>
                    </a:p>
                  </a:txBody>
                  <a:tcPr marL="45720" marR="45720" anchor="ctr"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(2,089)</a:t>
                      </a:r>
                    </a:p>
                  </a:txBody>
                  <a:tcPr marL="45720" marR="45720" anchor="ctr"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(286)</a:t>
                      </a:r>
                    </a:p>
                  </a:txBody>
                  <a:tcPr marL="45720" marR="45720" anchor="ctr">
                    <a:solidFill>
                      <a:srgbClr val="CCE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33600" y="4419600"/>
            <a:ext cx="6553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baseline="30000" dirty="0">
                <a:solidFill>
                  <a:schemeClr val="tx2"/>
                </a:solidFill>
              </a:rPr>
              <a:t>1</a:t>
            </a:r>
            <a:r>
              <a:rPr lang="en-US" sz="1400" i="1" dirty="0">
                <a:solidFill>
                  <a:schemeClr val="tx2"/>
                </a:solidFill>
              </a:rPr>
              <a:t> Based on normal weather from 2004 - 2018</a:t>
            </a:r>
          </a:p>
          <a:p>
            <a:r>
              <a:rPr lang="en-US" sz="1400" i="1" baseline="30000" dirty="0">
                <a:solidFill>
                  <a:schemeClr val="tx2"/>
                </a:solidFill>
              </a:rPr>
              <a:t>2</a:t>
            </a:r>
            <a:r>
              <a:rPr lang="en-US" sz="1400" i="1" dirty="0">
                <a:solidFill>
                  <a:schemeClr val="tx2"/>
                </a:solidFill>
              </a:rPr>
              <a:t> Based on typical generation outages (average historical planned and</a:t>
            </a:r>
          </a:p>
          <a:p>
            <a:r>
              <a:rPr lang="en-US" sz="1400" i="1" dirty="0">
                <a:solidFill>
                  <a:schemeClr val="tx2"/>
                </a:solidFill>
              </a:rPr>
              <a:t>   forced outages during peak hours for June-September weekdays,</a:t>
            </a:r>
          </a:p>
          <a:p>
            <a:r>
              <a:rPr lang="en-US" sz="1400" i="1" dirty="0">
                <a:solidFill>
                  <a:schemeClr val="tx2"/>
                </a:solidFill>
              </a:rPr>
              <a:t>   starting in 2017), </a:t>
            </a:r>
            <a:r>
              <a:rPr lang="en-US" sz="1400" i="1" u="sng" dirty="0">
                <a:solidFill>
                  <a:schemeClr val="tx2"/>
                </a:solidFill>
              </a:rPr>
              <a:t>plus</a:t>
            </a:r>
            <a:r>
              <a:rPr lang="en-US" sz="1400" i="1" dirty="0">
                <a:solidFill>
                  <a:schemeClr val="tx2"/>
                </a:solidFill>
              </a:rPr>
              <a:t> additional forced outages at 95</a:t>
            </a:r>
            <a:r>
              <a:rPr lang="en-US" sz="1400" i="1" baseline="30000" dirty="0">
                <a:solidFill>
                  <a:schemeClr val="tx2"/>
                </a:solidFill>
              </a:rPr>
              <a:t>th </a:t>
            </a:r>
            <a:r>
              <a:rPr lang="en-US" sz="1400" i="1" dirty="0">
                <a:solidFill>
                  <a:schemeClr val="tx2"/>
                </a:solidFill>
              </a:rPr>
              <a:t>percentile</a:t>
            </a:r>
          </a:p>
          <a:p>
            <a:r>
              <a:rPr lang="en-US" sz="1400" i="1" baseline="30000" dirty="0">
                <a:solidFill>
                  <a:schemeClr val="tx2"/>
                </a:solidFill>
              </a:rPr>
              <a:t>3</a:t>
            </a:r>
            <a:r>
              <a:rPr lang="en-US" sz="1400" i="1" dirty="0">
                <a:solidFill>
                  <a:schemeClr val="tx2"/>
                </a:solidFill>
              </a:rPr>
              <a:t> Based on 5</a:t>
            </a:r>
            <a:r>
              <a:rPr lang="en-US" sz="1400" i="1" baseline="30000" dirty="0">
                <a:solidFill>
                  <a:schemeClr val="tx2"/>
                </a:solidFill>
              </a:rPr>
              <a:t>th</a:t>
            </a:r>
            <a:r>
              <a:rPr lang="en-US" sz="1400" i="1" dirty="0">
                <a:solidFill>
                  <a:schemeClr val="tx2"/>
                </a:solidFill>
              </a:rPr>
              <a:t> percentile of wind output during 100 highest Net Load </a:t>
            </a:r>
          </a:p>
          <a:p>
            <a:r>
              <a:rPr lang="en-US" sz="1400" i="1" dirty="0">
                <a:solidFill>
                  <a:schemeClr val="tx2"/>
                </a:solidFill>
              </a:rPr>
              <a:t>   hours for the 2015-2019 summer seasons (1,622 MW) </a:t>
            </a:r>
          </a:p>
          <a:p>
            <a:r>
              <a:rPr lang="en-US" sz="1400" i="1" baseline="30000" dirty="0">
                <a:solidFill>
                  <a:schemeClr val="tx2"/>
                </a:solidFill>
              </a:rPr>
              <a:t>4</a:t>
            </a:r>
            <a:r>
              <a:rPr lang="en-US" sz="1400" i="1" dirty="0">
                <a:solidFill>
                  <a:schemeClr val="tx2"/>
                </a:solidFill>
              </a:rPr>
              <a:t> Based on 2011 summer weather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43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dirty="0" smtClean="0"/>
              <a:t>CDR Changes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A5C188A-29FA-414E-BB75-57E94560D629}" type="slidenum">
              <a:rPr lang="en-US" smtClean="0"/>
              <a:t>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1000" y="1095854"/>
            <a:ext cx="8001000" cy="4778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900"/>
              </a:spcAft>
              <a:buFont typeface="Arial"/>
              <a:buChar char="•"/>
            </a:pPr>
            <a:r>
              <a:rPr lang="en-US" dirty="0" smtClean="0">
                <a:solidFill>
                  <a:srgbClr val="5B6770"/>
                </a:solidFill>
                <a:latin typeface="Arial" panose="020B0604020202020204" pitchFamily="34" charset="0"/>
              </a:rPr>
              <a:t>NPRR980:</a:t>
            </a:r>
          </a:p>
          <a:p>
            <a:pPr marL="742950" lvl="1" indent="-285750">
              <a:spcAft>
                <a:spcPts val="900"/>
              </a:spcAft>
              <a:buFont typeface="Arial" panose="020B0604020202020204" pitchFamily="34" charset="0"/>
              <a:buChar char="‒"/>
            </a:pPr>
            <a:r>
              <a:rPr lang="en-US" dirty="0" smtClean="0">
                <a:solidFill>
                  <a:srgbClr val="5B6770"/>
                </a:solidFill>
                <a:latin typeface="Arial" panose="020B0604020202020204" pitchFamily="34" charset="0"/>
              </a:rPr>
              <a:t>Removal of Inactive GINR projects from the reserve margin calculations</a:t>
            </a:r>
          </a:p>
          <a:p>
            <a:pPr marL="742950" lvl="1" indent="-285750">
              <a:spcAft>
                <a:spcPts val="900"/>
              </a:spcAft>
              <a:buFont typeface="Arial" panose="020B0604020202020204" pitchFamily="34" charset="0"/>
              <a:buChar char="‒"/>
            </a:pPr>
            <a:r>
              <a:rPr lang="en-US" dirty="0" smtClean="0">
                <a:solidFill>
                  <a:srgbClr val="5B6770"/>
                </a:solidFill>
                <a:latin typeface="Arial" panose="020B0604020202020204" pitchFamily="34" charset="0"/>
              </a:rPr>
              <a:t>Explicit </a:t>
            </a:r>
            <a:r>
              <a:rPr lang="en-US" dirty="0" smtClean="0">
                <a:solidFill>
                  <a:srgbClr val="5B6770"/>
                </a:solidFill>
                <a:latin typeface="Arial" panose="020B0604020202020204" pitchFamily="34" charset="0"/>
              </a:rPr>
              <a:t>exclusion of extended outage unit capacity from the reserve margin calculations, and identification of outaged units</a:t>
            </a:r>
          </a:p>
          <a:p>
            <a:pPr marL="285750" indent="-285750">
              <a:spcAft>
                <a:spcPts val="900"/>
              </a:spcAft>
              <a:buFont typeface="Arial"/>
              <a:buChar char="•"/>
            </a:pPr>
            <a:r>
              <a:rPr lang="en-US" dirty="0" smtClean="0">
                <a:solidFill>
                  <a:srgbClr val="5B6770"/>
                </a:solidFill>
                <a:latin typeface="Arial" panose="020B0604020202020204" pitchFamily="34" charset="0"/>
              </a:rPr>
              <a:t>Separate section and capacity contribution calculations for hydro Settlement-Only Distributed Generators (SODGs)</a:t>
            </a:r>
          </a:p>
          <a:p>
            <a:pPr marL="285750" indent="-285750">
              <a:spcAft>
                <a:spcPts val="900"/>
              </a:spcAft>
              <a:buFont typeface="Arial"/>
              <a:buChar char="•"/>
            </a:pPr>
            <a:r>
              <a:rPr lang="en-US" dirty="0" smtClean="0">
                <a:solidFill>
                  <a:srgbClr val="5B6770"/>
                </a:solidFill>
                <a:latin typeface="Arial" panose="020B0604020202020204" pitchFamily="34" charset="0"/>
              </a:rPr>
              <a:t>New Supplemental Information:</a:t>
            </a:r>
          </a:p>
          <a:p>
            <a:pPr marL="742950" lvl="1" indent="-285750">
              <a:spcAft>
                <a:spcPts val="900"/>
              </a:spcAft>
              <a:buFont typeface="Arial" panose="020B0604020202020204" pitchFamily="34" charset="0"/>
              <a:buChar char="‒"/>
            </a:pPr>
            <a:r>
              <a:rPr lang="en-US" dirty="0">
                <a:solidFill>
                  <a:srgbClr val="5B6770"/>
                </a:solidFill>
                <a:latin typeface="Arial" panose="020B0604020202020204" pitchFamily="34" charset="0"/>
              </a:rPr>
              <a:t>Potential long-term impacts of COVID-19 on customer </a:t>
            </a:r>
            <a:r>
              <a:rPr lang="en-US" dirty="0" smtClean="0">
                <a:solidFill>
                  <a:srgbClr val="5B6770"/>
                </a:solidFill>
                <a:latin typeface="Arial" panose="020B0604020202020204" pitchFamily="34" charset="0"/>
              </a:rPr>
              <a:t>demand</a:t>
            </a:r>
            <a:r>
              <a:rPr lang="en-US" dirty="0">
                <a:solidFill>
                  <a:srgbClr val="5B6770"/>
                </a:solidFill>
                <a:latin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5B6770"/>
                </a:solidFill>
                <a:latin typeface="Arial" panose="020B0604020202020204" pitchFamily="34" charset="0"/>
              </a:rPr>
              <a:t>and Reserve Margins (2021-2024)</a:t>
            </a:r>
            <a:endParaRPr lang="en-US" dirty="0" smtClean="0">
              <a:solidFill>
                <a:srgbClr val="5B6770"/>
              </a:solidFill>
              <a:latin typeface="Arial" panose="020B0604020202020204" pitchFamily="34" charset="0"/>
            </a:endParaRPr>
          </a:p>
          <a:p>
            <a:pPr marL="742950" lvl="1" indent="-285750">
              <a:spcAft>
                <a:spcPts val="900"/>
              </a:spcAft>
              <a:buFont typeface="Arial" panose="020B0604020202020204" pitchFamily="34" charset="0"/>
              <a:buChar char="‒"/>
            </a:pPr>
            <a:r>
              <a:rPr lang="en-US" dirty="0" smtClean="0">
                <a:solidFill>
                  <a:srgbClr val="5B6770"/>
                </a:solidFill>
                <a:latin typeface="Arial" panose="020B0604020202020204" pitchFamily="34" charset="0"/>
              </a:rPr>
              <a:t>List of fossil-fuel SODGs</a:t>
            </a:r>
            <a:r>
              <a:rPr lang="en-US" dirty="0">
                <a:solidFill>
                  <a:srgbClr val="5B6770"/>
                </a:solidFill>
                <a:latin typeface="Arial" panose="020B0604020202020204" pitchFamily="34" charset="0"/>
              </a:rPr>
              <a:t>, totaling 485.6 MW </a:t>
            </a:r>
            <a:r>
              <a:rPr lang="en-US" dirty="0" smtClean="0">
                <a:solidFill>
                  <a:srgbClr val="5B6770"/>
                </a:solidFill>
                <a:latin typeface="Arial" panose="020B0604020202020204" pitchFamily="34" charset="0"/>
              </a:rPr>
              <a:t>(not </a:t>
            </a:r>
            <a:r>
              <a:rPr lang="en-US" dirty="0">
                <a:solidFill>
                  <a:srgbClr val="5B6770"/>
                </a:solidFill>
                <a:latin typeface="Arial" panose="020B0604020202020204" pitchFamily="34" charset="0"/>
              </a:rPr>
              <a:t>included in the CDR </a:t>
            </a:r>
            <a:r>
              <a:rPr lang="en-US" dirty="0" smtClean="0">
                <a:solidFill>
                  <a:srgbClr val="5B6770"/>
                </a:solidFill>
                <a:latin typeface="Arial" panose="020B0604020202020204" pitchFamily="34" charset="0"/>
              </a:rPr>
              <a:t>calculations) </a:t>
            </a:r>
            <a:endParaRPr lang="en-US" dirty="0">
              <a:solidFill>
                <a:srgbClr val="5B6770"/>
              </a:solidFill>
              <a:latin typeface="Arial" panose="020B0604020202020204" pitchFamily="34" charset="0"/>
            </a:endParaRPr>
          </a:p>
          <a:p>
            <a:pPr marL="742950" lvl="1" indent="-285750">
              <a:spcAft>
                <a:spcPts val="900"/>
              </a:spcAft>
              <a:buFont typeface="Arial" panose="020B0604020202020204" pitchFamily="34" charset="0"/>
              <a:buChar char="‒"/>
            </a:pPr>
            <a:r>
              <a:rPr lang="en-US" dirty="0" smtClean="0">
                <a:solidFill>
                  <a:srgbClr val="5B6770"/>
                </a:solidFill>
                <a:latin typeface="Arial" panose="020B0604020202020204" pitchFamily="34" charset="0"/>
              </a:rPr>
              <a:t>Rooftop </a:t>
            </a:r>
            <a:r>
              <a:rPr lang="en-US" dirty="0">
                <a:solidFill>
                  <a:srgbClr val="5B6770"/>
                </a:solidFill>
                <a:latin typeface="Arial" panose="020B0604020202020204" pitchFamily="34" charset="0"/>
              </a:rPr>
              <a:t>Solar </a:t>
            </a:r>
            <a:r>
              <a:rPr lang="en-US" dirty="0" smtClean="0">
                <a:solidFill>
                  <a:srgbClr val="5B6770"/>
                </a:solidFill>
                <a:latin typeface="Arial" panose="020B0604020202020204" pitchFamily="34" charset="0"/>
              </a:rPr>
              <a:t>Penetration Scenarios: three </a:t>
            </a:r>
            <a:r>
              <a:rPr lang="en-US" dirty="0">
                <a:solidFill>
                  <a:srgbClr val="5B6770"/>
                </a:solidFill>
                <a:latin typeface="Arial" panose="020B0604020202020204" pitchFamily="34" charset="0"/>
              </a:rPr>
              <a:t>potential growth </a:t>
            </a:r>
            <a:r>
              <a:rPr lang="en-US" dirty="0" smtClean="0">
                <a:solidFill>
                  <a:srgbClr val="5B6770"/>
                </a:solidFill>
                <a:latin typeface="Arial" panose="020B0604020202020204" pitchFamily="34" charset="0"/>
              </a:rPr>
              <a:t>scenarios for the ERCOT region provided </a:t>
            </a:r>
            <a:r>
              <a:rPr lang="en-US" dirty="0" smtClean="0">
                <a:solidFill>
                  <a:srgbClr val="5B6770"/>
                </a:solidFill>
                <a:latin typeface="Arial" panose="020B0604020202020204" pitchFamily="34" charset="0"/>
              </a:rPr>
              <a:t>(not </a:t>
            </a:r>
            <a:r>
              <a:rPr lang="en-US" dirty="0">
                <a:solidFill>
                  <a:srgbClr val="5B6770"/>
                </a:solidFill>
                <a:latin typeface="Arial" panose="020B0604020202020204" pitchFamily="34" charset="0"/>
              </a:rPr>
              <a:t>included in the CDR calculations) </a:t>
            </a:r>
            <a:endParaRPr lang="en-US" dirty="0">
              <a:solidFill>
                <a:srgbClr val="5B677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067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570998-473D-404D-B9D0-61722A896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CDR Summer Results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B802A88-BC6E-BF4D-A478-908CBCDFEC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ECEA3EFF-250A-FE4F-92DF-45F5A6A963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4896746"/>
              </p:ext>
            </p:extLst>
          </p:nvPr>
        </p:nvGraphicFramePr>
        <p:xfrm>
          <a:off x="414528" y="1811338"/>
          <a:ext cx="85344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xmlns="" val="76716221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408374527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751222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64552806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53229297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1244635304"/>
                    </a:ext>
                  </a:extLst>
                </a:gridCol>
              </a:tblGrid>
              <a:tr h="20948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Megawatts Expected for Peak Demand Hour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50641597"/>
                  </a:ext>
                </a:extLst>
              </a:tr>
              <a:tr h="300926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Peak Load Forecast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78,299 </a:t>
                      </a:r>
                      <a:endParaRPr lang="en-US" sz="1400" b="0" i="0" u="none" strike="noStrike" kern="1200" dirty="0">
                        <a:solidFill>
                          <a:srgbClr val="5B677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80,108 </a:t>
                      </a:r>
                      <a:endParaRPr lang="en-US" sz="1400" b="0" i="0" u="none" strike="noStrike" kern="1200" dirty="0">
                        <a:solidFill>
                          <a:srgbClr val="5B677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81,593 </a:t>
                      </a:r>
                      <a:endParaRPr lang="en-US" sz="1400" b="0" i="0" u="none" strike="noStrike" kern="1200" dirty="0">
                        <a:solidFill>
                          <a:srgbClr val="5B677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82,982 </a:t>
                      </a:r>
                      <a:endParaRPr lang="en-US" sz="1400" b="0" i="0" u="none" strike="noStrike" kern="1200" dirty="0">
                        <a:solidFill>
                          <a:srgbClr val="5B677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84,193 </a:t>
                      </a:r>
                      <a:endParaRPr lang="en-US" sz="1400" b="0" i="0" u="none" strike="noStrike" kern="1200" dirty="0">
                        <a:solidFill>
                          <a:srgbClr val="5B677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T="0" marB="0" anchor="ctr"/>
                </a:tc>
                <a:extLst>
                  <a:ext uri="{0D108BD9-81ED-4DB2-BD59-A6C34878D82A}">
                    <a16:rowId xmlns:a16="http://schemas.microsoft.com/office/drawing/2014/main" xmlns="" val="3254472874"/>
                  </a:ext>
                </a:extLst>
              </a:tr>
              <a:tr h="118046">
                <a:tc>
                  <a:txBody>
                    <a:bodyPr/>
                    <a:lstStyle/>
                    <a:p>
                      <a:r>
                        <a:rPr lang="en-US" sz="1600" dirty="0"/>
                        <a:t>Demand Response Resources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5B677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2,201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5B677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2,201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5B677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2,201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5B677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2,201</a:t>
                      </a:r>
                    </a:p>
                  </a:txBody>
                  <a:tcPr marL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5B677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2,201</a:t>
                      </a:r>
                    </a:p>
                  </a:txBody>
                  <a:tcPr marL="0" anchor="ctr"/>
                </a:tc>
                <a:extLst>
                  <a:ext uri="{0D108BD9-81ED-4DB2-BD59-A6C34878D82A}">
                    <a16:rowId xmlns:a16="http://schemas.microsoft.com/office/drawing/2014/main" xmlns="" val="12582372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Firm Peak Load Forecast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76,098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77,907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79,393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80,781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81,993</a:t>
                      </a:r>
                    </a:p>
                  </a:txBody>
                  <a:tcPr marL="0" marT="0" marB="0" anchor="ctr"/>
                </a:tc>
                <a:extLst>
                  <a:ext uri="{0D108BD9-81ED-4DB2-BD59-A6C34878D82A}">
                    <a16:rowId xmlns:a16="http://schemas.microsoft.com/office/drawing/2014/main" xmlns="" val="1068016236"/>
                  </a:ext>
                </a:extLst>
              </a:tr>
              <a:tr h="133286">
                <a:tc>
                  <a:txBody>
                    <a:bodyPr/>
                    <a:lstStyle/>
                    <a:p>
                      <a:r>
                        <a:rPr lang="en-US" sz="1600" dirty="0"/>
                        <a:t>Existing Resources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5B677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80,002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5B677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79,797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5B677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79,792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5B677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79,747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5B677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79,707</a:t>
                      </a:r>
                    </a:p>
                  </a:txBody>
                  <a:tcPr marL="0" marT="0" marB="0" anchor="ctr"/>
                </a:tc>
                <a:extLst>
                  <a:ext uri="{0D108BD9-81ED-4DB2-BD59-A6C34878D82A}">
                    <a16:rowId xmlns:a16="http://schemas.microsoft.com/office/drawing/2014/main" xmlns="" val="3197791232"/>
                  </a:ext>
                </a:extLst>
              </a:tr>
              <a:tr h="179006">
                <a:tc>
                  <a:txBody>
                    <a:bodyPr/>
                    <a:lstStyle/>
                    <a:p>
                      <a:r>
                        <a:rPr lang="en-US" sz="1600" dirty="0"/>
                        <a:t>Planned Resources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5B677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9,248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5B677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13,422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5B677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13,856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5B677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13,856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5B677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13,856</a:t>
                      </a:r>
                    </a:p>
                  </a:txBody>
                  <a:tcPr marL="0" marT="0" marB="0" anchor="ctr"/>
                </a:tc>
                <a:extLst>
                  <a:ext uri="{0D108BD9-81ED-4DB2-BD59-A6C34878D82A}">
                    <a16:rowId xmlns:a16="http://schemas.microsoft.com/office/drawing/2014/main" xmlns="" val="3097953724"/>
                  </a:ext>
                </a:extLst>
              </a:tr>
              <a:tr h="148526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6"/>
                          </a:solidFill>
                        </a:rPr>
                        <a:t>Total Resources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89,250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93,219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93,648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93,603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93,563</a:t>
                      </a:r>
                    </a:p>
                  </a:txBody>
                  <a:tcPr marL="0" marT="0" marB="0" anchor="ctr"/>
                </a:tc>
                <a:extLst>
                  <a:ext uri="{0D108BD9-81ED-4DB2-BD59-A6C34878D82A}">
                    <a16:rowId xmlns:a16="http://schemas.microsoft.com/office/drawing/2014/main" xmlns="" val="289302856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6"/>
                          </a:solidFill>
                        </a:rPr>
                        <a:t>Reserve Margin</a:t>
                      </a:r>
                    </a:p>
                    <a:p>
                      <a:r>
                        <a:rPr lang="en-US" sz="1200" dirty="0"/>
                        <a:t>(Resources – Firm Peak Load)/Firm Peak Load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17.3%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19.7%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18.0%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15.9%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14.1%</a:t>
                      </a:r>
                    </a:p>
                  </a:txBody>
                  <a:tcPr marL="0" marT="0" marB="0" anchor="ctr"/>
                </a:tc>
                <a:extLst>
                  <a:ext uri="{0D108BD9-81ED-4DB2-BD59-A6C34878D82A}">
                    <a16:rowId xmlns:a16="http://schemas.microsoft.com/office/drawing/2014/main" xmlns="" val="2403716848"/>
                  </a:ext>
                </a:extLst>
              </a:tr>
            </a:tbl>
          </a:graphicData>
        </a:graphic>
      </p:graphicFrame>
      <p:graphicFrame>
        <p:nvGraphicFramePr>
          <p:cNvPr id="5" name="Content Placeholder 6">
            <a:extLst>
              <a:ext uri="{FF2B5EF4-FFF2-40B4-BE49-F238E27FC236}">
                <a16:creationId xmlns:a16="http://schemas.microsoft.com/office/drawing/2014/main" xmlns="" id="{ECEA3EFF-250A-FE4F-92DF-45F5A6A963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2239280"/>
              </p:ext>
            </p:extLst>
          </p:nvPr>
        </p:nvGraphicFramePr>
        <p:xfrm>
          <a:off x="414528" y="5271968"/>
          <a:ext cx="8534400" cy="6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xmlns="" val="76716221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408374527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751222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64552806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53229297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1244635304"/>
                    </a:ext>
                  </a:extLst>
                </a:gridCol>
              </a:tblGrid>
              <a:tr h="30079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Megawatts Expected for Peak Demand Hour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50641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6"/>
                          </a:solidFill>
                        </a:rPr>
                        <a:t>Reserve </a:t>
                      </a:r>
                      <a:r>
                        <a:rPr lang="en-US" sz="1600" dirty="0" smtClean="0">
                          <a:solidFill>
                            <a:schemeClr val="accent6"/>
                          </a:solidFill>
                        </a:rPr>
                        <a:t>Margin</a:t>
                      </a:r>
                      <a:endParaRPr lang="en-US" sz="1600" dirty="0">
                        <a:solidFill>
                          <a:schemeClr val="accent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18.2%</a:t>
                      </a:r>
                      <a:endParaRPr lang="en-US" sz="14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17.3%</a:t>
                      </a:r>
                      <a:endParaRPr lang="en-US" sz="14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15.2%</a:t>
                      </a:r>
                      <a:endParaRPr lang="en-US" sz="14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12.9%</a:t>
                      </a:r>
                      <a:endParaRPr lang="en-US" sz="14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11.3%</a:t>
                      </a:r>
                      <a:endParaRPr lang="en-US" sz="14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T="0" marB="0" anchor="ctr"/>
                </a:tc>
                <a:extLst>
                  <a:ext uri="{0D108BD9-81ED-4DB2-BD59-A6C34878D82A}">
                    <a16:rowId xmlns:a16="http://schemas.microsoft.com/office/drawing/2014/main" xmlns="" val="240371684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1457246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May 2020 CDR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4893492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December 2019 CDR</a:t>
            </a:r>
            <a:endParaRPr lang="en-US" dirty="0"/>
          </a:p>
        </p:txBody>
      </p:sp>
      <p:sp>
        <p:nvSpPr>
          <p:cNvPr id="9" name="Down Arrow Callout 8"/>
          <p:cNvSpPr/>
          <p:nvPr/>
        </p:nvSpPr>
        <p:spPr>
          <a:xfrm>
            <a:off x="5245608" y="1185348"/>
            <a:ext cx="2270760" cy="610337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Latest in-service summer for CDR-Eligible Planned Resources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66437313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elements/1.1/"/>
    <ds:schemaRef ds:uri="c34af464-7aa1-4edd-9be4-83dffc1cb926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</TotalTime>
  <Words>396</Words>
  <Application>Microsoft Office PowerPoint</Application>
  <PresentationFormat>On-screen Show (4:3)</PresentationFormat>
  <Paragraphs>115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Scenario Results: Final Summer SARA</vt:lpstr>
      <vt:lpstr>CDR Changes</vt:lpstr>
      <vt:lpstr>CDR Summer Results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Connor</dc:creator>
  <cp:lastModifiedBy>Warnken, Pete</cp:lastModifiedBy>
  <cp:revision>43</cp:revision>
  <cp:lastPrinted>2016-01-21T20:53:15Z</cp:lastPrinted>
  <dcterms:created xsi:type="dcterms:W3CDTF">2016-01-21T15:20:31Z</dcterms:created>
  <dcterms:modified xsi:type="dcterms:W3CDTF">2020-05-27T18:38:16Z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