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0" r:id="rId6"/>
    <p:sldId id="301" r:id="rId7"/>
    <p:sldId id="313" r:id="rId8"/>
    <p:sldId id="315" r:id="rId9"/>
    <p:sldId id="300" r:id="rId10"/>
    <p:sldId id="314" r:id="rId11"/>
    <p:sldId id="320" r:id="rId12"/>
    <p:sldId id="316" r:id="rId13"/>
    <p:sldId id="317" r:id="rId14"/>
    <p:sldId id="318" r:id="rId15"/>
    <p:sldId id="319" r:id="rId16"/>
    <p:sldId id="295"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9" d="100"/>
          <a:sy n="99" d="100"/>
        </p:scale>
        <p:origin x="246"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5/26/2020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332538"/>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32847542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0814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63"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MMereness@ercot.com" TargetMode="External"/><Relationship Id="rId2" Type="http://schemas.openxmlformats.org/officeDocument/2006/relationships/hyperlink" Target="mailto:DMaggio@ercot.com"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ercot.com/committee/rtctf"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5029200" cy="2369880"/>
          </a:xfrm>
          <a:prstGeom prst="rect">
            <a:avLst/>
          </a:prstGeom>
          <a:noFill/>
        </p:spPr>
        <p:txBody>
          <a:bodyPr wrap="square" rtlCol="0">
            <a:spAutoFit/>
          </a:bodyPr>
          <a:lstStyle/>
          <a:p>
            <a:r>
              <a:rPr lang="en-US" sz="2000" b="1" dirty="0" smtClean="0">
                <a:solidFill>
                  <a:schemeClr val="tx2"/>
                </a:solidFill>
              </a:rPr>
              <a:t>Real-Time Co-optimization Task </a:t>
            </a:r>
            <a:r>
              <a:rPr lang="en-US" sz="2000" b="1" dirty="0">
                <a:solidFill>
                  <a:schemeClr val="tx2"/>
                </a:solidFill>
              </a:rPr>
              <a:t>Force </a:t>
            </a:r>
            <a:r>
              <a:rPr lang="en-US" sz="2000" b="1" dirty="0" smtClean="0">
                <a:solidFill>
                  <a:schemeClr val="tx2"/>
                </a:solidFill>
              </a:rPr>
              <a:t>(RTCTF) Update</a:t>
            </a:r>
            <a:endParaRPr lang="en-US" sz="2000" b="1" dirty="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endParaRPr lang="en-US" dirty="0" smtClean="0">
              <a:solidFill>
                <a:schemeClr val="tx2"/>
              </a:solidFill>
            </a:endParaRPr>
          </a:p>
          <a:p>
            <a:r>
              <a:rPr lang="en-US" dirty="0" smtClean="0">
                <a:solidFill>
                  <a:schemeClr val="tx2"/>
                </a:solidFill>
              </a:rPr>
              <a:t>RTCTF Chair</a:t>
            </a:r>
          </a:p>
          <a:p>
            <a:endParaRPr lang="en-US" dirty="0">
              <a:solidFill>
                <a:schemeClr val="tx2"/>
              </a:solidFill>
            </a:endParaRPr>
          </a:p>
          <a:p>
            <a:r>
              <a:rPr lang="en-US" dirty="0" smtClean="0">
                <a:solidFill>
                  <a:schemeClr val="tx2"/>
                </a:solidFill>
              </a:rPr>
              <a:t>TAC</a:t>
            </a:r>
          </a:p>
          <a:p>
            <a:r>
              <a:rPr lang="en-US" dirty="0" smtClean="0">
                <a:solidFill>
                  <a:schemeClr val="tx2"/>
                </a:solidFill>
              </a:rPr>
              <a:t>May 27, 2020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914400"/>
            <a:ext cx="8534400" cy="4876800"/>
          </a:xfrm>
        </p:spPr>
        <p:txBody>
          <a:bodyPr/>
          <a:lstStyle/>
          <a:p>
            <a:r>
              <a:rPr lang="en-US" sz="1800" dirty="0" smtClean="0"/>
              <a:t>Review reminders:</a:t>
            </a:r>
          </a:p>
          <a:p>
            <a:pPr lvl="1"/>
            <a:r>
              <a:rPr lang="en-US" sz="1600" dirty="0" smtClean="0"/>
              <a:t>MPs encouraged to send Revision Request redlines for RTCTF consideration to </a:t>
            </a:r>
            <a:r>
              <a:rPr lang="en-US" sz="1600" dirty="0" smtClean="0">
                <a:hlinkClick r:id="rId2"/>
              </a:rPr>
              <a:t>DMaggio@ercot.com</a:t>
            </a:r>
            <a:r>
              <a:rPr lang="en-US" sz="1600" dirty="0" smtClean="0"/>
              <a:t> &amp; </a:t>
            </a:r>
            <a:r>
              <a:rPr lang="en-US" sz="1600" dirty="0" smtClean="0">
                <a:hlinkClick r:id="rId3"/>
              </a:rPr>
              <a:t>MMereness@ercot.com</a:t>
            </a:r>
            <a:r>
              <a:rPr lang="en-US" sz="1600" dirty="0" smtClean="0"/>
              <a:t> to document and discuss at next meeting.  </a:t>
            </a:r>
          </a:p>
          <a:p>
            <a:pPr lvl="1"/>
            <a:r>
              <a:rPr lang="en-US" sz="1600" dirty="0" smtClean="0"/>
              <a:t>You can also submit formal comments through the standard Market Rules </a:t>
            </a:r>
            <a:r>
              <a:rPr lang="en-US" sz="1600" dirty="0" err="1" smtClean="0"/>
              <a:t>RevisionRequest</a:t>
            </a:r>
            <a:r>
              <a:rPr lang="en-US" sz="1600" dirty="0" smtClean="0"/>
              <a:t> process.</a:t>
            </a:r>
          </a:p>
          <a:p>
            <a:pPr lvl="1"/>
            <a:r>
              <a:rPr lang="en-US" sz="1600" dirty="0" smtClean="0"/>
              <a:t>As RTCTF achieves consensus on groups of issues, ERCOT will periodically submit formal comments reflecting the latest consensus/working versions of the NPRRs.</a:t>
            </a:r>
          </a:p>
          <a:p>
            <a:endParaRPr lang="en-US" sz="1400" dirty="0" smtClean="0"/>
          </a:p>
          <a:p>
            <a:r>
              <a:rPr lang="en-US" sz="1800" dirty="0" smtClean="0"/>
              <a:t>Next RTCTF is June 10</a:t>
            </a:r>
            <a:r>
              <a:rPr lang="en-US" sz="1800" baseline="30000" dirty="0" smtClean="0"/>
              <a:t>th</a:t>
            </a:r>
          </a:p>
          <a:p>
            <a:endParaRPr lang="en-US" sz="1800" dirty="0" smtClean="0"/>
          </a:p>
          <a:p>
            <a:r>
              <a:rPr lang="en-US" sz="1800" dirty="0" smtClean="0"/>
              <a:t>June TAC meeting may include an item for discussion and potential vote</a:t>
            </a:r>
          </a:p>
          <a:p>
            <a:endParaRPr lang="en-US" sz="1800" dirty="0" smtClean="0"/>
          </a:p>
          <a:p>
            <a:r>
              <a:rPr lang="en-US" sz="1800" dirty="0" smtClean="0"/>
              <a:t>Any comments or questions?</a:t>
            </a:r>
          </a:p>
          <a:p>
            <a:pPr lvl="1"/>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1557487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endParaRPr lang="en-US" dirty="0" smtClean="0"/>
          </a:p>
          <a:p>
            <a:r>
              <a:rPr lang="en-US" dirty="0" smtClean="0"/>
              <a:t>Overall RTC Delivery Schedule</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3714721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Overall RTC Delivery Schedule</a:t>
            </a:r>
          </a:p>
        </p:txBody>
      </p:sp>
      <p:sp>
        <p:nvSpPr>
          <p:cNvPr id="3" name="Content Placeholder 2"/>
          <p:cNvSpPr>
            <a:spLocks noGrp="1"/>
          </p:cNvSpPr>
          <p:nvPr>
            <p:ph idx="1"/>
          </p:nvPr>
        </p:nvSpPr>
        <p:spPr>
          <a:xfrm>
            <a:off x="304800" y="838200"/>
            <a:ext cx="8534400" cy="5334000"/>
          </a:xfrm>
        </p:spPr>
        <p:txBody>
          <a:bodyPr/>
          <a:lstStyle/>
          <a:p>
            <a:r>
              <a:rPr lang="en-US" sz="2400" i="1" dirty="0" smtClean="0"/>
              <a:t>Draft</a:t>
            </a:r>
            <a:r>
              <a:rPr lang="en-US" sz="2400" dirty="0" smtClean="0"/>
              <a:t> Timeline</a:t>
            </a:r>
          </a:p>
          <a:p>
            <a:endParaRPr lang="en-US" dirty="0" smtClean="0"/>
          </a:p>
          <a:p>
            <a:endParaRPr lang="en-US" dirty="0" smtClean="0"/>
          </a:p>
          <a:p>
            <a:pPr>
              <a:spcBef>
                <a:spcPts val="1800"/>
              </a:spcBef>
            </a:pPr>
            <a:endParaRPr lang="en-US" sz="2400" dirty="0" smtClean="0"/>
          </a:p>
          <a:p>
            <a:pPr algn="just">
              <a:spcBef>
                <a:spcPts val="1800"/>
              </a:spcBef>
            </a:pPr>
            <a:r>
              <a:rPr lang="en-US" sz="2000" dirty="0" smtClean="0"/>
              <a:t>There are several items/policies, beyond RTCRRs, that must be addressed prior to the implementation of RTC—e.g.:</a:t>
            </a:r>
          </a:p>
          <a:p>
            <a:pPr lvl="1" algn="just"/>
            <a:r>
              <a:rPr lang="en-US" sz="1800" dirty="0" smtClean="0"/>
              <a:t>Proxy Offer Curves;</a:t>
            </a:r>
          </a:p>
          <a:p>
            <a:pPr lvl="1" algn="just"/>
            <a:r>
              <a:rPr lang="en-US" sz="1800" dirty="0" smtClean="0"/>
              <a:t>RUC AS Demand Curves; </a:t>
            </a:r>
          </a:p>
          <a:p>
            <a:pPr lvl="1" algn="just"/>
            <a:r>
              <a:rPr lang="en-US" sz="1800" dirty="0" smtClean="0"/>
              <a:t>Transitional language for RTC go-live (if any);</a:t>
            </a:r>
          </a:p>
          <a:p>
            <a:pPr lvl="1" algn="just"/>
            <a:r>
              <a:rPr lang="en-US" sz="1800" dirty="0" smtClean="0"/>
              <a:t>ORDC/RTC results comparison; and</a:t>
            </a:r>
          </a:p>
          <a:p>
            <a:pPr lvl="1" algn="just"/>
            <a:r>
              <a:rPr lang="en-US" sz="1800" dirty="0" smtClean="0"/>
              <a:t>Target dates for MP detailed requirements (e.g., SCADA changes, XML changes, Market Trials plans).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pic>
        <p:nvPicPr>
          <p:cNvPr id="5" name="Picture 4"/>
          <p:cNvPicPr>
            <a:picLocks noChangeAspect="1"/>
          </p:cNvPicPr>
          <p:nvPr/>
        </p:nvPicPr>
        <p:blipFill>
          <a:blip r:embed="rId2"/>
          <a:stretch>
            <a:fillRect/>
          </a:stretch>
        </p:blipFill>
        <p:spPr>
          <a:xfrm>
            <a:off x="1519237" y="1371600"/>
            <a:ext cx="6105525" cy="1038225"/>
          </a:xfrm>
          <a:prstGeom prst="rect">
            <a:avLst/>
          </a:prstGeom>
        </p:spPr>
      </p:pic>
    </p:spTree>
    <p:extLst>
      <p:ext uri="{BB962C8B-B14F-4D97-AF65-F5344CB8AC3E}">
        <p14:creationId xmlns:p14="http://schemas.microsoft.com/office/powerpoint/2010/main" val="3519632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397747" y="1121223"/>
            <a:ext cx="8534400" cy="5052221"/>
          </a:xfrm>
        </p:spPr>
        <p:txBody>
          <a:bodyPr/>
          <a:lstStyle/>
          <a:p>
            <a:pPr>
              <a:spcBef>
                <a:spcPts val="1000"/>
              </a:spcBef>
              <a:spcAft>
                <a:spcPts val="1000"/>
              </a:spcAft>
            </a:pPr>
            <a:r>
              <a:rPr lang="en-US" sz="2000" dirty="0" smtClean="0"/>
              <a:t>RTC Revision Requests (RTCRRs)</a:t>
            </a:r>
            <a:r>
              <a:rPr lang="en-US" sz="2000" dirty="0" smtClean="0">
                <a:solidFill>
                  <a:srgbClr val="FF0000"/>
                </a:solidFill>
              </a:rPr>
              <a:t> </a:t>
            </a:r>
          </a:p>
          <a:p>
            <a:pPr>
              <a:spcBef>
                <a:spcPts val="1000"/>
              </a:spcBef>
              <a:spcAft>
                <a:spcPts val="1000"/>
              </a:spcAft>
            </a:pPr>
            <a:r>
              <a:rPr lang="en-US" sz="2000" dirty="0" smtClean="0"/>
              <a:t>RTCRR Review Schedule and Process</a:t>
            </a:r>
          </a:p>
          <a:p>
            <a:pPr>
              <a:spcBef>
                <a:spcPts val="1000"/>
              </a:spcBef>
              <a:spcAft>
                <a:spcPts val="1000"/>
              </a:spcAft>
            </a:pPr>
            <a:r>
              <a:rPr lang="en-US" sz="2000" dirty="0" smtClean="0"/>
              <a:t>Discussion of process for RTCRR comments and alignment with Key Principles</a:t>
            </a:r>
          </a:p>
          <a:p>
            <a:pPr>
              <a:spcBef>
                <a:spcPts val="1000"/>
              </a:spcBef>
              <a:spcAft>
                <a:spcPts val="1000"/>
              </a:spcAft>
            </a:pPr>
            <a:r>
              <a:rPr lang="en-US" sz="2000" dirty="0" smtClean="0"/>
              <a:t>Other RTC Considerations</a:t>
            </a:r>
          </a:p>
          <a:p>
            <a:pPr>
              <a:spcBef>
                <a:spcPts val="1000"/>
              </a:spcBef>
              <a:spcAft>
                <a:spcPts val="1000"/>
              </a:spcAft>
            </a:pPr>
            <a:r>
              <a:rPr lang="en-US" sz="2000" dirty="0" smtClean="0"/>
              <a:t>Next Steps</a:t>
            </a:r>
            <a:endParaRPr lang="en-US" sz="1800" dirty="0"/>
          </a:p>
          <a:p>
            <a:pPr lvl="1">
              <a:spcBef>
                <a:spcPts val="1000"/>
              </a:spcBef>
              <a:spcAft>
                <a:spcPts val="1000"/>
              </a:spcAft>
            </a:pP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512063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Revision </a:t>
            </a:r>
            <a:r>
              <a:rPr lang="en-US" sz="2400" dirty="0" smtClean="0"/>
              <a:t>Requests</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600" dirty="0" smtClean="0"/>
              <a:t>Reminder that based on the Board-approved RTC Key Principles (KPs), ERCOT developed and released the following NPRRs, NOGRR, and OBDRR with a single Impact Analysis (IA)</a:t>
            </a:r>
            <a:r>
              <a:rPr lang="en-US" sz="1800" dirty="0" smtClean="0"/>
              <a:t>.</a:t>
            </a:r>
          </a:p>
          <a:p>
            <a:endParaRPr lang="en-US" sz="1800" dirty="0" smtClean="0"/>
          </a:p>
          <a:p>
            <a:pPr marL="0" indent="0">
              <a:buNone/>
            </a:pPr>
            <a:r>
              <a:rPr lang="en-US" sz="1800"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11024003"/>
              </p:ext>
            </p:extLst>
          </p:nvPr>
        </p:nvGraphicFramePr>
        <p:xfrm>
          <a:off x="533400" y="1676400"/>
          <a:ext cx="7966364" cy="4389120"/>
        </p:xfrm>
        <a:graphic>
          <a:graphicData uri="http://schemas.openxmlformats.org/drawingml/2006/table">
            <a:tbl>
              <a:tblPr firstRow="1" bandRow="1">
                <a:tableStyleId>{5C22544A-7EE6-4342-B048-85BDC9FD1C3A}</a:tableStyleId>
              </a:tblPr>
              <a:tblGrid>
                <a:gridCol w="7204364"/>
                <a:gridCol w="762000"/>
              </a:tblGrid>
              <a:tr h="480060">
                <a:tc>
                  <a:txBody>
                    <a:bodyPr/>
                    <a:lstStyle/>
                    <a:p>
                      <a:r>
                        <a:rPr lang="en-US" dirty="0" smtClean="0"/>
                        <a:t>RTCRRs</a:t>
                      </a:r>
                      <a:r>
                        <a:rPr lang="en-US" baseline="0" dirty="0" smtClean="0"/>
                        <a:t> </a:t>
                      </a:r>
                      <a:r>
                        <a:rPr lang="en-US" dirty="0" smtClean="0"/>
                        <a:t>released</a:t>
                      </a:r>
                      <a:r>
                        <a:rPr lang="en-US" baseline="0" dirty="0" smtClean="0"/>
                        <a:t> March 25, 2020</a:t>
                      </a:r>
                      <a:endParaRPr lang="en-US" dirty="0" smtClean="0"/>
                    </a:p>
                  </a:txBody>
                  <a:tcPr/>
                </a:tc>
                <a:tc>
                  <a:txBody>
                    <a:bodyPr/>
                    <a:lstStyle/>
                    <a:p>
                      <a:r>
                        <a:rPr lang="en-US" sz="1100" dirty="0" smtClean="0"/>
                        <a:t>Pages</a:t>
                      </a:r>
                    </a:p>
                    <a:p>
                      <a:r>
                        <a:rPr lang="en-US" sz="1100" dirty="0" smtClean="0"/>
                        <a:t>549 total</a:t>
                      </a:r>
                      <a:endParaRPr lang="en-US" sz="1100" dirty="0"/>
                    </a:p>
                  </a:txBody>
                  <a:tcPr/>
                </a:tc>
              </a:tr>
              <a:tr h="434340">
                <a:tc>
                  <a:txBody>
                    <a:bodyPr/>
                    <a:lstStyle/>
                    <a:p>
                      <a:r>
                        <a:rPr lang="en-US" sz="1400" dirty="0" smtClean="0"/>
                        <a:t>NPRR1007- RTC NP3- Management Activities for the ERCOT System</a:t>
                      </a:r>
                    </a:p>
                  </a:txBody>
                  <a:tcPr/>
                </a:tc>
                <a:tc>
                  <a:txBody>
                    <a:bodyPr/>
                    <a:lstStyle/>
                    <a:p>
                      <a:pPr algn="ctr"/>
                      <a:r>
                        <a:rPr lang="en-US" sz="1400" dirty="0" smtClean="0"/>
                        <a:t>62</a:t>
                      </a:r>
                      <a:endParaRPr lang="en-US" sz="1400" dirty="0"/>
                    </a:p>
                  </a:txBody>
                  <a:tcPr/>
                </a:tc>
              </a:tr>
              <a:tr h="381000">
                <a:tc>
                  <a:txBody>
                    <a:bodyPr/>
                    <a:lstStyle/>
                    <a:p>
                      <a:r>
                        <a:rPr lang="en-US" sz="1400" dirty="0" smtClean="0"/>
                        <a:t>NPRR1008- RTC NP4- Day-Ahead Operations</a:t>
                      </a:r>
                      <a:endParaRPr lang="en-US" sz="1400" dirty="0"/>
                    </a:p>
                  </a:txBody>
                  <a:tcPr/>
                </a:tc>
                <a:tc>
                  <a:txBody>
                    <a:bodyPr/>
                    <a:lstStyle/>
                    <a:p>
                      <a:pPr algn="ctr"/>
                      <a:r>
                        <a:rPr lang="en-US" sz="1400" dirty="0" smtClean="0"/>
                        <a:t>65</a:t>
                      </a:r>
                    </a:p>
                  </a:txBody>
                  <a:tcPr/>
                </a:tc>
              </a:tr>
              <a:tr h="381000">
                <a:tc>
                  <a:txBody>
                    <a:bodyPr/>
                    <a:lstStyle/>
                    <a:p>
                      <a:r>
                        <a:rPr lang="en-US" sz="1400" dirty="0" smtClean="0"/>
                        <a:t>NPRR1009- RTC NP5- Transmission Security Analysis and Reliability Unit Commitment</a:t>
                      </a:r>
                      <a:endParaRPr lang="en-US" sz="1400" dirty="0"/>
                    </a:p>
                  </a:txBody>
                  <a:tcPr/>
                </a:tc>
                <a:tc>
                  <a:txBody>
                    <a:bodyPr/>
                    <a:lstStyle/>
                    <a:p>
                      <a:pPr algn="ctr"/>
                      <a:r>
                        <a:rPr lang="en-US" sz="1400" dirty="0" smtClean="0"/>
                        <a:t>39</a:t>
                      </a:r>
                    </a:p>
                  </a:txBody>
                  <a:tcPr/>
                </a:tc>
              </a:tr>
              <a:tr h="381000">
                <a:tc>
                  <a:txBody>
                    <a:bodyPr/>
                    <a:lstStyle/>
                    <a:p>
                      <a:r>
                        <a:rPr lang="en-US" sz="1400" dirty="0" smtClean="0"/>
                        <a:t>NPRR1010- RTC NP6- Adjustment Period and Real-Time Operations</a:t>
                      </a:r>
                      <a:endParaRPr lang="en-US" sz="1400" dirty="0"/>
                    </a:p>
                  </a:txBody>
                  <a:tcPr/>
                </a:tc>
                <a:tc>
                  <a:txBody>
                    <a:bodyPr/>
                    <a:lstStyle/>
                    <a:p>
                      <a:pPr algn="ctr"/>
                      <a:r>
                        <a:rPr lang="en-US" sz="1400" dirty="0" smtClean="0"/>
                        <a:t>248</a:t>
                      </a:r>
                      <a:endParaRPr lang="en-US" sz="1400" dirty="0"/>
                    </a:p>
                  </a:txBody>
                  <a:tcPr/>
                </a:tc>
              </a:tr>
              <a:tr h="381000">
                <a:tc>
                  <a:txBody>
                    <a:bodyPr/>
                    <a:lstStyle/>
                    <a:p>
                      <a:r>
                        <a:rPr lang="it-IT" sz="1400" dirty="0" smtClean="0"/>
                        <a:t>NPRR1011- RTC NP8- Performance Monitoring</a:t>
                      </a:r>
                    </a:p>
                  </a:txBody>
                  <a:tcPr/>
                </a:tc>
                <a:tc>
                  <a:txBody>
                    <a:bodyPr/>
                    <a:lstStyle/>
                    <a:p>
                      <a:pPr algn="ctr"/>
                      <a:r>
                        <a:rPr lang="en-US" sz="1400" dirty="0" smtClean="0"/>
                        <a:t>49</a:t>
                      </a:r>
                      <a:endParaRPr lang="en-US" sz="1400" dirty="0"/>
                    </a:p>
                  </a:txBody>
                  <a:tcPr/>
                </a:tc>
              </a:tr>
              <a:tr h="381000">
                <a:tc>
                  <a:txBody>
                    <a:bodyPr/>
                    <a:lstStyle/>
                    <a:p>
                      <a:r>
                        <a:rPr lang="en-US" sz="1400" dirty="0" smtClean="0"/>
                        <a:t>NPRR1012- RTC NP9-  Settlement and Billing</a:t>
                      </a:r>
                      <a:endParaRPr lang="en-US" sz="1400" dirty="0"/>
                    </a:p>
                  </a:txBody>
                  <a:tcPr/>
                </a:tc>
                <a:tc>
                  <a:txBody>
                    <a:bodyPr/>
                    <a:lstStyle/>
                    <a:p>
                      <a:pPr algn="ctr"/>
                      <a:r>
                        <a:rPr lang="en-US" sz="1400" dirty="0" smtClean="0"/>
                        <a:t>15</a:t>
                      </a:r>
                      <a:endParaRPr lang="en-US" sz="1400" dirty="0"/>
                    </a:p>
                  </a:txBody>
                  <a:tcPr/>
                </a:tc>
              </a:tr>
              <a:tr h="533400">
                <a:tc>
                  <a:txBody>
                    <a:bodyPr/>
                    <a:lstStyle/>
                    <a:p>
                      <a:r>
                        <a:rPr lang="en-US" sz="1400" dirty="0" smtClean="0"/>
                        <a:t>NPRR1013- RTC NP 1, 2, 16, 25- Overview, Definitions/Acronyms, Registration and Qualification of MPs, and Market Suspension and Restart</a:t>
                      </a:r>
                      <a:endParaRPr lang="en-US" sz="1400" dirty="0"/>
                    </a:p>
                  </a:txBody>
                  <a:tcPr/>
                </a:tc>
                <a:tc>
                  <a:txBody>
                    <a:bodyPr/>
                    <a:lstStyle/>
                    <a:p>
                      <a:pPr algn="ctr"/>
                      <a:r>
                        <a:rPr lang="en-US" sz="1400" dirty="0" smtClean="0"/>
                        <a:t>24</a:t>
                      </a:r>
                      <a:endParaRPr lang="en-US" sz="1400" dirty="0"/>
                    </a:p>
                  </a:txBody>
                  <a:tcPr/>
                </a:tc>
              </a:tr>
              <a:tr h="480060">
                <a:tc>
                  <a:txBody>
                    <a:bodyPr/>
                    <a:lstStyle/>
                    <a:p>
                      <a:r>
                        <a:rPr lang="en-US" sz="1400" dirty="0" smtClean="0"/>
                        <a:t>NOGRR211- RTC Nodal Operating Guides 2 and 9-  System Operations and Control Requirements and Monitoring Programs</a:t>
                      </a:r>
                      <a:endParaRPr lang="en-US" sz="1400" dirty="0"/>
                    </a:p>
                  </a:txBody>
                  <a:tcPr/>
                </a:tc>
                <a:tc>
                  <a:txBody>
                    <a:bodyPr/>
                    <a:lstStyle/>
                    <a:p>
                      <a:pPr algn="ctr"/>
                      <a:r>
                        <a:rPr lang="en-US" sz="1400" dirty="0" smtClean="0"/>
                        <a:t>21</a:t>
                      </a:r>
                      <a:endParaRPr lang="en-US" sz="1400" dirty="0"/>
                    </a:p>
                  </a:txBody>
                  <a:tcPr/>
                </a:tc>
              </a:tr>
              <a:tr h="480060">
                <a:tc>
                  <a:txBody>
                    <a:bodyPr/>
                    <a:lstStyle/>
                    <a:p>
                      <a:r>
                        <a:rPr lang="en-US" sz="1400" dirty="0" smtClean="0"/>
                        <a:t>OBDRR020- RTC - Methodology for Setting Maximum Shadow Prices for Network and Power Balance Constraints</a:t>
                      </a:r>
                    </a:p>
                  </a:txBody>
                  <a:tcPr/>
                </a:tc>
                <a:tc>
                  <a:txBody>
                    <a:bodyPr/>
                    <a:lstStyle/>
                    <a:p>
                      <a:pPr algn="ctr"/>
                      <a:r>
                        <a:rPr lang="en-US" sz="1400" dirty="0" smtClean="0"/>
                        <a:t>26</a:t>
                      </a:r>
                      <a:endParaRPr lang="en-US" sz="1400" dirty="0"/>
                    </a:p>
                  </a:txBody>
                  <a:tcPr/>
                </a:tc>
              </a:tr>
            </a:tbl>
          </a:graphicData>
        </a:graphic>
      </p:graphicFrame>
    </p:spTree>
    <p:extLst>
      <p:ext uri="{BB962C8B-B14F-4D97-AF65-F5344CB8AC3E}">
        <p14:creationId xmlns:p14="http://schemas.microsoft.com/office/powerpoint/2010/main" val="154620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RTCRR </a:t>
            </a:r>
            <a:r>
              <a:rPr lang="en-US" sz="2400" dirty="0"/>
              <a:t>Review </a:t>
            </a:r>
            <a:r>
              <a:rPr lang="en-US" sz="2400" dirty="0" smtClean="0"/>
              <a:t>Schedule and Process </a:t>
            </a:r>
            <a:endParaRPr lang="en-US" sz="2400" dirty="0"/>
          </a:p>
        </p:txBody>
      </p:sp>
      <p:sp>
        <p:nvSpPr>
          <p:cNvPr id="3" name="Content Placeholder 2"/>
          <p:cNvSpPr>
            <a:spLocks noGrp="1"/>
          </p:cNvSpPr>
          <p:nvPr>
            <p:ph idx="1"/>
          </p:nvPr>
        </p:nvSpPr>
        <p:spPr>
          <a:xfrm>
            <a:off x="304800" y="835761"/>
            <a:ext cx="8534400" cy="5565039"/>
          </a:xfrm>
        </p:spPr>
        <p:txBody>
          <a:bodyPr/>
          <a:lstStyle/>
          <a:p>
            <a:r>
              <a:rPr lang="en-US" sz="2000" dirty="0"/>
              <a:t>S</a:t>
            </a:r>
            <a:r>
              <a:rPr lang="en-US" sz="2000" dirty="0" smtClean="0"/>
              <a:t>chedule of 2020 meetings for RTCRRs:</a:t>
            </a:r>
            <a:endParaRPr lang="en-US" dirty="0" smtClean="0"/>
          </a:p>
          <a:p>
            <a:pPr marL="682625">
              <a:buFont typeface="Courier New" panose="02070309020205020404" pitchFamily="49" charset="0"/>
              <a:buChar char="o"/>
            </a:pPr>
            <a:r>
              <a:rPr lang="en-US" sz="1400" dirty="0">
                <a:solidFill>
                  <a:schemeClr val="accent3">
                    <a:lumMod val="60000"/>
                    <a:lumOff val="40000"/>
                  </a:schemeClr>
                </a:solidFill>
              </a:rPr>
              <a:t>Mar. 11 – RTCTF (Plan and logistics for RR review)  </a:t>
            </a:r>
          </a:p>
          <a:p>
            <a:pPr marL="682625">
              <a:buFont typeface="Courier New" panose="02070309020205020404" pitchFamily="49" charset="0"/>
              <a:buChar char="o"/>
            </a:pPr>
            <a:r>
              <a:rPr lang="en-US" sz="1400" dirty="0">
                <a:solidFill>
                  <a:schemeClr val="accent3">
                    <a:lumMod val="60000"/>
                    <a:lumOff val="40000"/>
                  </a:schemeClr>
                </a:solidFill>
              </a:rPr>
              <a:t>Apr. 8 – RTCTF (Review detailed plan, and begin review </a:t>
            </a:r>
            <a:r>
              <a:rPr lang="en-US" sz="1400" dirty="0" smtClean="0">
                <a:solidFill>
                  <a:schemeClr val="accent3">
                    <a:lumMod val="60000"/>
                    <a:lumOff val="40000"/>
                  </a:schemeClr>
                </a:solidFill>
              </a:rPr>
              <a:t>process)</a:t>
            </a:r>
            <a:endParaRPr lang="en-US" sz="1400" dirty="0">
              <a:solidFill>
                <a:schemeClr val="accent3">
                  <a:lumMod val="60000"/>
                  <a:lumOff val="40000"/>
                </a:schemeClr>
              </a:solidFill>
            </a:endParaRPr>
          </a:p>
          <a:p>
            <a:pPr marL="682625">
              <a:buFont typeface="Courier New" panose="02070309020205020404" pitchFamily="49" charset="0"/>
              <a:buChar char="o"/>
            </a:pPr>
            <a:r>
              <a:rPr lang="en-US" sz="1400" dirty="0">
                <a:solidFill>
                  <a:schemeClr val="accent3">
                    <a:lumMod val="60000"/>
                    <a:lumOff val="40000"/>
                  </a:schemeClr>
                </a:solidFill>
              </a:rPr>
              <a:t>Apr. 30 – RTCTF </a:t>
            </a:r>
          </a:p>
          <a:p>
            <a:pPr marL="682625">
              <a:buFont typeface="Courier New" panose="02070309020205020404" pitchFamily="49" charset="0"/>
              <a:buChar char="o"/>
            </a:pPr>
            <a:r>
              <a:rPr lang="en-US" sz="1400" dirty="0">
                <a:solidFill>
                  <a:schemeClr val="accent3">
                    <a:lumMod val="60000"/>
                    <a:lumOff val="40000"/>
                  </a:schemeClr>
                </a:solidFill>
              </a:rPr>
              <a:t>May 11 – Special RTCTF for Potential Design Flaw- AS Price Cap discussion </a:t>
            </a:r>
          </a:p>
          <a:p>
            <a:pPr marL="682625">
              <a:buFont typeface="Courier New" panose="02070309020205020404" pitchFamily="49" charset="0"/>
              <a:buChar char="o"/>
            </a:pPr>
            <a:r>
              <a:rPr lang="en-US" sz="1400" dirty="0">
                <a:solidFill>
                  <a:schemeClr val="accent3">
                    <a:lumMod val="60000"/>
                    <a:lumOff val="40000"/>
                  </a:schemeClr>
                </a:solidFill>
              </a:rPr>
              <a:t>May 20 – RTCTF </a:t>
            </a:r>
          </a:p>
          <a:p>
            <a:pPr marL="682625">
              <a:buFont typeface="Courier New" panose="02070309020205020404" pitchFamily="49" charset="0"/>
              <a:buChar char="o"/>
            </a:pPr>
            <a:r>
              <a:rPr lang="en-US" sz="1400" dirty="0"/>
              <a:t>Jun. 10 – RTCTF </a:t>
            </a:r>
          </a:p>
          <a:p>
            <a:pPr marL="682625">
              <a:buFont typeface="Courier New" panose="02070309020205020404" pitchFamily="49" charset="0"/>
              <a:buChar char="o"/>
            </a:pPr>
            <a:r>
              <a:rPr lang="en-US" sz="1400" dirty="0"/>
              <a:t>Jun. 29 – RTCTF </a:t>
            </a:r>
          </a:p>
          <a:p>
            <a:pPr marL="682625">
              <a:buFont typeface="Courier New" panose="02070309020205020404" pitchFamily="49" charset="0"/>
              <a:buChar char="o"/>
            </a:pPr>
            <a:r>
              <a:rPr lang="en-US" sz="1400" dirty="0"/>
              <a:t>Jul. 22 – RTCTF </a:t>
            </a:r>
          </a:p>
          <a:p>
            <a:pPr marL="682625">
              <a:buFont typeface="Courier New" panose="02070309020205020404" pitchFamily="49" charset="0"/>
              <a:buChar char="o"/>
            </a:pPr>
            <a:r>
              <a:rPr lang="en-US" sz="1400" dirty="0"/>
              <a:t>Aug. 12 – RTCTF </a:t>
            </a:r>
          </a:p>
          <a:p>
            <a:pPr marL="682625">
              <a:buFont typeface="Courier New" panose="02070309020205020404" pitchFamily="49" charset="0"/>
              <a:buChar char="o"/>
            </a:pPr>
            <a:r>
              <a:rPr lang="en-US" sz="1400" dirty="0"/>
              <a:t>Sep. 9 – RTCTF </a:t>
            </a:r>
          </a:p>
          <a:p>
            <a:pPr marL="682625">
              <a:buFont typeface="Courier New" panose="02070309020205020404" pitchFamily="49" charset="0"/>
              <a:buChar char="o"/>
            </a:pPr>
            <a:r>
              <a:rPr lang="en-US" sz="1400" dirty="0"/>
              <a:t>Sep. 28 – RTCTF </a:t>
            </a:r>
          </a:p>
          <a:p>
            <a:pPr marL="682625">
              <a:buFont typeface="Courier New" panose="02070309020205020404" pitchFamily="49" charset="0"/>
              <a:buChar char="o"/>
            </a:pPr>
            <a:r>
              <a:rPr lang="en-US" sz="1400" dirty="0"/>
              <a:t>Oct. 21 – RTCTF </a:t>
            </a:r>
          </a:p>
          <a:p>
            <a:pPr marL="682625">
              <a:buFont typeface="Courier New" panose="02070309020205020404" pitchFamily="49" charset="0"/>
              <a:buChar char="o"/>
            </a:pPr>
            <a:r>
              <a:rPr lang="en-US" sz="1400" dirty="0">
                <a:solidFill>
                  <a:srgbClr val="0070C0"/>
                </a:solidFill>
              </a:rPr>
              <a:t>Nov. 5 – ROS</a:t>
            </a:r>
          </a:p>
          <a:p>
            <a:pPr marL="682625">
              <a:buFont typeface="Courier New" panose="02070309020205020404" pitchFamily="49" charset="0"/>
              <a:buChar char="o"/>
            </a:pPr>
            <a:r>
              <a:rPr lang="en-US" sz="1400" dirty="0">
                <a:solidFill>
                  <a:srgbClr val="0070C0"/>
                </a:solidFill>
              </a:rPr>
              <a:t>Nov. 11 – PRS</a:t>
            </a:r>
          </a:p>
          <a:p>
            <a:pPr marL="682625">
              <a:buFont typeface="Courier New" panose="02070309020205020404" pitchFamily="49" charset="0"/>
              <a:buChar char="o"/>
            </a:pPr>
            <a:r>
              <a:rPr lang="en-US" sz="1400" i="1" dirty="0"/>
              <a:t>Nov. 12 – RTCTF (if needed)</a:t>
            </a:r>
            <a:endParaRPr lang="en-US" sz="1400" dirty="0"/>
          </a:p>
          <a:p>
            <a:pPr marL="682625">
              <a:buFont typeface="Courier New" panose="02070309020205020404" pitchFamily="49" charset="0"/>
              <a:buChar char="o"/>
            </a:pPr>
            <a:r>
              <a:rPr lang="en-US" sz="1400" dirty="0">
                <a:solidFill>
                  <a:srgbClr val="0070C0"/>
                </a:solidFill>
              </a:rPr>
              <a:t>Nov. 17 – CWG</a:t>
            </a:r>
          </a:p>
          <a:p>
            <a:pPr marL="682625">
              <a:buFont typeface="Courier New" panose="02070309020205020404" pitchFamily="49" charset="0"/>
              <a:buChar char="o"/>
            </a:pPr>
            <a:r>
              <a:rPr lang="en-US" sz="1400" dirty="0">
                <a:solidFill>
                  <a:srgbClr val="0070C0"/>
                </a:solidFill>
              </a:rPr>
              <a:t>Nov. 18 – TAC</a:t>
            </a:r>
          </a:p>
          <a:p>
            <a:pPr marL="682625">
              <a:buFont typeface="Courier New" panose="02070309020205020404" pitchFamily="49" charset="0"/>
              <a:buChar char="o"/>
            </a:pPr>
            <a:r>
              <a:rPr lang="en-US" sz="1400" dirty="0">
                <a:solidFill>
                  <a:srgbClr val="0070C0"/>
                </a:solidFill>
              </a:rPr>
              <a:t>Dec. 8 – ERCOT </a:t>
            </a:r>
            <a:r>
              <a:rPr lang="en-US" sz="1400" dirty="0" smtClean="0">
                <a:solidFill>
                  <a:srgbClr val="0070C0"/>
                </a:solidFill>
              </a:rPr>
              <a:t>Board</a:t>
            </a:r>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183025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914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2819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094068" y="3657377"/>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0865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228597"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3124197" y="277285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0846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0940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04800" y="243682"/>
            <a:ext cx="8610597" cy="518318"/>
          </a:xfrm>
        </p:spPr>
        <p:txBody>
          <a:bodyPr/>
          <a:lstStyle/>
          <a:p>
            <a:r>
              <a:rPr lang="en-US" sz="2400" dirty="0" smtClean="0"/>
              <a:t>RTCRR Review Process</a:t>
            </a:r>
            <a:endParaRPr lang="en-US" sz="2400" dirty="0"/>
          </a:p>
        </p:txBody>
      </p:sp>
      <p:sp>
        <p:nvSpPr>
          <p:cNvPr id="8" name="Rectangle 7"/>
          <p:cNvSpPr/>
          <p:nvPr/>
        </p:nvSpPr>
        <p:spPr>
          <a:xfrm>
            <a:off x="152397" y="1676176"/>
            <a:ext cx="15240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#1</a:t>
            </a:r>
          </a:p>
          <a:p>
            <a:pPr algn="ctr"/>
            <a:r>
              <a:rPr lang="en-US" sz="1400" dirty="0" smtClean="0"/>
              <a:t>ERCOT posts agenda and RTCRRs to be reviewed</a:t>
            </a:r>
            <a:endParaRPr lang="en-US" sz="1400" dirty="0"/>
          </a:p>
        </p:txBody>
      </p:sp>
      <p:sp>
        <p:nvSpPr>
          <p:cNvPr id="10" name="Rectangle 9"/>
          <p:cNvSpPr/>
          <p:nvPr/>
        </p:nvSpPr>
        <p:spPr>
          <a:xfrm>
            <a:off x="2741473" y="3962177"/>
            <a:ext cx="1417851" cy="19185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#2</a:t>
            </a:r>
          </a:p>
          <a:p>
            <a:pPr algn="ctr"/>
            <a:r>
              <a:rPr lang="en-US" sz="1400" dirty="0" smtClean="0"/>
              <a:t>MP comments and redlines due and posted to address concerns or alternatives</a:t>
            </a:r>
          </a:p>
        </p:txBody>
      </p:sp>
      <p:sp>
        <p:nvSpPr>
          <p:cNvPr id="11" name="Rectangle 10"/>
          <p:cNvSpPr/>
          <p:nvPr/>
        </p:nvSpPr>
        <p:spPr>
          <a:xfrm>
            <a:off x="152397" y="3962177"/>
            <a:ext cx="1530481"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During meeting, MPs discuss any concerns or alternatives</a:t>
            </a:r>
          </a:p>
        </p:txBody>
      </p:sp>
      <p:sp>
        <p:nvSpPr>
          <p:cNvPr id="12" name="Rectangle 11"/>
          <p:cNvSpPr/>
          <p:nvPr/>
        </p:nvSpPr>
        <p:spPr>
          <a:xfrm>
            <a:off x="5890490" y="3962177"/>
            <a:ext cx="2095973" cy="14342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MPs must document concerns and alternative language prior to meeting, and be prepared to discuss.</a:t>
            </a:r>
          </a:p>
        </p:txBody>
      </p:sp>
      <p:sp>
        <p:nvSpPr>
          <p:cNvPr id="13" name="Rectangle 12"/>
          <p:cNvSpPr/>
          <p:nvPr/>
        </p:nvSpPr>
        <p:spPr>
          <a:xfrm>
            <a:off x="5890489" y="1676176"/>
            <a:ext cx="207465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Non-consensus materials posted for options on language to be considered.</a:t>
            </a:r>
            <a:endParaRPr lang="en-US" sz="1400" dirty="0"/>
          </a:p>
        </p:txBody>
      </p:sp>
      <p:sp>
        <p:nvSpPr>
          <p:cNvPr id="14" name="Right Arrow 13"/>
          <p:cNvSpPr/>
          <p:nvPr/>
        </p:nvSpPr>
        <p:spPr>
          <a:xfrm>
            <a:off x="76197" y="3200177"/>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5738090" y="5446693"/>
            <a:ext cx="3024907" cy="954107"/>
          </a:xfrm>
          <a:prstGeom prst="rect">
            <a:avLst/>
          </a:prstGeom>
          <a:solidFill>
            <a:schemeClr val="bg1"/>
          </a:solidFill>
          <a:ln>
            <a:solidFill>
              <a:srgbClr val="FF0000"/>
            </a:solidFill>
          </a:ln>
        </p:spPr>
        <p:txBody>
          <a:bodyPr wrap="square" rtlCol="0">
            <a:spAutoFit/>
          </a:bodyPr>
          <a:lstStyle/>
          <a:p>
            <a:r>
              <a:rPr lang="en-US" sz="1400" dirty="0" smtClean="0">
                <a:solidFill>
                  <a:srgbClr val="FF0000"/>
                </a:solidFill>
              </a:rPr>
              <a:t>TAC will be updated monthly.  If irresolvable issues occur at RTCTF, the RTCTF Chair can request TAC endorsement to resolve.</a:t>
            </a:r>
            <a:endParaRPr lang="en-US" sz="1400" dirty="0">
              <a:solidFill>
                <a:srgbClr val="FF0000"/>
              </a:solidFill>
            </a:endParaRPr>
          </a:p>
        </p:txBody>
      </p:sp>
      <p:sp>
        <p:nvSpPr>
          <p:cNvPr id="26" name="Rectangle 25"/>
          <p:cNvSpPr/>
          <p:nvPr/>
        </p:nvSpPr>
        <p:spPr>
          <a:xfrm>
            <a:off x="2741474" y="1679974"/>
            <a:ext cx="1417851"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2-days prior #2</a:t>
            </a:r>
          </a:p>
          <a:p>
            <a:pPr algn="ctr"/>
            <a:r>
              <a:rPr lang="en-US" sz="1400" dirty="0" smtClean="0"/>
              <a:t>ERCOT  responds to MP comments with redlines</a:t>
            </a:r>
            <a:endParaRPr lang="en-US" sz="1400" dirty="0"/>
          </a:p>
        </p:txBody>
      </p:sp>
      <p:sp>
        <p:nvSpPr>
          <p:cNvPr id="7" name="Right Arrow 6"/>
          <p:cNvSpPr/>
          <p:nvPr/>
        </p:nvSpPr>
        <p:spPr>
          <a:xfrm rot="16200000">
            <a:off x="3470091" y="1394664"/>
            <a:ext cx="2506156" cy="1374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Consensus Items Tracked in Spreadsheet as Complete</a:t>
            </a:r>
            <a:endParaRPr lang="en-US" sz="1400" dirty="0"/>
          </a:p>
        </p:txBody>
      </p:sp>
      <p:sp>
        <p:nvSpPr>
          <p:cNvPr id="27" name="Slide Number Placeholder 3"/>
          <p:cNvSpPr>
            <a:spLocks noGrp="1"/>
          </p:cNvSpPr>
          <p:nvPr>
            <p:ph type="sldNum" sz="quarter" idx="4"/>
          </p:nvPr>
        </p:nvSpPr>
        <p:spPr>
          <a:xfrm>
            <a:off x="8534400" y="6561138"/>
            <a:ext cx="533400" cy="220662"/>
          </a:xfrm>
        </p:spPr>
        <p:txBody>
          <a:bodyPr/>
          <a:lstStyle/>
          <a:p>
            <a:r>
              <a:rPr lang="en-US" dirty="0" smtClean="0"/>
              <a:t>8</a:t>
            </a:r>
            <a:endParaRPr lang="en-US" dirty="0"/>
          </a:p>
        </p:txBody>
      </p:sp>
      <p:sp>
        <p:nvSpPr>
          <p:cNvPr id="28" name="Right Arrow 27"/>
          <p:cNvSpPr/>
          <p:nvPr/>
        </p:nvSpPr>
        <p:spPr>
          <a:xfrm rot="16200000">
            <a:off x="7171530" y="1456307"/>
            <a:ext cx="2506156" cy="1286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Resolved Items Tracked in Spreadsheet as Complete</a:t>
            </a:r>
            <a:endParaRPr lang="en-US" sz="1400" dirty="0"/>
          </a:p>
        </p:txBody>
      </p:sp>
      <p:cxnSp>
        <p:nvCxnSpPr>
          <p:cNvPr id="29" name="Straight Arrow Connector 28"/>
          <p:cNvCxnSpPr/>
          <p:nvPr/>
        </p:nvCxnSpPr>
        <p:spPr>
          <a:xfrm flipV="1">
            <a:off x="8305800" y="3288141"/>
            <a:ext cx="0" cy="21585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4571997" y="95677"/>
            <a:ext cx="4038600" cy="94495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ERCOT will file cumulative RTCRR comments reflecting when consensus on sections achieved. (Also tracked in summary spreadsheet)</a:t>
            </a:r>
          </a:p>
        </p:txBody>
      </p:sp>
    </p:spTree>
    <p:extLst>
      <p:ext uri="{BB962C8B-B14F-4D97-AF65-F5344CB8AC3E}">
        <p14:creationId xmlns:p14="http://schemas.microsoft.com/office/powerpoint/2010/main" val="263278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and Process </a:t>
            </a:r>
          </a:p>
        </p:txBody>
      </p:sp>
      <p:sp>
        <p:nvSpPr>
          <p:cNvPr id="3" name="Content Placeholder 2"/>
          <p:cNvSpPr>
            <a:spLocks noGrp="1"/>
          </p:cNvSpPr>
          <p:nvPr>
            <p:ph idx="1"/>
          </p:nvPr>
        </p:nvSpPr>
        <p:spPr>
          <a:xfrm>
            <a:off x="265096" y="885925"/>
            <a:ext cx="8534400" cy="1600200"/>
          </a:xfrm>
        </p:spPr>
        <p:txBody>
          <a:bodyPr/>
          <a:lstStyle/>
          <a:p>
            <a:r>
              <a:rPr lang="en-US" sz="1800" dirty="0" smtClean="0"/>
              <a:t>Detailed </a:t>
            </a:r>
            <a:r>
              <a:rPr lang="en-US" sz="1800" dirty="0"/>
              <a:t>schedule for reviewing the RTCRR language with RTCTF (posted on the </a:t>
            </a:r>
            <a:r>
              <a:rPr lang="en-US" sz="1800" dirty="0">
                <a:hlinkClick r:id="rId2"/>
              </a:rPr>
              <a:t>RTCTF</a:t>
            </a:r>
            <a:r>
              <a:rPr lang="en-US" sz="1800" dirty="0"/>
              <a:t> </a:t>
            </a:r>
            <a:r>
              <a:rPr lang="en-US" sz="1800" dirty="0" smtClean="0"/>
              <a:t>page, and excerpt below).</a:t>
            </a:r>
            <a:endParaRPr lang="en-US" sz="1800" dirty="0"/>
          </a:p>
          <a:p>
            <a:r>
              <a:rPr lang="en-US" sz="1800" dirty="0"/>
              <a:t>Of the total 187 binding document sections under review,  the task force has already reviewed 68 sections and reached consensus on 27.</a:t>
            </a:r>
          </a:p>
          <a:p>
            <a:pPr algn="just"/>
            <a:endParaRPr lang="en-US" sz="2000" dirty="0"/>
          </a:p>
          <a:p>
            <a:pPr lvl="1" algn="just"/>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6" name="Picture 5"/>
          <p:cNvPicPr>
            <a:picLocks noChangeAspect="1"/>
          </p:cNvPicPr>
          <p:nvPr/>
        </p:nvPicPr>
        <p:blipFill>
          <a:blip r:embed="rId3"/>
          <a:stretch>
            <a:fillRect/>
          </a:stretch>
        </p:blipFill>
        <p:spPr>
          <a:xfrm>
            <a:off x="265096" y="2286000"/>
            <a:ext cx="7848600" cy="3448068"/>
          </a:xfrm>
          <a:prstGeom prst="rect">
            <a:avLst/>
          </a:prstGeom>
        </p:spPr>
      </p:pic>
    </p:spTree>
    <p:extLst>
      <p:ext uri="{BB962C8B-B14F-4D97-AF65-F5344CB8AC3E}">
        <p14:creationId xmlns:p14="http://schemas.microsoft.com/office/powerpoint/2010/main" val="2423027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and Process </a:t>
            </a:r>
          </a:p>
        </p:txBody>
      </p:sp>
      <p:sp>
        <p:nvSpPr>
          <p:cNvPr id="3" name="Content Placeholder 2"/>
          <p:cNvSpPr>
            <a:spLocks noGrp="1"/>
          </p:cNvSpPr>
          <p:nvPr>
            <p:ph idx="1"/>
          </p:nvPr>
        </p:nvSpPr>
        <p:spPr/>
        <p:txBody>
          <a:bodyPr/>
          <a:lstStyle/>
          <a:p>
            <a:r>
              <a:rPr lang="en-US" sz="2000" u="sng" dirty="0"/>
              <a:t>4/30/2020 </a:t>
            </a:r>
            <a:r>
              <a:rPr lang="en-US" sz="2000" u="sng" dirty="0" smtClean="0"/>
              <a:t>RTCTF Consensus</a:t>
            </a:r>
            <a:r>
              <a:rPr lang="en-US" sz="2000" u="sng" dirty="0"/>
              <a:t>:</a:t>
            </a:r>
          </a:p>
          <a:p>
            <a:pPr lvl="1"/>
            <a:r>
              <a:rPr lang="en-US" sz="1600" dirty="0"/>
              <a:t>SWCAP/VOLL - OBDRR020 (Sections 2 and 4)</a:t>
            </a:r>
          </a:p>
          <a:p>
            <a:pPr lvl="1"/>
            <a:r>
              <a:rPr lang="en-US" sz="1600" dirty="0"/>
              <a:t>AS Proxy Offers and General SCED – NPRR1010 (6.4.9.1.1)</a:t>
            </a:r>
          </a:p>
          <a:p>
            <a:pPr lvl="1"/>
            <a:r>
              <a:rPr lang="en-US" sz="1600" dirty="0"/>
              <a:t>Reliability Deployment Pricing Run - NPRR1010 (6.5.7.3.1)</a:t>
            </a:r>
          </a:p>
          <a:p>
            <a:pPr lvl="1"/>
            <a:r>
              <a:rPr lang="en-US" sz="1600" dirty="0"/>
              <a:t>COP Changes - NPRR1007 (3.9, 3.9.1, and 3.9.2)</a:t>
            </a:r>
          </a:p>
          <a:p>
            <a:pPr lvl="1"/>
            <a:r>
              <a:rPr lang="en-US" sz="1600" dirty="0"/>
              <a:t>RUC General Update - NPRR1009 (5.1, 5.2.2.1, 5.2.2.2, 5.3, 5.4, 5.4.1, and 5.5.2</a:t>
            </a:r>
            <a:r>
              <a:rPr lang="en-US" sz="1600" dirty="0" smtClean="0"/>
              <a:t>)</a:t>
            </a:r>
          </a:p>
          <a:p>
            <a:pPr lvl="1"/>
            <a:endParaRPr lang="en-US" sz="1600" dirty="0"/>
          </a:p>
          <a:p>
            <a:r>
              <a:rPr lang="en-US" sz="2000" u="sng" dirty="0" smtClean="0"/>
              <a:t>5/20/2020 RTCTF Consensus</a:t>
            </a:r>
            <a:r>
              <a:rPr lang="en-US" sz="2000" u="sng" dirty="0"/>
              <a:t>:</a:t>
            </a:r>
          </a:p>
          <a:p>
            <a:pPr lvl="1"/>
            <a:r>
              <a:rPr lang="en-US" sz="1600" dirty="0"/>
              <a:t>SWCAP/VOLL- NPRR1008 (4.4.11 and 4.4.11.1)</a:t>
            </a:r>
          </a:p>
          <a:p>
            <a:pPr lvl="1"/>
            <a:r>
              <a:rPr lang="en-US" sz="1600" dirty="0"/>
              <a:t>ASDC Creation- NPRR1008 (4.4.12)</a:t>
            </a:r>
          </a:p>
          <a:p>
            <a:pPr lvl="1"/>
            <a:r>
              <a:rPr lang="en-US" sz="1600" dirty="0"/>
              <a:t>AS Proxy Offers and General SCED- NPRR1010 (6.5.7.3)</a:t>
            </a:r>
          </a:p>
          <a:p>
            <a:pPr lvl="1"/>
            <a:r>
              <a:rPr lang="en-US" sz="1600" dirty="0"/>
              <a:t>Market Restart- NPRR1013 (25.3)</a:t>
            </a:r>
          </a:p>
          <a:p>
            <a:pPr lvl="1"/>
            <a:r>
              <a:rPr lang="en-US" sz="1600" dirty="0"/>
              <a:t>SASM Removal- NPRR1008 (4.5.2) &amp; NPRR1010 (6.4.9, 6.4.9.1.3, 6.4.9.2, 6.4.9.2.1, 6.4.9.2.2, and 6.4.9.2.3)</a:t>
            </a:r>
          </a:p>
          <a:p>
            <a:pPr lvl="1"/>
            <a:r>
              <a:rPr lang="en-US" sz="1600" dirty="0"/>
              <a:t>DAM General Update- OBDRR020 (Appendix 1)</a:t>
            </a:r>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750772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Discussion of process for RTCRR comments and alignment with Key Principles</a:t>
            </a:r>
          </a:p>
        </p:txBody>
      </p:sp>
      <p:sp>
        <p:nvSpPr>
          <p:cNvPr id="3" name="Content Placeholder 2"/>
          <p:cNvSpPr>
            <a:spLocks noGrp="1"/>
          </p:cNvSpPr>
          <p:nvPr>
            <p:ph idx="1"/>
          </p:nvPr>
        </p:nvSpPr>
        <p:spPr>
          <a:xfrm>
            <a:off x="304800" y="990600"/>
            <a:ext cx="8686800" cy="5181600"/>
          </a:xfrm>
        </p:spPr>
        <p:txBody>
          <a:bodyPr/>
          <a:lstStyle/>
          <a:p>
            <a:r>
              <a:rPr lang="en-US" sz="1800" dirty="0" smtClean="0">
                <a:solidFill>
                  <a:schemeClr val="accent2"/>
                </a:solidFill>
              </a:rPr>
              <a:t>During the May 11 Special RTCTF meeting LCRA </a:t>
            </a:r>
            <a:r>
              <a:rPr lang="en-US" sz="1800" dirty="0">
                <a:solidFill>
                  <a:schemeClr val="accent2"/>
                </a:solidFill>
              </a:rPr>
              <a:t>described the AS price cap “design flaw” and proposed a </a:t>
            </a:r>
            <a:r>
              <a:rPr lang="en-US" sz="1800" dirty="0" smtClean="0">
                <a:solidFill>
                  <a:schemeClr val="accent2"/>
                </a:solidFill>
              </a:rPr>
              <a:t>solution that is different than the approved Key Principles (related to KP1.2 and KP8).</a:t>
            </a:r>
          </a:p>
          <a:p>
            <a:endParaRPr lang="en-US" sz="1800" dirty="0">
              <a:solidFill>
                <a:schemeClr val="accent2"/>
              </a:solidFill>
            </a:endParaRPr>
          </a:p>
          <a:p>
            <a:r>
              <a:rPr lang="en-US" sz="1800" dirty="0" smtClean="0">
                <a:solidFill>
                  <a:schemeClr val="accent2"/>
                </a:solidFill>
              </a:rPr>
              <a:t>RTC KPs </a:t>
            </a:r>
            <a:r>
              <a:rPr lang="en-US" sz="1800" dirty="0">
                <a:solidFill>
                  <a:schemeClr val="accent2"/>
                </a:solidFill>
              </a:rPr>
              <a:t>were approved by the Board </a:t>
            </a:r>
            <a:r>
              <a:rPr lang="en-US" sz="1800" dirty="0" smtClean="0">
                <a:solidFill>
                  <a:schemeClr val="accent2"/>
                </a:solidFill>
              </a:rPr>
              <a:t>in February </a:t>
            </a:r>
            <a:r>
              <a:rPr lang="en-US" sz="1800" dirty="0">
                <a:solidFill>
                  <a:schemeClr val="accent2"/>
                </a:solidFill>
              </a:rPr>
              <a:t>2020 to create foundational design elements to help narrow development of RTC NPRRs and OBDRRs (RTCRRs).  </a:t>
            </a:r>
          </a:p>
          <a:p>
            <a:endParaRPr lang="en-US" sz="1800" dirty="0" smtClean="0">
              <a:solidFill>
                <a:srgbClr val="FF0000"/>
              </a:solidFill>
            </a:endParaRPr>
          </a:p>
          <a:p>
            <a:r>
              <a:rPr lang="en-US" sz="1800" dirty="0" smtClean="0">
                <a:solidFill>
                  <a:schemeClr val="accent2"/>
                </a:solidFill>
              </a:rPr>
              <a:t>ERCOT </a:t>
            </a:r>
            <a:r>
              <a:rPr lang="en-US" sz="1800" dirty="0">
                <a:solidFill>
                  <a:schemeClr val="accent2"/>
                </a:solidFill>
              </a:rPr>
              <a:t>proposes the following criteria to modify RTCRRs beyond the scope of the RTC KPs </a:t>
            </a:r>
            <a:r>
              <a:rPr lang="en-US" sz="1800" dirty="0" smtClean="0">
                <a:solidFill>
                  <a:schemeClr val="accent2"/>
                </a:solidFill>
              </a:rPr>
              <a:t>if </a:t>
            </a:r>
            <a:r>
              <a:rPr lang="en-US" sz="1800" dirty="0">
                <a:solidFill>
                  <a:schemeClr val="accent2"/>
                </a:solidFill>
              </a:rPr>
              <a:t>a market design flaw or error was discovered following Board approval of the RTC KPs</a:t>
            </a:r>
            <a:r>
              <a:rPr lang="en-US" sz="1800" dirty="0" smtClean="0">
                <a:solidFill>
                  <a:schemeClr val="accent2"/>
                </a:solidFill>
              </a:rPr>
              <a:t>:</a:t>
            </a:r>
          </a:p>
          <a:p>
            <a:pPr marL="800100" lvl="1" indent="-342900">
              <a:buFont typeface="+mj-lt"/>
              <a:buAutoNum type="alphaUcPeriod"/>
            </a:pPr>
            <a:r>
              <a:rPr lang="en-US" sz="1600" i="1" dirty="0" smtClean="0">
                <a:solidFill>
                  <a:schemeClr val="accent1"/>
                </a:solidFill>
              </a:rPr>
              <a:t>The </a:t>
            </a:r>
            <a:r>
              <a:rPr lang="en-US" sz="1600" i="1" dirty="0">
                <a:solidFill>
                  <a:schemeClr val="accent1"/>
                </a:solidFill>
              </a:rPr>
              <a:t>modification complies with PUC directives; </a:t>
            </a:r>
          </a:p>
          <a:p>
            <a:pPr marL="800100" lvl="1" indent="-342900">
              <a:buFont typeface="+mj-lt"/>
              <a:buAutoNum type="alphaUcPeriod"/>
            </a:pPr>
            <a:r>
              <a:rPr lang="en-US" sz="1600" i="1" dirty="0">
                <a:solidFill>
                  <a:schemeClr val="accent1"/>
                </a:solidFill>
              </a:rPr>
              <a:t>The modification will not incur additional RTC project costs or schedule delays; and</a:t>
            </a:r>
          </a:p>
          <a:p>
            <a:pPr marL="800100" lvl="1" indent="-342900">
              <a:buFont typeface="+mj-lt"/>
              <a:buAutoNum type="alphaUcPeriod"/>
            </a:pPr>
            <a:r>
              <a:rPr lang="en-US" sz="1600" i="1" dirty="0">
                <a:solidFill>
                  <a:schemeClr val="accent1"/>
                </a:solidFill>
              </a:rPr>
              <a:t>The modification will not delay timely implementation of RTCRRs (i.e., will not prevent the Board from considering the NPRR at the December 8, 2020 Board meeting).</a:t>
            </a:r>
          </a:p>
          <a:p>
            <a:pPr marL="457200" lvl="1" indent="0">
              <a:buNone/>
            </a:pPr>
            <a:endParaRPr lang="en-US" sz="1600"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4017286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Discussion of process for RTCRR comments and alignment with Key Principles</a:t>
            </a:r>
          </a:p>
        </p:txBody>
      </p:sp>
      <p:sp>
        <p:nvSpPr>
          <p:cNvPr id="3" name="Content Placeholder 2"/>
          <p:cNvSpPr>
            <a:spLocks noGrp="1"/>
          </p:cNvSpPr>
          <p:nvPr>
            <p:ph idx="1"/>
          </p:nvPr>
        </p:nvSpPr>
        <p:spPr>
          <a:xfrm>
            <a:off x="122722" y="990600"/>
            <a:ext cx="8915400" cy="5139531"/>
          </a:xfrm>
        </p:spPr>
        <p:txBody>
          <a:bodyPr/>
          <a:lstStyle/>
          <a:p>
            <a:r>
              <a:rPr lang="en-US" sz="1700" b="1" dirty="0"/>
              <a:t>Proposed process for modifying RTCRRs beyond </a:t>
            </a:r>
            <a:r>
              <a:rPr lang="en-US" sz="1700" b="1" dirty="0" smtClean="0"/>
              <a:t>scope </a:t>
            </a:r>
            <a:r>
              <a:rPr lang="en-US" sz="1700" b="1" dirty="0"/>
              <a:t>of Board-approved KPs:</a:t>
            </a:r>
          </a:p>
          <a:p>
            <a:pPr lvl="1"/>
            <a:r>
              <a:rPr lang="en-US" sz="1500" dirty="0"/>
              <a:t>A Market Participant has the right to express concerns with a RTCRR.</a:t>
            </a:r>
          </a:p>
          <a:p>
            <a:pPr lvl="2"/>
            <a:r>
              <a:rPr lang="en-US" sz="1300" dirty="0"/>
              <a:t>A Market Participant may file comments to modify a RTCRR beyond the scope of the Board-approved KPs.</a:t>
            </a:r>
          </a:p>
          <a:p>
            <a:pPr lvl="2"/>
            <a:r>
              <a:rPr lang="en-US" sz="1300" dirty="0"/>
              <a:t>In comments to modify an RTCRR, the submitting party shall explain how the revisions meet the criteria proposed on the previous slide.</a:t>
            </a:r>
          </a:p>
          <a:p>
            <a:pPr lvl="1"/>
            <a:r>
              <a:rPr lang="en-US" sz="1500" dirty="0"/>
              <a:t>RTCTF will </a:t>
            </a:r>
            <a:r>
              <a:rPr lang="en-US" sz="1500" dirty="0" smtClean="0"/>
              <a:t>provide:</a:t>
            </a:r>
          </a:p>
          <a:p>
            <a:pPr lvl="2"/>
            <a:r>
              <a:rPr lang="en-US" sz="1300" dirty="0" smtClean="0"/>
              <a:t>The </a:t>
            </a:r>
            <a:r>
              <a:rPr lang="en-US" sz="1300" dirty="0"/>
              <a:t>technical forum (e.g., an extra off-cycle meeting) for discussion of the proposed RTCRR changes with the understanding that RTCTF consensus is not practical and will not occur.</a:t>
            </a:r>
          </a:p>
          <a:p>
            <a:pPr lvl="1"/>
            <a:r>
              <a:rPr lang="en-US" sz="1500" dirty="0" smtClean="0"/>
              <a:t>At TAC:</a:t>
            </a:r>
          </a:p>
          <a:p>
            <a:pPr lvl="2"/>
            <a:r>
              <a:rPr lang="en-US" sz="1300" dirty="0" smtClean="0"/>
              <a:t>RTCTF </a:t>
            </a:r>
            <a:r>
              <a:rPr lang="en-US" sz="1300" dirty="0"/>
              <a:t>Chair will advise TAC leadership of any RTCRR Comments that </a:t>
            </a:r>
            <a:r>
              <a:rPr lang="en-US" sz="1300" dirty="0" smtClean="0"/>
              <a:t>propose </a:t>
            </a:r>
            <a:r>
              <a:rPr lang="en-US" sz="1300" dirty="0"/>
              <a:t>to modify the scope of the KPs beyond that which was approved by the Board, and </a:t>
            </a:r>
            <a:endParaRPr lang="en-US" sz="1300" dirty="0" smtClean="0"/>
          </a:p>
          <a:p>
            <a:pPr lvl="2"/>
            <a:r>
              <a:rPr lang="en-US" sz="1300" dirty="0" smtClean="0"/>
              <a:t>Request </a:t>
            </a:r>
            <a:r>
              <a:rPr lang="en-US" sz="1300" dirty="0"/>
              <a:t>time for the MP to present to TAC for consideration, as well as another MP to present the counterpoints (if any) as to why the existing KP should continue to be maintained and aligned with RTCRRs.  </a:t>
            </a:r>
          </a:p>
          <a:p>
            <a:pPr lvl="2"/>
            <a:r>
              <a:rPr lang="en-US" sz="1300" dirty="0"/>
              <a:t>TAC may take a straw poll to endorse the proposed NPRR comments; the vote would not be </a:t>
            </a:r>
            <a:r>
              <a:rPr lang="en-US" sz="1300" dirty="0" smtClean="0"/>
              <a:t>binding and therefore non-appealable, </a:t>
            </a:r>
            <a:r>
              <a:rPr lang="en-US" sz="1300" dirty="0"/>
              <a:t>but would classify the modified/added concept as valid</a:t>
            </a:r>
            <a:r>
              <a:rPr lang="en-US" sz="1300" dirty="0" smtClean="0"/>
              <a:t>.</a:t>
            </a:r>
          </a:p>
          <a:p>
            <a:pPr lvl="1"/>
            <a:r>
              <a:rPr lang="en-US" sz="1500" dirty="0" smtClean="0"/>
              <a:t>If TAC endorses the alternative, the RTCTF Chair would update the Board of the straw poll decision.</a:t>
            </a:r>
            <a:endParaRPr lang="en-US" sz="1500" dirty="0"/>
          </a:p>
          <a:p>
            <a:pPr lvl="1"/>
            <a:r>
              <a:rPr lang="en-US" sz="1500" dirty="0"/>
              <a:t>The RTCRR comments would </a:t>
            </a:r>
            <a:r>
              <a:rPr lang="en-US" sz="1500" dirty="0" smtClean="0"/>
              <a:t>subsequently be </a:t>
            </a:r>
            <a:r>
              <a:rPr lang="en-US" sz="1500" dirty="0"/>
              <a:t>considered at PRS, TAC, and ultimately the ERCOT </a:t>
            </a:r>
            <a:r>
              <a:rPr lang="en-US" sz="1500" dirty="0" smtClean="0"/>
              <a:t>Board as consistent with Protocols Section 21 process.</a:t>
            </a:r>
            <a:endParaRPr lang="en-US" sz="15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60780737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4721</TotalTime>
  <Words>1199</Words>
  <Application>Microsoft Office PowerPoint</Application>
  <PresentationFormat>On-screen Show (4:3)</PresentationFormat>
  <Paragraphs>151</Paragraphs>
  <Slides>12</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Calibri</vt:lpstr>
      <vt:lpstr>Courier New</vt:lpstr>
      <vt:lpstr>1_Custom Design</vt:lpstr>
      <vt:lpstr>Office Theme</vt:lpstr>
      <vt:lpstr>PowerPoint Presentation</vt:lpstr>
      <vt:lpstr>Outline of RTCTF Update </vt:lpstr>
      <vt:lpstr>RTC Revision Requests</vt:lpstr>
      <vt:lpstr>RTCRR Review Schedule and Process </vt:lpstr>
      <vt:lpstr>RTCRR Review Process</vt:lpstr>
      <vt:lpstr>RTCRR Review Schedule and Process </vt:lpstr>
      <vt:lpstr>RTCRR Review Schedule and Process </vt:lpstr>
      <vt:lpstr>Discussion of process for RTCRR comments and alignment with Key Principles</vt:lpstr>
      <vt:lpstr>Discussion of process for RTCRR comments and alignment with Key Principles</vt:lpstr>
      <vt:lpstr>Next Steps</vt:lpstr>
      <vt:lpstr>Appendix</vt:lpstr>
      <vt:lpstr>Overall RTC Delivery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309</cp:revision>
  <cp:lastPrinted>2016-01-21T20:53:15Z</cp:lastPrinted>
  <dcterms:created xsi:type="dcterms:W3CDTF">2016-01-21T15:20:31Z</dcterms:created>
  <dcterms:modified xsi:type="dcterms:W3CDTF">2020-05-26T15:31:21Z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