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6" r:id="rId1"/>
  </p:sldMasterIdLst>
  <p:notesMasterIdLst>
    <p:notesMasterId r:id="rId5"/>
  </p:notesMasterIdLst>
  <p:sldIdLst>
    <p:sldId id="256" r:id="rId2"/>
    <p:sldId id="271" r:id="rId3"/>
    <p:sldId id="273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56" autoAdjust="0"/>
    <p:restoredTop sz="94660"/>
  </p:normalViewPr>
  <p:slideViewPr>
    <p:cSldViewPr snapToGrid="0">
      <p:cViewPr varScale="1">
        <p:scale>
          <a:sx n="87" d="100"/>
          <a:sy n="87" d="100"/>
        </p:scale>
        <p:origin x="1219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DD1227-DC6E-0A4F-8FAD-7D6BD84C38EC}" type="datetimeFigureOut">
              <a:rPr lang="en-US" smtClean="0"/>
              <a:t>5/27/2020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E58DD1-652E-5246-A55D-149085299C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0549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203200" y="0"/>
            <a:ext cx="3778250" cy="6858001"/>
            <a:chOff x="203200" y="0"/>
            <a:chExt cx="3778250" cy="6858001"/>
          </a:xfrm>
        </p:grpSpPr>
        <p:sp>
          <p:nvSpPr>
            <p:cNvPr id="14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/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/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673" y="914401"/>
            <a:ext cx="6947127" cy="3488266"/>
          </a:xfrm>
        </p:spPr>
        <p:txBody>
          <a:bodyPr anchor="b">
            <a:normAutofit/>
          </a:bodyPr>
          <a:lstStyle>
            <a:lvl1pPr algn="r">
              <a:defRPr sz="54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238" y="4402666"/>
            <a:ext cx="5762563" cy="1364531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25773" y="6117336"/>
            <a:ext cx="857473" cy="365125"/>
          </a:xfrm>
        </p:spPr>
        <p:txBody>
          <a:bodyPr/>
          <a:lstStyle/>
          <a:p>
            <a:fld id="{84D3AE16-2159-4F26-A7D3-0D10B3039774}" type="datetimeFigureOut">
              <a:rPr lang="en-US" smtClean="0"/>
              <a:t>5/27/2020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23733" y="6117336"/>
            <a:ext cx="36094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117336"/>
            <a:ext cx="411480" cy="365125"/>
          </a:xfrm>
        </p:spPr>
        <p:txBody>
          <a:bodyPr/>
          <a:lstStyle/>
          <a:p>
            <a:fld id="{A12A88F9-5F70-472B-AA8B-6FC0E2CE4514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reeform 12"/>
          <p:cNvSpPr/>
          <p:nvPr/>
        </p:nvSpPr>
        <p:spPr bwMode="auto">
          <a:xfrm>
            <a:off x="203200" y="3771900"/>
            <a:ext cx="361950" cy="90488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560388" y="3867150"/>
            <a:ext cx="61913" cy="80963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21175149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3" y="4732865"/>
            <a:ext cx="751599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975" y="932112"/>
            <a:ext cx="6171065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3" y="5299603"/>
            <a:ext cx="751599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3AE16-2159-4F26-A7D3-0D10B3039774}" type="datetimeFigureOut">
              <a:rPr lang="en-US" smtClean="0"/>
              <a:t>5/27/2020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88F9-5F70-472B-AA8B-6FC0E2CE4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1701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685800"/>
            <a:ext cx="751599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3AE16-2159-4F26-A7D3-0D10B3039774}" type="datetimeFigureOut">
              <a:rPr lang="en-US" smtClean="0"/>
              <a:t>5/27/2020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88F9-5F70-472B-AA8B-6FC0E2CE4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0815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98235" y="3428999"/>
            <a:ext cx="6631128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3" y="4343400"/>
            <a:ext cx="751599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3AE16-2159-4F26-A7D3-0D10B3039774}" type="datetimeFigureOut">
              <a:rPr lang="en-US" smtClean="0"/>
              <a:t>5/27/2020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88F9-5F70-472B-AA8B-6FC0E2CE4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2703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3308581"/>
            <a:ext cx="751598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7381"/>
            <a:ext cx="751599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3AE16-2159-4F26-A7D3-0D10B3039774}" type="datetimeFigureOut">
              <a:rPr lang="en-US" smtClean="0"/>
              <a:t>5/27/2020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88F9-5F70-472B-AA8B-6FC0E2CE4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3191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5" y="3886200"/>
            <a:ext cx="751599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5200"/>
            <a:ext cx="751599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3AE16-2159-4F26-A7D3-0D10B3039774}" type="datetimeFigureOut">
              <a:rPr lang="en-US" smtClean="0"/>
              <a:t>5/27/2020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88F9-5F70-472B-AA8B-6FC0E2CE4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2664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685801"/>
            <a:ext cx="7515991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4" y="3505200"/>
            <a:ext cx="7515992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3AE16-2159-4F26-A7D3-0D10B3039774}" type="datetimeFigureOut">
              <a:rPr lang="en-US" smtClean="0"/>
              <a:t>5/27/2020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88F9-5F70-472B-AA8B-6FC0E2CE4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3249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3AE16-2159-4F26-A7D3-0D10B3039774}" type="datetimeFigureOut">
              <a:rPr lang="en-US" smtClean="0"/>
              <a:t>5/27/2020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88F9-5F70-472B-AA8B-6FC0E2CE4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00847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1393" y="685800"/>
            <a:ext cx="1328123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524" y="685800"/>
            <a:ext cx="6016373" cy="5105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3AE16-2159-4F26-A7D3-0D10B3039774}" type="datetimeFigureOut">
              <a:rPr lang="en-US" smtClean="0"/>
              <a:t>5/27/2020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88F9-5F70-472B-AA8B-6FC0E2CE4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4237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667000"/>
            <a:ext cx="7704667" cy="333281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44329" y="6108173"/>
            <a:ext cx="857473" cy="365125"/>
          </a:xfrm>
        </p:spPr>
        <p:txBody>
          <a:bodyPr/>
          <a:lstStyle/>
          <a:p>
            <a:fld id="{84D3AE16-2159-4F26-A7D3-0D10B3039774}" type="datetimeFigureOut">
              <a:rPr lang="en-US" smtClean="0"/>
              <a:t>5/27/2020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2647" y="6108173"/>
            <a:ext cx="531451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8967" y="6108173"/>
            <a:ext cx="427833" cy="365125"/>
          </a:xfrm>
        </p:spPr>
        <p:txBody>
          <a:bodyPr/>
          <a:lstStyle/>
          <a:p>
            <a:fld id="{A12A88F9-5F70-472B-AA8B-6FC0E2CE4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6513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6995" y="2666998"/>
            <a:ext cx="6699805" cy="2360071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6998" y="5027070"/>
            <a:ext cx="6699802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3AE16-2159-4F26-A7D3-0D10B3039774}" type="datetimeFigureOut">
              <a:rPr lang="en-US" smtClean="0"/>
              <a:t>5/27/2020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3317" y="6116070"/>
            <a:ext cx="413483" cy="365125"/>
          </a:xfrm>
        </p:spPr>
        <p:txBody>
          <a:bodyPr/>
          <a:lstStyle/>
          <a:p>
            <a:fld id="{A12A88F9-5F70-472B-AA8B-6FC0E2CE4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7803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685801"/>
            <a:ext cx="7704667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2133" y="2667000"/>
            <a:ext cx="3739896" cy="336867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6904" y="2667000"/>
            <a:ext cx="3739896" cy="33468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3AE16-2159-4F26-A7D3-0D10B3039774}" type="datetimeFigureOut">
              <a:rPr lang="en-US" smtClean="0"/>
              <a:t>5/27/2020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88F9-5F70-472B-AA8B-6FC0E2CE4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401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481" y="2658533"/>
            <a:ext cx="345629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523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710" y="2667000"/>
            <a:ext cx="3467806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7266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3AE16-2159-4F26-A7D3-0D10B3039774}" type="datetimeFigureOut">
              <a:rPr lang="en-US" smtClean="0"/>
              <a:t>5/27/2020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88F9-5F70-472B-AA8B-6FC0E2CE4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7435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3AE16-2159-4F26-A7D3-0D10B3039774}" type="datetimeFigureOut">
              <a:rPr lang="en-US" smtClean="0"/>
              <a:t>5/27/2020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88F9-5F70-472B-AA8B-6FC0E2CE4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1051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3AE16-2159-4F26-A7D3-0D10B3039774}" type="datetimeFigureOut">
              <a:rPr lang="en-US" smtClean="0"/>
              <a:t>5/27/2020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88F9-5F70-472B-AA8B-6FC0E2CE4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958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1600200"/>
            <a:ext cx="2662534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7553" y="685800"/>
            <a:ext cx="4681962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4" y="2971800"/>
            <a:ext cx="2662534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3AE16-2159-4F26-A7D3-0D10B3039774}" type="datetimeFigureOut">
              <a:rPr lang="en-US" smtClean="0"/>
              <a:t>5/27/2020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88F9-5F70-472B-AA8B-6FC0E2CE4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3594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332" y="1752599"/>
            <a:ext cx="4070679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7495" y="914400"/>
            <a:ext cx="2461371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332" y="3124199"/>
            <a:ext cx="4070679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3AE16-2159-4F26-A7D3-0D10B3039774}" type="datetimeFigureOut">
              <a:rPr lang="en-US" smtClean="0"/>
              <a:t>5/27/2020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88F9-5F70-472B-AA8B-6FC0E2CE4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6488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2132013" cy="6858001"/>
            <a:chOff x="0" y="0"/>
            <a:chExt cx="2132013" cy="6858001"/>
          </a:xfrm>
        </p:grpSpPr>
        <p:sp>
          <p:nvSpPr>
            <p:cNvPr id="15" name="Freeform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8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3"/>
              <a:ext cx="906463" cy="1195388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0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0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3"/>
              <a:ext cx="1377950" cy="1500188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134" y="2667000"/>
            <a:ext cx="7704666" cy="3356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84D3AE16-2159-4F26-A7D3-0D10B3039774}" type="datetimeFigureOut">
              <a:rPr lang="en-US" smtClean="0"/>
              <a:t>5/27/2020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A12A88F9-5F70-472B-AA8B-6FC0E2CE4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212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7" r:id="rId1"/>
    <p:sldLayoutId id="2147483848" r:id="rId2"/>
    <p:sldLayoutId id="2147483849" r:id="rId3"/>
    <p:sldLayoutId id="2147483850" r:id="rId4"/>
    <p:sldLayoutId id="2147483851" r:id="rId5"/>
    <p:sldLayoutId id="2147483852" r:id="rId6"/>
    <p:sldLayoutId id="2147483853" r:id="rId7"/>
    <p:sldLayoutId id="2147483854" r:id="rId8"/>
    <p:sldLayoutId id="2147483855" r:id="rId9"/>
    <p:sldLayoutId id="2147483856" r:id="rId10"/>
    <p:sldLayoutId id="2147483857" r:id="rId11"/>
    <p:sldLayoutId id="2147483858" r:id="rId12"/>
    <p:sldLayoutId id="2147483859" r:id="rId13"/>
    <p:sldLayoutId id="2147483860" r:id="rId14"/>
    <p:sldLayoutId id="2147483861" r:id="rId15"/>
    <p:sldLayoutId id="2147483862" r:id="rId16"/>
    <p:sldLayoutId id="2147483863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Wholesale Market Working Group Report to WMS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David Detelich</a:t>
            </a:r>
          </a:p>
          <a:p>
            <a:r>
              <a:rPr lang="en-US" dirty="0"/>
              <a:t>Julia Harvey</a:t>
            </a:r>
          </a:p>
          <a:p>
            <a:r>
              <a:rPr lang="en-US" dirty="0"/>
              <a:t>June 3, 2020</a:t>
            </a:r>
          </a:p>
          <a:p>
            <a:r>
              <a:rPr lang="en-US" dirty="0"/>
              <a:t>From May 18 WMWG Meeting</a:t>
            </a:r>
          </a:p>
        </p:txBody>
      </p:sp>
    </p:spTree>
    <p:extLst>
      <p:ext uri="{BB962C8B-B14F-4D97-AF65-F5344CB8AC3E}">
        <p14:creationId xmlns:p14="http://schemas.microsoft.com/office/powerpoint/2010/main" val="30031364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NPRR 991 Day-Ahead Market (DAM) Point-to-Point (PTP) Obligation Bid Clearing Price Clarification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82133" y="2256462"/>
            <a:ext cx="7704667" cy="4114572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WMWG  reviewed the ERCOT presentation on settlement examples &amp; options/alternatives</a:t>
            </a:r>
          </a:p>
          <a:p>
            <a:r>
              <a:rPr lang="en-US" dirty="0"/>
              <a:t>Some WMWG participants assert that PTP Obligation bids awarded should not be charged more than its “not-to-exceed price”, therefore a different solution is needed</a:t>
            </a:r>
          </a:p>
          <a:p>
            <a:pPr marL="630238" indent="-346075"/>
            <a:r>
              <a:rPr lang="en-US" dirty="0"/>
              <a:t>Alternative 1: Disallow PTP Obligation bid awards where bid price is exceeded due to the DAM price floor (requires mechanism to maintain revenue neutrality)</a:t>
            </a:r>
          </a:p>
          <a:p>
            <a:pPr marL="630238" indent="-346075"/>
            <a:r>
              <a:rPr lang="en-US" dirty="0"/>
              <a:t>Alternative 2: Create make-whole payment </a:t>
            </a:r>
          </a:p>
          <a:p>
            <a:pPr marL="630238" indent="-346075"/>
            <a:r>
              <a:rPr lang="en-US" dirty="0"/>
              <a:t>Alternative 3: Remove the administrative price floor of -$251 in the DAM</a:t>
            </a:r>
          </a:p>
          <a:p>
            <a:r>
              <a:rPr lang="en-US" dirty="0"/>
              <a:t>WMWG participants would like more analysis on these alternatives, however would prefer to first complete work on NPRR903, </a:t>
            </a:r>
            <a:r>
              <a:rPr lang="en-US"/>
              <a:t>then NPRR981 </a:t>
            </a:r>
            <a:r>
              <a:rPr lang="en-US" dirty="0"/>
              <a:t>(which can have applications towards this issue)</a:t>
            </a:r>
          </a:p>
          <a:p>
            <a:r>
              <a:rPr lang="en-US" dirty="0"/>
              <a:t>WMS can either pass a motion to recommend rejection of NPRR991 or continue to table.</a:t>
            </a:r>
          </a:p>
        </p:txBody>
      </p:sp>
    </p:spTree>
    <p:extLst>
      <p:ext uri="{BB962C8B-B14F-4D97-AF65-F5344CB8AC3E}">
        <p14:creationId xmlns:p14="http://schemas.microsoft.com/office/powerpoint/2010/main" val="26370936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meeting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WMWG June 15</a:t>
            </a:r>
            <a:r>
              <a:rPr lang="en-US" baseline="30000" dirty="0"/>
              <a:t>th</a:t>
            </a:r>
            <a:r>
              <a:rPr lang="en-US" dirty="0"/>
              <a:t> meeting to be canceled unless new assignments are received</a:t>
            </a:r>
          </a:p>
          <a:p>
            <a:r>
              <a:rPr lang="en-US" dirty="0"/>
              <a:t>Any questions?</a:t>
            </a:r>
          </a:p>
        </p:txBody>
      </p:sp>
    </p:spTree>
    <p:extLst>
      <p:ext uri="{BB962C8B-B14F-4D97-AF65-F5344CB8AC3E}">
        <p14:creationId xmlns:p14="http://schemas.microsoft.com/office/powerpoint/2010/main" val="395779969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EB8F22"/>
      </a:accent1>
      <a:accent2>
        <a:srgbClr val="CD4223"/>
      </a:accent2>
      <a:accent3>
        <a:srgbClr val="A89374"/>
      </a:accent3>
      <a:accent4>
        <a:srgbClr val="83AA67"/>
      </a:accent4>
      <a:accent5>
        <a:srgbClr val="4FA9C1"/>
      </a:accent5>
      <a:accent6>
        <a:srgbClr val="9390AF"/>
      </a:accent6>
      <a:hlink>
        <a:srgbClr val="EC7220"/>
      </a:hlink>
      <a:folHlink>
        <a:srgbClr val="F09355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1A9F9826-882C-40B9-8F38-5A3B8CFD196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2182</TotalTime>
  <Words>185</Words>
  <Application>Microsoft Office PowerPoint</Application>
  <PresentationFormat>On-screen Show (4:3)</PresentationFormat>
  <Paragraphs>16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Corbel</vt:lpstr>
      <vt:lpstr>Parallax</vt:lpstr>
      <vt:lpstr>Wholesale Market Working Group Report to WMS</vt:lpstr>
      <vt:lpstr>NPRR 991 Day-Ahead Market (DAM) Point-to-Point (PTP) Obligation Bid Clearing Price Clarification</vt:lpstr>
      <vt:lpstr>Next meeting</vt:lpstr>
    </vt:vector>
  </TitlesOfParts>
  <Company>CPS Energy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Open Action Items Review</dc:title>
  <dc:creator>Detelich, David J.</dc:creator>
  <cp:lastModifiedBy>Detelich, David J.</cp:lastModifiedBy>
  <cp:revision>192</cp:revision>
  <dcterms:created xsi:type="dcterms:W3CDTF">2019-02-22T15:15:24Z</dcterms:created>
  <dcterms:modified xsi:type="dcterms:W3CDTF">2020-05-27T20:00:22Z</dcterms:modified>
</cp:coreProperties>
</file>