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5407" r:id="rId2"/>
    <p:sldId id="5409" r:id="rId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2698" autoAdjust="0"/>
  </p:normalViewPr>
  <p:slideViewPr>
    <p:cSldViewPr snapToGrid="0">
      <p:cViewPr varScale="1">
        <p:scale>
          <a:sx n="106" d="100"/>
          <a:sy n="106" d="100"/>
        </p:scale>
        <p:origin x="720" y="108"/>
      </p:cViewPr>
      <p:guideLst>
        <p:guide orient="horz" pos="26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323F4A7-1982-4148-BF5A-AB4EF7EF508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7FD7ADE-5BD7-430A-8287-A94D33B7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5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192C-37CD-41BD-9872-6C9678D1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B647-FA87-455F-92A5-05594F7C1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7E1D3-201A-47C3-9CFF-A56A9172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21B5-0636-497A-B444-5AA4437D710A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63DC6-E33D-4B1E-A234-19E7E4B4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625C4-FCF0-4BC3-A7CF-4110C33A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F396-C755-47C2-9CC3-07D9B55391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ax&#10;&#10;Description generated with very high confidence">
            <a:extLst>
              <a:ext uri="{FF2B5EF4-FFF2-40B4-BE49-F238E27FC236}">
                <a16:creationId xmlns:a16="http://schemas.microsoft.com/office/drawing/2014/main" id="{E343AF4A-5E18-4622-898A-0956EA44D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9" b="20728"/>
          <a:stretch/>
        </p:blipFill>
        <p:spPr>
          <a:xfrm>
            <a:off x="157316" y="5764963"/>
            <a:ext cx="1726623" cy="10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A384-9D10-4F10-8ED0-B79E2694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75DE0-4E96-41E4-AC24-9E48235F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FF40-2372-48CA-B446-3DD274FB10F2}" type="datetime1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64D2C-A856-4152-8C88-583B19FA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F98D3-F062-441A-9345-74F7727F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F396-C755-47C2-9CC3-07D9B55391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picture containing ax&#10;&#10;Description generated with very high confidence">
            <a:extLst>
              <a:ext uri="{FF2B5EF4-FFF2-40B4-BE49-F238E27FC236}">
                <a16:creationId xmlns:a16="http://schemas.microsoft.com/office/drawing/2014/main" id="{D9C3B0EB-560D-4360-8E5F-3FF3E11B9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9" b="20728"/>
          <a:stretch/>
        </p:blipFill>
        <p:spPr>
          <a:xfrm>
            <a:off x="157316" y="5764963"/>
            <a:ext cx="1726623" cy="10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42D6F-4194-4B87-9392-20EEE4F1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1856A-4B77-46D8-8316-69CD037DE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D483C-AB04-4C26-AF97-D94FE0788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49A80-18D6-4923-B88A-161F004D547C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9C901-746C-4B0C-AF66-4B62D0928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C915B-3FBA-4A4D-BA28-60D69519F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1F396-C755-47C2-9CC3-07D9B553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3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9C0D9C-2131-4AE6-B1F7-8252902FD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6" t="27273" r="31936" b="33030"/>
          <a:stretch/>
        </p:blipFill>
        <p:spPr>
          <a:xfrm>
            <a:off x="4568361" y="2724069"/>
            <a:ext cx="6255327" cy="2722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EC884-2204-4F76-A003-7F9D04FA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1" y="-40390"/>
            <a:ext cx="111556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Broad Reach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B918B-B596-4A0F-8C93-BC917B882A2F}"/>
              </a:ext>
            </a:extLst>
          </p:cNvPr>
          <p:cNvSpPr txBox="1"/>
          <p:nvPr/>
        </p:nvSpPr>
        <p:spPr>
          <a:xfrm>
            <a:off x="682935" y="759302"/>
            <a:ext cx="11007316" cy="28515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/>
          </a:p>
          <a:p>
            <a:pPr lvl="0"/>
            <a:r>
              <a:rPr lang="en-US" dirty="0"/>
              <a:t>If ERCOT and the PUC agree that certain of Energy Storage System (ESS) loads qualify for Wholesale Storage Load (WSL) </a:t>
            </a:r>
          </a:p>
          <a:p>
            <a:pPr lvl="0"/>
            <a:r>
              <a:rPr lang="en-US" dirty="0"/>
              <a:t>Treatment. Broad Reach request that such treatment be applied equally to all ESS based on the specific functions </a:t>
            </a:r>
          </a:p>
          <a:p>
            <a:pPr lvl="0"/>
            <a:r>
              <a:rPr lang="en-US" dirty="0"/>
              <a:t>and operation under consideration.  </a:t>
            </a:r>
          </a:p>
          <a:p>
            <a:pPr marL="342900" lvl="0" indent="-342900">
              <a:buAutoNum type="arabicParenR" startAt="2"/>
            </a:pPr>
            <a:endParaRPr lang="en-US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28998-92E4-4789-A634-E758F131020A}"/>
              </a:ext>
            </a:extLst>
          </p:cNvPr>
          <p:cNvSpPr txBox="1"/>
          <p:nvPr/>
        </p:nvSpPr>
        <p:spPr>
          <a:xfrm>
            <a:off x="10265487" y="5221224"/>
            <a:ext cx="1424763" cy="91415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en-US" sz="1600" b="1" dirty="0"/>
              <a:t>HVAC/thermal</a:t>
            </a:r>
          </a:p>
          <a:p>
            <a:pPr algn="l"/>
            <a:r>
              <a:rPr lang="en-US" sz="1600" b="1" dirty="0"/>
              <a:t>Control units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C0D1C3-DACB-4C14-84CB-BCB7238FDD27}"/>
              </a:ext>
            </a:extLst>
          </p:cNvPr>
          <p:cNvCxnSpPr>
            <a:cxnSpLocks/>
          </p:cNvCxnSpPr>
          <p:nvPr/>
        </p:nvCxnSpPr>
        <p:spPr>
          <a:xfrm flipH="1" flipV="1">
            <a:off x="9967769" y="4604533"/>
            <a:ext cx="255180" cy="1073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865864-2E4F-4C14-A11F-69057031DE8F}"/>
              </a:ext>
            </a:extLst>
          </p:cNvPr>
          <p:cNvCxnSpPr>
            <a:cxnSpLocks/>
          </p:cNvCxnSpPr>
          <p:nvPr/>
        </p:nvCxnSpPr>
        <p:spPr>
          <a:xfrm flipH="1" flipV="1">
            <a:off x="8691860" y="4721491"/>
            <a:ext cx="1531089" cy="956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776E07-B782-4D5E-8857-44EC9EEF8CFA}"/>
              </a:ext>
            </a:extLst>
          </p:cNvPr>
          <p:cNvSpPr txBox="1"/>
          <p:nvPr/>
        </p:nvSpPr>
        <p:spPr>
          <a:xfrm>
            <a:off x="6122328" y="5522485"/>
            <a:ext cx="1424763" cy="91415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en-US" sz="1600" b="1" dirty="0"/>
              <a:t>Battery/inverter module bays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F3EB59-6AA6-4DD1-899D-E2CA96513F4A}"/>
              </a:ext>
            </a:extLst>
          </p:cNvPr>
          <p:cNvCxnSpPr>
            <a:cxnSpLocks/>
          </p:cNvCxnSpPr>
          <p:nvPr/>
        </p:nvCxnSpPr>
        <p:spPr>
          <a:xfrm flipV="1">
            <a:off x="6980018" y="5141420"/>
            <a:ext cx="361506" cy="685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D3E9DE6-BA4C-4551-9A9A-C1A1789F6976}"/>
              </a:ext>
            </a:extLst>
          </p:cNvPr>
          <p:cNvSpPr txBox="1"/>
          <p:nvPr/>
        </p:nvSpPr>
        <p:spPr>
          <a:xfrm>
            <a:off x="1809041" y="3006105"/>
            <a:ext cx="1743740" cy="95621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 algn="l"/>
            <a:r>
              <a:rPr lang="en-US" sz="1600" b="1" dirty="0"/>
              <a:t>Thermal roof &amp; enclosure</a:t>
            </a:r>
          </a:p>
          <a:p>
            <a:pPr algn="l"/>
            <a:r>
              <a:rPr lang="en-US" sz="1600" b="1" dirty="0"/>
              <a:t>sides and doors; meets </a:t>
            </a:r>
          </a:p>
          <a:p>
            <a:pPr algn="l"/>
            <a:r>
              <a:rPr lang="en-US" sz="1600" b="1" dirty="0"/>
              <a:t>IP 66 and NFPA 855 </a:t>
            </a:r>
          </a:p>
          <a:p>
            <a:pPr algn="l"/>
            <a:r>
              <a:rPr lang="en-US" sz="1600" b="1" dirty="0"/>
              <a:t>requirements</a:t>
            </a:r>
          </a:p>
          <a:p>
            <a:pPr algn="l"/>
            <a:endParaRPr lang="en-US" sz="16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19D083-822D-4426-9ECE-86AF8F1D7C6B}"/>
              </a:ext>
            </a:extLst>
          </p:cNvPr>
          <p:cNvCxnSpPr>
            <a:cxnSpLocks/>
          </p:cNvCxnSpPr>
          <p:nvPr/>
        </p:nvCxnSpPr>
        <p:spPr>
          <a:xfrm flipV="1">
            <a:off x="3878847" y="3154244"/>
            <a:ext cx="889599" cy="241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D4B950-9B94-40B2-9124-8F1B1174FECD}"/>
              </a:ext>
            </a:extLst>
          </p:cNvPr>
          <p:cNvCxnSpPr>
            <a:cxnSpLocks/>
          </p:cNvCxnSpPr>
          <p:nvPr/>
        </p:nvCxnSpPr>
        <p:spPr>
          <a:xfrm>
            <a:off x="3878847" y="3395956"/>
            <a:ext cx="689514" cy="51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AD58E8-3164-4C2F-B4DC-F3F507D6BD41}"/>
              </a:ext>
            </a:extLst>
          </p:cNvPr>
          <p:cNvSpPr txBox="1"/>
          <p:nvPr/>
        </p:nvSpPr>
        <p:spPr>
          <a:xfrm>
            <a:off x="660720" y="4122530"/>
            <a:ext cx="1424763" cy="91415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77500" lnSpcReduction="20000"/>
          </a:bodyPr>
          <a:lstStyle/>
          <a:p>
            <a:pPr algn="l"/>
            <a:r>
              <a:rPr lang="en-US" sz="2000" b="1" dirty="0"/>
              <a:t>Flexible architecture: battery</a:t>
            </a:r>
          </a:p>
          <a:p>
            <a:pPr algn="l"/>
            <a:r>
              <a:rPr lang="en-US" sz="2000" b="1" dirty="0"/>
              <a:t>only or integrated battery &amp;</a:t>
            </a:r>
          </a:p>
          <a:p>
            <a:pPr algn="l"/>
            <a:r>
              <a:rPr lang="en-US" sz="2000" b="1" dirty="0"/>
              <a:t>power electronics in single </a:t>
            </a:r>
          </a:p>
          <a:p>
            <a:pPr algn="l"/>
            <a:r>
              <a:rPr lang="en-US" sz="2000" b="1" dirty="0"/>
              <a:t>containerized unit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FD38D7-631F-47B4-BDD0-726331FFD9F8}"/>
              </a:ext>
            </a:extLst>
          </p:cNvPr>
          <p:cNvCxnSpPr>
            <a:cxnSpLocks/>
          </p:cNvCxnSpPr>
          <p:nvPr/>
        </p:nvCxnSpPr>
        <p:spPr>
          <a:xfrm>
            <a:off x="3024706" y="4721491"/>
            <a:ext cx="1743740" cy="418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39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8A1C4-4B10-4593-8BE6-3359032D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Broad Reach Power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FCB4E-CA39-45FD-90EE-47D79D5F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68"/>
            <a:ext cx="10515600" cy="4692195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buAutoNum type="arabicParenR"/>
            </a:pPr>
            <a:r>
              <a:rPr lang="en-US" dirty="0"/>
              <a:t>It is important that ERCOT remain technology and design neutral and focus on the grid operational needs not on a specific technology or product design. </a:t>
            </a:r>
          </a:p>
          <a:p>
            <a:pPr marL="342900" lvl="0" indent="-342900">
              <a:buAutoNum type="arabicParenR"/>
            </a:pPr>
            <a:r>
              <a:rPr lang="en-US" dirty="0"/>
              <a:t>Broad Reach understood that ERCOT required separate metering of all loads and configured its batteries to meet those  requirements. 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US" dirty="0"/>
              <a:t>All batteries generate heat during charging and discharging, without thermal management those batteries would be destroyed in hours.  </a:t>
            </a:r>
          </a:p>
          <a:p>
            <a:pPr marL="342900" lvl="0" indent="-342900">
              <a:buAutoNum type="arabicParenR"/>
            </a:pPr>
            <a:r>
              <a:rPr lang="en-US" dirty="0"/>
              <a:t>ESS thermal management and control systems are essential to the existence of a battery.  Thermal cooling and power electronics exist for the sole purpose of returning power to the grid. As such thermal and power electronic loads are  .</a:t>
            </a:r>
          </a:p>
          <a:p>
            <a:pPr marL="342900" lvl="0" indent="-342900">
              <a:buAutoNum type="arabicParenR"/>
            </a:pPr>
            <a:r>
              <a:rPr lang="en-US" dirty="0"/>
              <a:t>Broad Reach fully appreciates and realizes other ESS site specific loads will be Auxiliary Load (site lighting, physical security, etc.) and those loads will pay a retail rate. </a:t>
            </a:r>
          </a:p>
          <a:p>
            <a:pPr marL="342900" lvl="0" indent="-342900">
              <a:buAutoNum type="arabicParenR"/>
            </a:pPr>
            <a:r>
              <a:rPr lang="en-US" dirty="0"/>
              <a:t>Our systems can be re-configured to accept WSL treatment of loads under the one container concept.  Others may have a more difficult time reconfiguring their designs. </a:t>
            </a:r>
          </a:p>
          <a:p>
            <a:pPr marL="342900" lvl="0" indent="-342900">
              <a:buAutoNum type="arabicParenR"/>
            </a:pPr>
            <a:r>
              <a:rPr lang="en-US" dirty="0"/>
              <a:t>Broad Reach encourages both ERCOT and Market Participants to focus on operational considerations as they impact the grid and not behind the meter design choices.  </a:t>
            </a:r>
          </a:p>
          <a:p>
            <a:pPr marL="342900" lvl="0" indent="-342900">
              <a:buAutoNum type="arabicParenR"/>
            </a:pPr>
            <a:r>
              <a:rPr lang="en-US" dirty="0"/>
              <a:t>Broad Reach, Enel and Able Grid have filed comments on NPRR that extend WSL treatment to the thermal and power electronic loads to all batteries.</a:t>
            </a:r>
          </a:p>
          <a:p>
            <a:pPr marL="0" lvl="0" indent="0">
              <a:buNone/>
            </a:pPr>
            <a:r>
              <a:rPr lang="en-US" dirty="0"/>
              <a:t>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8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40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11288</TotalTime>
  <Words>316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Broad Reach Power</vt:lpstr>
      <vt:lpstr>Broad Reach Power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2019  Board Meeting</dc:title>
  <dc:creator>Steve Vavrik</dc:creator>
  <cp:lastModifiedBy>Bob Wittmeyer</cp:lastModifiedBy>
  <cp:revision>384</cp:revision>
  <cp:lastPrinted>2020-03-10T19:51:51Z</cp:lastPrinted>
  <dcterms:created xsi:type="dcterms:W3CDTF">2019-12-06T02:57:26Z</dcterms:created>
  <dcterms:modified xsi:type="dcterms:W3CDTF">2020-05-27T04:15:59Z</dcterms:modified>
</cp:coreProperties>
</file>