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5"/>
  </p:notesMasterIdLst>
  <p:handoutMasterIdLst>
    <p:handoutMasterId r:id="rId16"/>
  </p:handoutMasterIdLst>
  <p:sldIdLst>
    <p:sldId id="445" r:id="rId7"/>
    <p:sldId id="463" r:id="rId8"/>
    <p:sldId id="491" r:id="rId9"/>
    <p:sldId id="534" r:id="rId10"/>
    <p:sldId id="474" r:id="rId11"/>
    <p:sldId id="535" r:id="rId12"/>
    <p:sldId id="454" r:id="rId13"/>
    <p:sldId id="4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0485" autoAdjust="0"/>
  </p:normalViewPr>
  <p:slideViewPr>
    <p:cSldViewPr showGuides="1">
      <p:cViewPr varScale="1">
        <p:scale>
          <a:sx n="88" d="100"/>
          <a:sy n="88" d="100"/>
        </p:scale>
        <p:origin x="1158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54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Workshop </a:t>
            </a:r>
            <a:endParaRPr lang="en-US" b="1" dirty="0" smtClean="0"/>
          </a:p>
          <a:p>
            <a:r>
              <a:rPr lang="en-US" b="1" dirty="0" smtClean="0"/>
              <a:t>Resource Integration Topics 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 smtClean="0"/>
              <a:t>May 22, </a:t>
            </a:r>
            <a:r>
              <a:rPr lang="en-US" dirty="0" smtClean="0"/>
              <a:t>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5.9</a:t>
            </a:r>
            <a:endParaRPr lang="en-US" dirty="0"/>
          </a:p>
          <a:p>
            <a:r>
              <a:rPr lang="en-US" sz="2800" dirty="0" smtClean="0"/>
              <a:t>Next Deadline for QSA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42278" y="28956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</a:t>
            </a:r>
            <a:r>
              <a:rPr lang="en-US" dirty="0"/>
              <a:t>5.9, Quarterly Stability Assessment</a:t>
            </a:r>
          </a:p>
          <a:p>
            <a:r>
              <a:rPr lang="en-US" sz="2800" dirty="0" smtClean="0"/>
              <a:t>Issue’s seen in previous QSA’s</a:t>
            </a:r>
          </a:p>
          <a:p>
            <a:pPr lvl="1"/>
            <a:r>
              <a:rPr lang="en-US" sz="2400" dirty="0" smtClean="0"/>
              <a:t>10 day comment period for FIS</a:t>
            </a:r>
          </a:p>
          <a:p>
            <a:pPr lvl="2"/>
            <a:r>
              <a:rPr lang="en-US" sz="2000" dirty="0" smtClean="0"/>
              <a:t>Needs to be complete before QSA deadline</a:t>
            </a:r>
          </a:p>
          <a:p>
            <a:pPr lvl="2"/>
            <a:r>
              <a:rPr lang="en-US" sz="2000" dirty="0" smtClean="0"/>
              <a:t>TSPs need to plan for it</a:t>
            </a:r>
          </a:p>
          <a:p>
            <a:pPr lvl="1"/>
            <a:r>
              <a:rPr lang="en-US" sz="2400" dirty="0" smtClean="0"/>
              <a:t>Dynamic Model Review</a:t>
            </a:r>
          </a:p>
          <a:p>
            <a:pPr lvl="2"/>
            <a:r>
              <a:rPr lang="en-US" sz="2000" dirty="0" smtClean="0"/>
              <a:t>Dependent on FIS Stability study</a:t>
            </a:r>
          </a:p>
          <a:p>
            <a:pPr lvl="2"/>
            <a:r>
              <a:rPr lang="en-US" sz="2000" dirty="0" smtClean="0"/>
              <a:t>Need to meet PG 6.9 15 to 30 days prior to QSA deadline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GINR Time Line (Fastest)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914400"/>
            <a:ext cx="9525000" cy="5788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Active PGRR’s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NPRR973, NOGRR196, PGRR074, RRGRR022 </a:t>
            </a:r>
            <a:r>
              <a:rPr lang="en-US" sz="2800" dirty="0"/>
              <a:t>– Add Definitions for Generator Step-Up and Main Power Transformer </a:t>
            </a:r>
            <a:r>
              <a:rPr lang="en-US" sz="2800" dirty="0" smtClean="0"/>
              <a:t> - </a:t>
            </a:r>
            <a:r>
              <a:rPr lang="en-US" sz="2800" dirty="0" smtClean="0">
                <a:solidFill>
                  <a:srgbClr val="FF0000"/>
                </a:solidFill>
              </a:rPr>
              <a:t>TAC May 27?</a:t>
            </a:r>
            <a:endParaRPr lang="en-US" sz="2800" dirty="0" smtClean="0"/>
          </a:p>
          <a:p>
            <a:r>
              <a:rPr lang="en-US" sz="2800" dirty="0"/>
              <a:t>PGRR076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– </a:t>
            </a:r>
            <a:r>
              <a:rPr lang="en-US" sz="2800" dirty="0"/>
              <a:t>Improvements to Generation Resource Interconnection or Change Request (GINR) </a:t>
            </a:r>
            <a:r>
              <a:rPr lang="en-US" sz="2800" dirty="0" smtClean="0"/>
              <a:t>Process</a:t>
            </a:r>
            <a:r>
              <a:rPr lang="en-US" sz="2800" dirty="0"/>
              <a:t> </a:t>
            </a:r>
            <a:r>
              <a:rPr lang="en-US" sz="2800" dirty="0" smtClean="0"/>
              <a:t>– </a:t>
            </a:r>
            <a:r>
              <a:rPr lang="en-US" sz="2800" dirty="0" smtClean="0">
                <a:solidFill>
                  <a:srgbClr val="FF0000"/>
                </a:solidFill>
              </a:rPr>
              <a:t>ROS for Impact Analysis, June 4, ERCOT Comments to be submitted.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7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PGRR076 Comments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928" y="792863"/>
            <a:ext cx="10039443" cy="629269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109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ResourceIntegrationDepartment@ercot.com</a:t>
            </a:r>
            <a:r>
              <a:rPr lang="en-US" dirty="0" smtClean="0"/>
              <a:t> </a:t>
            </a:r>
            <a:r>
              <a:rPr lang="en-US" dirty="0"/>
              <a:t>is distribution list for Resource Integration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63D459-1C05-483F-85D1-C9E478EC32CC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c34af464-7aa1-4edd-9be4-83dffc1cb92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51915</TotalTime>
  <Words>269</Words>
  <Application>Microsoft Office PowerPoint</Application>
  <PresentationFormat>Widescreen</PresentationFormat>
  <Paragraphs>62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GINR Time Line (Fastest)</vt:lpstr>
      <vt:lpstr>Active PGRR’s</vt:lpstr>
      <vt:lpstr>PGRR076 Comments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Teixeira, Jay</cp:lastModifiedBy>
  <cp:revision>536</cp:revision>
  <cp:lastPrinted>2018-07-25T14:31:19Z</cp:lastPrinted>
  <dcterms:created xsi:type="dcterms:W3CDTF">2016-01-21T15:20:31Z</dcterms:created>
  <dcterms:modified xsi:type="dcterms:W3CDTF">2020-05-19T21:22:51Z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