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60" r:id="rId2"/>
  </p:sldMasterIdLst>
  <p:sldIdLst>
    <p:sldId id="262" r:id="rId3"/>
    <p:sldId id="260" r:id="rId4"/>
    <p:sldId id="263" r:id="rId5"/>
    <p:sldId id="257" r:id="rId6"/>
    <p:sldId id="258" r:id="rId7"/>
    <p:sldId id="259" r:id="rId8"/>
    <p:sldId id="264" r:id="rId9"/>
    <p:sldId id="265" r:id="rId10"/>
    <p:sldId id="266" r:id="rId11"/>
    <p:sldId id="267" r:id="rId12"/>
    <p:sldId id="269" r:id="rId13"/>
    <p:sldId id="268"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98" d="100"/>
          <a:sy n="98" d="100"/>
        </p:scale>
        <p:origin x="34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0C8023-AA0A-4D34-B8AD-40CFE852196C}"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D48A6-CF04-421E-9EFC-49934B1524AD}" type="slidenum">
              <a:rPr lang="en-US" smtClean="0"/>
              <a:t>‹#›</a:t>
            </a:fld>
            <a:endParaRPr lang="en-US"/>
          </a:p>
        </p:txBody>
      </p:sp>
    </p:spTree>
    <p:extLst>
      <p:ext uri="{BB962C8B-B14F-4D97-AF65-F5344CB8AC3E}">
        <p14:creationId xmlns:p14="http://schemas.microsoft.com/office/powerpoint/2010/main" val="3974993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0C8023-AA0A-4D34-B8AD-40CFE852196C}"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D48A6-CF04-421E-9EFC-49934B1524AD}" type="slidenum">
              <a:rPr lang="en-US" smtClean="0"/>
              <a:t>‹#›</a:t>
            </a:fld>
            <a:endParaRPr lang="en-US"/>
          </a:p>
        </p:txBody>
      </p:sp>
    </p:spTree>
    <p:extLst>
      <p:ext uri="{BB962C8B-B14F-4D97-AF65-F5344CB8AC3E}">
        <p14:creationId xmlns:p14="http://schemas.microsoft.com/office/powerpoint/2010/main" val="2154684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0C8023-AA0A-4D34-B8AD-40CFE852196C}"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D48A6-CF04-421E-9EFC-49934B1524AD}" type="slidenum">
              <a:rPr lang="en-US" smtClean="0"/>
              <a:t>‹#›</a:t>
            </a:fld>
            <a:endParaRPr lang="en-US"/>
          </a:p>
        </p:txBody>
      </p:sp>
    </p:spTree>
    <p:extLst>
      <p:ext uri="{BB962C8B-B14F-4D97-AF65-F5344CB8AC3E}">
        <p14:creationId xmlns:p14="http://schemas.microsoft.com/office/powerpoint/2010/main" val="12752181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4112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0C8023-AA0A-4D34-B8AD-40CFE852196C}"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D48A6-CF04-421E-9EFC-49934B1524AD}" type="slidenum">
              <a:rPr lang="en-US" smtClean="0"/>
              <a:t>‹#›</a:t>
            </a:fld>
            <a:endParaRPr lang="en-US"/>
          </a:p>
        </p:txBody>
      </p:sp>
    </p:spTree>
    <p:extLst>
      <p:ext uri="{BB962C8B-B14F-4D97-AF65-F5344CB8AC3E}">
        <p14:creationId xmlns:p14="http://schemas.microsoft.com/office/powerpoint/2010/main" val="1528335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0C8023-AA0A-4D34-B8AD-40CFE852196C}"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D48A6-CF04-421E-9EFC-49934B1524AD}" type="slidenum">
              <a:rPr lang="en-US" smtClean="0"/>
              <a:t>‹#›</a:t>
            </a:fld>
            <a:endParaRPr lang="en-US"/>
          </a:p>
        </p:txBody>
      </p:sp>
    </p:spTree>
    <p:extLst>
      <p:ext uri="{BB962C8B-B14F-4D97-AF65-F5344CB8AC3E}">
        <p14:creationId xmlns:p14="http://schemas.microsoft.com/office/powerpoint/2010/main" val="2791387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0C8023-AA0A-4D34-B8AD-40CFE852196C}"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D48A6-CF04-421E-9EFC-49934B1524AD}" type="slidenum">
              <a:rPr lang="en-US" smtClean="0"/>
              <a:t>‹#›</a:t>
            </a:fld>
            <a:endParaRPr lang="en-US"/>
          </a:p>
        </p:txBody>
      </p:sp>
    </p:spTree>
    <p:extLst>
      <p:ext uri="{BB962C8B-B14F-4D97-AF65-F5344CB8AC3E}">
        <p14:creationId xmlns:p14="http://schemas.microsoft.com/office/powerpoint/2010/main" val="2678740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0C8023-AA0A-4D34-B8AD-40CFE852196C}" type="datetimeFigureOut">
              <a:rPr lang="en-US" smtClean="0"/>
              <a:t>5/20/2020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DD48A6-CF04-421E-9EFC-49934B1524AD}" type="slidenum">
              <a:rPr lang="en-US" smtClean="0"/>
              <a:t>‹#›</a:t>
            </a:fld>
            <a:endParaRPr lang="en-US"/>
          </a:p>
        </p:txBody>
      </p:sp>
    </p:spTree>
    <p:extLst>
      <p:ext uri="{BB962C8B-B14F-4D97-AF65-F5344CB8AC3E}">
        <p14:creationId xmlns:p14="http://schemas.microsoft.com/office/powerpoint/2010/main" val="2122816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0C8023-AA0A-4D34-B8AD-40CFE852196C}" type="datetimeFigureOut">
              <a:rPr lang="en-US" smtClean="0"/>
              <a:t>5/20/2020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DD48A6-CF04-421E-9EFC-49934B1524AD}" type="slidenum">
              <a:rPr lang="en-US" smtClean="0"/>
              <a:t>‹#›</a:t>
            </a:fld>
            <a:endParaRPr lang="en-US"/>
          </a:p>
        </p:txBody>
      </p:sp>
    </p:spTree>
    <p:extLst>
      <p:ext uri="{BB962C8B-B14F-4D97-AF65-F5344CB8AC3E}">
        <p14:creationId xmlns:p14="http://schemas.microsoft.com/office/powerpoint/2010/main" val="16805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8023-AA0A-4D34-B8AD-40CFE852196C}" type="datetimeFigureOut">
              <a:rPr lang="en-US" smtClean="0"/>
              <a:t>5/20/2020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DD48A6-CF04-421E-9EFC-49934B1524AD}" type="slidenum">
              <a:rPr lang="en-US" smtClean="0"/>
              <a:t>‹#›</a:t>
            </a:fld>
            <a:endParaRPr lang="en-US"/>
          </a:p>
        </p:txBody>
      </p:sp>
    </p:spTree>
    <p:extLst>
      <p:ext uri="{BB962C8B-B14F-4D97-AF65-F5344CB8AC3E}">
        <p14:creationId xmlns:p14="http://schemas.microsoft.com/office/powerpoint/2010/main" val="2944320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0C8023-AA0A-4D34-B8AD-40CFE852196C}"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D48A6-CF04-421E-9EFC-49934B1524AD}" type="slidenum">
              <a:rPr lang="en-US" smtClean="0"/>
              <a:t>‹#›</a:t>
            </a:fld>
            <a:endParaRPr lang="en-US"/>
          </a:p>
        </p:txBody>
      </p:sp>
    </p:spTree>
    <p:extLst>
      <p:ext uri="{BB962C8B-B14F-4D97-AF65-F5344CB8AC3E}">
        <p14:creationId xmlns:p14="http://schemas.microsoft.com/office/powerpoint/2010/main" val="3417867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0C8023-AA0A-4D34-B8AD-40CFE852196C}"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D48A6-CF04-421E-9EFC-49934B1524AD}" type="slidenum">
              <a:rPr lang="en-US" smtClean="0"/>
              <a:t>‹#›</a:t>
            </a:fld>
            <a:endParaRPr lang="en-US"/>
          </a:p>
        </p:txBody>
      </p:sp>
    </p:spTree>
    <p:extLst>
      <p:ext uri="{BB962C8B-B14F-4D97-AF65-F5344CB8AC3E}">
        <p14:creationId xmlns:p14="http://schemas.microsoft.com/office/powerpoint/2010/main" val="1783661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0C8023-AA0A-4D34-B8AD-40CFE852196C}" type="datetimeFigureOut">
              <a:rPr lang="en-US" smtClean="0"/>
              <a:t>5/20/2020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DD48A6-CF04-421E-9EFC-49934B1524AD}" type="slidenum">
              <a:rPr lang="en-US" smtClean="0"/>
              <a:t>‹#›</a:t>
            </a:fld>
            <a:endParaRPr lang="en-US"/>
          </a:p>
        </p:txBody>
      </p:sp>
    </p:spTree>
    <p:extLst>
      <p:ext uri="{BB962C8B-B14F-4D97-AF65-F5344CB8AC3E}">
        <p14:creationId xmlns:p14="http://schemas.microsoft.com/office/powerpoint/2010/main" val="3648687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826213743"/>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mailto:cathey.carter@ercot.com" TargetMode="External"/><Relationship Id="rId2" Type="http://schemas.openxmlformats.org/officeDocument/2006/relationships/hyperlink" Target="mailto:jay.teixeira@ercot.com"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257800" y="1828800"/>
            <a:ext cx="5646034" cy="3108543"/>
          </a:xfrm>
          <a:prstGeom prst="rect">
            <a:avLst/>
          </a:prstGeom>
          <a:noFill/>
        </p:spPr>
        <p:txBody>
          <a:bodyPr wrap="square" rtlCol="0">
            <a:spAutoFit/>
          </a:bodyPr>
          <a:lstStyle/>
          <a:p>
            <a:r>
              <a:rPr lang="en-US" sz="2800" b="1" dirty="0">
                <a:solidFill>
                  <a:prstClr val="black"/>
                </a:solidFill>
              </a:rPr>
              <a:t>Reactive Study Requirements </a:t>
            </a:r>
            <a:r>
              <a:rPr lang="en-US" sz="2800" b="1" dirty="0" smtClean="0">
                <a:solidFill>
                  <a:prstClr val="black"/>
                </a:solidFill>
              </a:rPr>
              <a:t>version 10:</a:t>
            </a:r>
            <a:endParaRPr lang="en-US" sz="2800" b="1" dirty="0">
              <a:solidFill>
                <a:prstClr val="black"/>
              </a:solidFill>
            </a:endParaRPr>
          </a:p>
          <a:p>
            <a:r>
              <a:rPr lang="en-US" sz="2800" b="1" dirty="0">
                <a:solidFill>
                  <a:prstClr val="black"/>
                </a:solidFill>
              </a:rPr>
              <a:t>Nodal Protocol 3.15 and </a:t>
            </a:r>
          </a:p>
          <a:p>
            <a:r>
              <a:rPr lang="en-US" sz="2800" b="1" dirty="0">
                <a:solidFill>
                  <a:prstClr val="black"/>
                </a:solidFill>
              </a:rPr>
              <a:t>a</a:t>
            </a:r>
            <a:r>
              <a:rPr lang="en-US" sz="2800" b="1" dirty="0" smtClean="0">
                <a:solidFill>
                  <a:prstClr val="black"/>
                </a:solidFill>
              </a:rPr>
              <a:t>pproved NPRR </a:t>
            </a:r>
            <a:r>
              <a:rPr lang="en-US" sz="2800" b="1" dirty="0">
                <a:solidFill>
                  <a:prstClr val="black"/>
                </a:solidFill>
              </a:rPr>
              <a:t>849</a:t>
            </a:r>
          </a:p>
          <a:p>
            <a:endParaRPr lang="en-US" dirty="0">
              <a:solidFill>
                <a:prstClr val="black"/>
              </a:solidFill>
            </a:endParaRPr>
          </a:p>
          <a:p>
            <a:endParaRPr lang="en-US" dirty="0">
              <a:solidFill>
                <a:prstClr val="black"/>
              </a:solidFill>
            </a:endParaRPr>
          </a:p>
          <a:p>
            <a:r>
              <a:rPr lang="en-US" sz="2400" dirty="0">
                <a:solidFill>
                  <a:prstClr val="black"/>
                </a:solidFill>
              </a:rPr>
              <a:t>Resource Integration</a:t>
            </a:r>
          </a:p>
          <a:p>
            <a:r>
              <a:rPr lang="en-US" sz="2400" dirty="0" smtClean="0">
                <a:solidFill>
                  <a:prstClr val="black"/>
                </a:solidFill>
              </a:rPr>
              <a:t>May 22, 2020</a:t>
            </a:r>
            <a:endParaRPr lang="en-US" sz="2400" dirty="0">
              <a:solidFill>
                <a:prstClr val="black"/>
              </a:solidFill>
            </a:endParaRPr>
          </a:p>
        </p:txBody>
      </p:sp>
    </p:spTree>
    <p:extLst>
      <p:ext uri="{BB962C8B-B14F-4D97-AF65-F5344CB8AC3E}">
        <p14:creationId xmlns:p14="http://schemas.microsoft.com/office/powerpoint/2010/main" val="2162362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5108" y="249232"/>
            <a:ext cx="10609384" cy="6085769"/>
          </a:xfrm>
          <a:prstGeom prst="rect">
            <a:avLst/>
          </a:prstGeom>
        </p:spPr>
        <p:txBody>
          <a:bodyPr wrap="square">
            <a:spAutoFit/>
          </a:bodyPr>
          <a:lstStyle/>
          <a:p>
            <a:pPr>
              <a:lnSpc>
                <a:spcPct val="107000"/>
              </a:lnSpc>
            </a:pPr>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Check #2, Reactive Performance at POI (Net) p1 of 3</a:t>
            </a:r>
          </a:p>
          <a:p>
            <a:pPr marL="685800" lvl="1" indent="-228600">
              <a:lnSpc>
                <a:spcPct val="107000"/>
              </a:lnSpc>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Use a steady-state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loadflow</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program.  Model a slack bus with one extremely big generator and matching load at the same bus.  The TSP will provide a preliminary short circuit capability of the POI (PGRR076, approval pending).  Use this generator to set the POI voltage.  Model the transmission line gen-tie, if any, from the slack bus to the high-side of the MPT.  Model the MPT.  Model the entire collector system including each cable segment and all the transformers and all turbines or inverters.  Model all switched capacitor banks and reactors.  If a STATCOM or SVC will be part of the resource, then model it.</a:t>
            </a:r>
          </a:p>
          <a:p>
            <a:pPr marL="685800" lvl="1" indent="-228600">
              <a:lnSpc>
                <a:spcPct val="107000"/>
              </a:lnSpc>
              <a:buFont typeface="+mj-lt"/>
              <a:buAutoNum type="romanLcPeriod"/>
            </a:pPr>
            <a:r>
              <a:rPr lang="en-US" sz="2400" i="1" dirty="0" smtClean="0">
                <a:effectLst/>
                <a:latin typeface="Calibri" panose="020F0502020204030204" pitchFamily="34" charset="0"/>
                <a:ea typeface="Calibri" panose="020F0502020204030204" pitchFamily="34" charset="0"/>
                <a:cs typeface="Times New Roman" panose="02020603050405020304" pitchFamily="18" charset="0"/>
              </a:rPr>
              <a:t> Note 1:  The model should be detailed down to whatever voltage level is represented by the PQ and QV curves.  For wind turbines this may be 690 volts, but for photovoltaic solar resources this may be 34.5kV at the individual skid.  The model may include auxiliary or station service loads if they are known but this is not required.  If loads are modeled this should be noted in the resource interconnection description.</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8433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0615" y="366463"/>
            <a:ext cx="10726616" cy="6029151"/>
          </a:xfrm>
          <a:prstGeom prst="rect">
            <a:avLst/>
          </a:prstGeom>
        </p:spPr>
        <p:txBody>
          <a:bodyPr wrap="square">
            <a:spAutoFit/>
          </a:bodyPr>
          <a:lstStyle/>
          <a:p>
            <a:pPr>
              <a:lnSpc>
                <a:spcPct val="107000"/>
              </a:lnSpc>
            </a:pPr>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Check #2, Reactive Performance at POI (Net) p2 of 3</a:t>
            </a:r>
          </a:p>
          <a:p>
            <a:pPr marL="971550" lvl="1" indent="-514350">
              <a:lnSpc>
                <a:spcPct val="107000"/>
              </a:lnSpc>
              <a:buFont typeface="+mj-lt"/>
              <a:buAutoNum type="romanLcPeriod" startAt="3"/>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Use the slack bus generator to set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Vpoi</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to 0.95 per unit, adjust the MPT LTC and other variables to maximize the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provided to the POI.  Check individual terminal voltages.  If any terminal voltage is outside the permissible operating range then this iteration must be excluded.  Adjust variables again (MPT tap,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capbank</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reactor, transformer taps, generator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Vsched</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etc</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until an iteration is found with maximum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Mvars</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supplied to POI (lagging) while all generator terminal voltages are within range.  Record this in the Study Results Table (Table 2).</a:t>
            </a:r>
          </a:p>
          <a:p>
            <a:pPr marL="971550" lvl="1" indent="-514350">
              <a:lnSpc>
                <a:spcPct val="107000"/>
              </a:lnSpc>
              <a:buFont typeface="+mj-lt"/>
              <a:buAutoNum type="romanLcPeriod" startAt="3"/>
            </a:pPr>
            <a:r>
              <a:rPr lang="en-US" sz="2400" i="1" dirty="0" smtClean="0">
                <a:effectLst/>
                <a:latin typeface="Calibri" panose="020F0502020204030204" pitchFamily="34" charset="0"/>
                <a:ea typeface="Calibri" panose="020F0502020204030204" pitchFamily="34" charset="0"/>
                <a:cs typeface="Times New Roman" panose="02020603050405020304" pitchFamily="18" charset="0"/>
              </a:rPr>
              <a:t>Note 2:  The resulting Q values should not be limited by anything other than the voltage operating limits at the generator or inverter terminals but should reflect the actual equipment capability.</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971550" lvl="1" indent="-514350">
              <a:lnSpc>
                <a:spcPct val="107000"/>
              </a:lnSpc>
              <a:buFont typeface="+mj-lt"/>
              <a:buAutoNum type="romanLcPeriod" startAt="3"/>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Repeat for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Vpoi</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 1.0 per unit and maximize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absorbed from the POI (leading).</a:t>
            </a:r>
          </a:p>
          <a:p>
            <a:endParaRPr lang="en-US" dirty="0"/>
          </a:p>
        </p:txBody>
      </p:sp>
    </p:spTree>
    <p:extLst>
      <p:ext uri="{BB962C8B-B14F-4D97-AF65-F5344CB8AC3E}">
        <p14:creationId xmlns:p14="http://schemas.microsoft.com/office/powerpoint/2010/main" val="3454750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0615" y="366463"/>
            <a:ext cx="10726616" cy="3816558"/>
          </a:xfrm>
          <a:prstGeom prst="rect">
            <a:avLst/>
          </a:prstGeom>
        </p:spPr>
        <p:txBody>
          <a:bodyPr wrap="square">
            <a:spAutoFit/>
          </a:bodyPr>
          <a:lstStyle/>
          <a:p>
            <a:pPr>
              <a:lnSpc>
                <a:spcPct val="107000"/>
              </a:lnSpc>
            </a:pPr>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Check #2, Reactive Performance at POI (Net) p3 of 3</a:t>
            </a:r>
          </a:p>
          <a:p>
            <a:pPr marL="971550" lvl="1" indent="-514350">
              <a:lnSpc>
                <a:spcPct val="107000"/>
              </a:lnSpc>
              <a:buFont typeface="+mj-lt"/>
              <a:buAutoNum type="romanLcPeriod" startAt="6"/>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Repeat for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Vpoi</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 1.04 per unit and maximize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supplied to POI (lagging).</a:t>
            </a:r>
          </a:p>
          <a:p>
            <a:pPr marL="971550" lvl="1" indent="-514350">
              <a:lnSpc>
                <a:spcPct val="107000"/>
              </a:lnSpc>
              <a:spcAft>
                <a:spcPts val="800"/>
              </a:spcAft>
              <a:buFont typeface="+mj-lt"/>
              <a:buAutoNum type="romanLcPeriod" startAt="6"/>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Repeat for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Vpoi</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 1.05 per unit and maximize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absorbed from the POI (leading).</a:t>
            </a:r>
          </a:p>
          <a:p>
            <a:pPr marL="971550" lvl="1" indent="-514350">
              <a:lnSpc>
                <a:spcPct val="107000"/>
              </a:lnSpc>
              <a:spcAft>
                <a:spcPts val="800"/>
              </a:spcAft>
              <a:buFont typeface="+mj-lt"/>
              <a:buAutoNum type="romanLcPeriod" startAt="6"/>
            </a:pP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These four points are shown as the outside corners of Figure 1 below and are required for ERCOT.  The engineer doing the study may wish to evaluate and document other operating conditions for other reasons, including calculations that will be used to complete the RARF or to consider a known Voltage Profile.</a:t>
            </a:r>
            <a:endParaRPr lang="en-US" sz="2400" dirty="0"/>
          </a:p>
        </p:txBody>
      </p:sp>
    </p:spTree>
    <p:extLst>
      <p:ext uri="{BB962C8B-B14F-4D97-AF65-F5344CB8AC3E}">
        <p14:creationId xmlns:p14="http://schemas.microsoft.com/office/powerpoint/2010/main" val="2059683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10413"/>
          </a:xfrm>
        </p:spPr>
        <p:txBody>
          <a:bodyPr>
            <a:normAutofit/>
          </a:bodyPr>
          <a:lstStyle/>
          <a:p>
            <a:r>
              <a:rPr lang="en-US" sz="2800" dirty="0" smtClean="0"/>
              <a:t>Questions?</a:t>
            </a:r>
            <a:r>
              <a:rPr lang="en-US" dirty="0" smtClean="0"/>
              <a:t/>
            </a:r>
            <a:br>
              <a:rPr lang="en-US" dirty="0" smtClean="0"/>
            </a:br>
            <a:r>
              <a:rPr lang="en-US" dirty="0"/>
              <a:t> </a:t>
            </a:r>
            <a:r>
              <a:rPr lang="en-US" dirty="0" smtClean="0"/>
              <a:t>  </a:t>
            </a:r>
            <a:r>
              <a:rPr lang="en-US" sz="2400" dirty="0" smtClean="0"/>
              <a:t>-</a:t>
            </a:r>
            <a:r>
              <a:rPr lang="en-US" dirty="0" smtClean="0"/>
              <a:t> </a:t>
            </a:r>
            <a:r>
              <a:rPr lang="en-US" sz="2400" dirty="0" smtClean="0"/>
              <a:t>Contact Jay Teixeira at </a:t>
            </a:r>
            <a:r>
              <a:rPr lang="en-US" sz="2400" dirty="0" smtClean="0">
                <a:hlinkClick r:id="rId2"/>
              </a:rPr>
              <a:t>jay.teixeira@ercot.com</a:t>
            </a:r>
            <a:r>
              <a:rPr lang="en-US" sz="2400" dirty="0" smtClean="0"/>
              <a:t/>
            </a:r>
            <a:br>
              <a:rPr lang="en-US" sz="2400" dirty="0" smtClean="0"/>
            </a:br>
            <a:r>
              <a:rPr lang="en-US" sz="2400" dirty="0" smtClean="0"/>
              <a:t>      - or  Cathey Carter at </a:t>
            </a:r>
            <a:r>
              <a:rPr lang="en-US" sz="2400" dirty="0" smtClean="0">
                <a:hlinkClick r:id="rId3"/>
              </a:rPr>
              <a:t>cathey.carter@ercot.com</a:t>
            </a:r>
            <a:r>
              <a:rPr lang="en-US" sz="2400" dirty="0" smtClean="0"/>
              <a:t/>
            </a:r>
            <a:br>
              <a:rPr lang="en-US" sz="2400" dirty="0" smtClean="0"/>
            </a:br>
            <a:endParaRPr lang="en-US" sz="2400" dirty="0"/>
          </a:p>
        </p:txBody>
      </p:sp>
    </p:spTree>
    <p:extLst>
      <p:ext uri="{BB962C8B-B14F-4D97-AF65-F5344CB8AC3E}">
        <p14:creationId xmlns:p14="http://schemas.microsoft.com/office/powerpoint/2010/main" val="1642315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1631" y="2369458"/>
            <a:ext cx="10421815" cy="2739211"/>
          </a:xfrm>
          <a:prstGeom prst="rect">
            <a:avLst/>
          </a:prstGeom>
        </p:spPr>
        <p:txBody>
          <a:bodyPr wrap="square">
            <a:spAutoFit/>
          </a:bodyPr>
          <a:lstStyle/>
          <a:p>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Low Output Point (LOP) = </a:t>
            </a:r>
          </a:p>
          <a:p>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Low Sustainable Level (LSL) for conventional generators;</a:t>
            </a:r>
          </a:p>
          <a:p>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10% of maximum real power output (HSL) for Intermittent Renewable Resources;</a:t>
            </a:r>
          </a:p>
          <a:p>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Low Sustainable Level (maximum charging) for Energy Storage Resources</a:t>
            </a:r>
            <a:endParaRPr lang="en-US" sz="2400" dirty="0"/>
          </a:p>
        </p:txBody>
      </p:sp>
      <p:sp>
        <p:nvSpPr>
          <p:cNvPr id="3" name="TextBox 2"/>
          <p:cNvSpPr txBox="1"/>
          <p:nvPr/>
        </p:nvSpPr>
        <p:spPr>
          <a:xfrm>
            <a:off x="1113693" y="961292"/>
            <a:ext cx="6712735" cy="523220"/>
          </a:xfrm>
          <a:prstGeom prst="rect">
            <a:avLst/>
          </a:prstGeom>
          <a:noFill/>
        </p:spPr>
        <p:txBody>
          <a:bodyPr wrap="none" rtlCol="0">
            <a:spAutoFit/>
          </a:bodyPr>
          <a:lstStyle/>
          <a:p>
            <a:r>
              <a:rPr lang="en-US" sz="2800" dirty="0" smtClean="0"/>
              <a:t>New term in v10 of the Reactive Study Guide</a:t>
            </a:r>
            <a:endParaRPr lang="en-US" sz="2800" dirty="0"/>
          </a:p>
        </p:txBody>
      </p:sp>
    </p:spTree>
    <p:extLst>
      <p:ext uri="{BB962C8B-B14F-4D97-AF65-F5344CB8AC3E}">
        <p14:creationId xmlns:p14="http://schemas.microsoft.com/office/powerpoint/2010/main" val="584739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910862" y="926123"/>
            <a:ext cx="8721969" cy="5627077"/>
          </a:xfrm>
          <a:prstGeom prst="rect">
            <a:avLst/>
          </a:prstGeom>
        </p:spPr>
      </p:pic>
      <p:sp>
        <p:nvSpPr>
          <p:cNvPr id="3" name="TextBox 2"/>
          <p:cNvSpPr txBox="1"/>
          <p:nvPr/>
        </p:nvSpPr>
        <p:spPr>
          <a:xfrm>
            <a:off x="984738" y="316523"/>
            <a:ext cx="6795771" cy="461665"/>
          </a:xfrm>
          <a:prstGeom prst="rect">
            <a:avLst/>
          </a:prstGeom>
          <a:noFill/>
        </p:spPr>
        <p:txBody>
          <a:bodyPr wrap="none" rtlCol="0">
            <a:spAutoFit/>
          </a:bodyPr>
          <a:lstStyle/>
          <a:p>
            <a:r>
              <a:rPr lang="en-US" sz="2400" dirty="0" smtClean="0"/>
              <a:t>Reactive Requirement at the POI, </a:t>
            </a:r>
            <a:r>
              <a:rPr lang="en-US" sz="2400" dirty="0" err="1" smtClean="0"/>
              <a:t>Mvars</a:t>
            </a:r>
            <a:r>
              <a:rPr lang="en-US" sz="2400" dirty="0" smtClean="0"/>
              <a:t> per 100 MW</a:t>
            </a:r>
            <a:endParaRPr lang="en-US" sz="2400" dirty="0"/>
          </a:p>
        </p:txBody>
      </p:sp>
    </p:spTree>
    <p:extLst>
      <p:ext uri="{BB962C8B-B14F-4D97-AF65-F5344CB8AC3E}">
        <p14:creationId xmlns:p14="http://schemas.microsoft.com/office/powerpoint/2010/main" val="2941823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757449" y="284162"/>
            <a:ext cx="8677102" cy="6289676"/>
          </a:xfrm>
          <a:prstGeom prst="rect">
            <a:avLst/>
          </a:prstGeom>
        </p:spPr>
      </p:pic>
      <p:sp>
        <p:nvSpPr>
          <p:cNvPr id="2" name="Title 1"/>
          <p:cNvSpPr>
            <a:spLocks noGrp="1"/>
          </p:cNvSpPr>
          <p:nvPr>
            <p:ph type="ctrTitle"/>
          </p:nvPr>
        </p:nvSpPr>
        <p:spPr/>
        <p:txBody>
          <a:bodyPr/>
          <a:lstStyle/>
          <a:p>
            <a:r>
              <a:rPr lang="en-US" dirty="0" smtClean="0"/>
              <a:t> </a:t>
            </a:r>
            <a:endParaRPr lang="en-US" dirty="0"/>
          </a:p>
        </p:txBody>
      </p:sp>
      <p:sp>
        <p:nvSpPr>
          <p:cNvPr id="3" name="Subtitle 2"/>
          <p:cNvSpPr>
            <a:spLocks noGrp="1"/>
          </p:cNvSpPr>
          <p:nvPr>
            <p:ph type="subTitle" idx="1"/>
          </p:nvPr>
        </p:nvSpPr>
        <p:spPr/>
        <p:txBody>
          <a:bodyPr/>
          <a:lstStyle/>
          <a:p>
            <a:r>
              <a:rPr lang="en-US" dirty="0" smtClean="0"/>
              <a:t> </a:t>
            </a:r>
            <a:endParaRPr lang="en-US" dirty="0"/>
          </a:p>
        </p:txBody>
      </p:sp>
    </p:spTree>
    <p:extLst>
      <p:ext uri="{BB962C8B-B14F-4D97-AF65-F5344CB8AC3E}">
        <p14:creationId xmlns:p14="http://schemas.microsoft.com/office/powerpoint/2010/main" val="2840386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7600" y="1113398"/>
            <a:ext cx="9629421" cy="5177571"/>
          </a:xfrm>
          <a:prstGeom prst="rect">
            <a:avLst/>
          </a:prstGeom>
        </p:spPr>
        <p:txBody>
          <a:bodyPr wrap="square">
            <a:spAutoFit/>
          </a:bodyPr>
          <a:lstStyle/>
          <a:p>
            <a:pPr>
              <a:lnSpc>
                <a:spcPct val="107000"/>
              </a:lnSpc>
              <a:spcBef>
                <a:spcPts val="200"/>
              </a:spcBef>
            </a:pPr>
            <a:r>
              <a:rPr lang="en-US" b="1" dirty="0" smtClean="0">
                <a:effectLst/>
                <a:latin typeface="Calibri Light" panose="020F0302020204030204" pitchFamily="34" charset="0"/>
                <a:ea typeface="Times New Roman" panose="02020603050405020304" pitchFamily="18" charset="0"/>
                <a:cs typeface="Times New Roman" panose="02020603050405020304" pitchFamily="18" charset="0"/>
              </a:rPr>
              <a:t>Table 1:  Reactive Device Inventory</a:t>
            </a:r>
          </a:p>
          <a:p>
            <a:pPr>
              <a:lnSpc>
                <a:spcPct val="107000"/>
              </a:lnSpc>
              <a:spcBef>
                <a:spcPts val="200"/>
              </a:spcBef>
            </a:pPr>
            <a:endParaRPr lang="en-US" b="1" dirty="0" smtClean="0">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Times New Roman" panose="02020603050405020304" pitchFamily="18" charset="0"/>
              </a:rPr>
              <a:t>Generation Resource High Sustained Limit, net power deliverable to POI: _________ MW.</a:t>
            </a:r>
          </a:p>
          <a:p>
            <a:pPr marL="342900" marR="0" lvl="0" indent="-342900" algn="just">
              <a:lnSpc>
                <a:spcPct val="120000"/>
              </a:lnSpc>
              <a:spcBef>
                <a:spcPts val="0"/>
              </a:spcBef>
              <a:spcAft>
                <a:spcPts val="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Times New Roman" panose="02020603050405020304" pitchFamily="18" charset="0"/>
              </a:rPr>
              <a:t>Generation Resource LOP net power deliverable to POI: _________ MW.  </a:t>
            </a:r>
          </a:p>
          <a:p>
            <a:pPr marL="342900" marR="0" lvl="0" indent="-342900">
              <a:lnSpc>
                <a:spcPct val="120000"/>
              </a:lnSpc>
              <a:spcBef>
                <a:spcPts val="0"/>
              </a:spcBef>
              <a:spcAft>
                <a:spcPts val="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Times New Roman" panose="02020603050405020304" pitchFamily="18" charset="0"/>
              </a:rPr>
              <a:t>Required VAR capability @ POI, calculated as 32.9% of HSL: </a:t>
            </a:r>
            <a:r>
              <a:rPr lang="en-US" dirty="0" smtClean="0">
                <a:effectLst/>
                <a:latin typeface="Calibri" panose="020F0502020204030204" pitchFamily="34" charset="0"/>
                <a:ea typeface="Calibri" panose="020F0502020204030204" pitchFamily="34" charset="0"/>
                <a:cs typeface="Tahoma" panose="020B0604030504040204" pitchFamily="34" charset="0"/>
              </a:rPr>
              <a:t>±</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______</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20000"/>
              </a:lnSpc>
              <a:spcBef>
                <a:spcPts val="0"/>
              </a:spcBef>
              <a:spcAft>
                <a:spcPts val="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Times New Roman" panose="02020603050405020304" pitchFamily="18" charset="0"/>
              </a:rPr>
              <a:t>Inventory total gross reactive capability (nominal, @ device terminals, excluding losses):</a:t>
            </a:r>
          </a:p>
          <a:p>
            <a:pPr marL="742950" marR="0" lvl="1" indent="-285750">
              <a:lnSpc>
                <a:spcPct val="120000"/>
              </a:lnSpc>
              <a:spcBef>
                <a:spcPts val="0"/>
              </a:spcBef>
              <a:spcAft>
                <a:spcPts val="0"/>
              </a:spcAft>
              <a:buFont typeface="+mj-lt"/>
              <a:buAutoNum type="arabicPeriod"/>
              <a:tabLst>
                <a:tab pos="2914650" algn="l"/>
              </a:tabLs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Generating Units (LOP):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lag /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lead</a:t>
            </a:r>
          </a:p>
          <a:p>
            <a:pPr marL="742950" marR="0" lvl="1" indent="-285750">
              <a:lnSpc>
                <a:spcPct val="120000"/>
              </a:lnSpc>
              <a:spcBef>
                <a:spcPts val="0"/>
              </a:spcBef>
              <a:spcAft>
                <a:spcPts val="0"/>
              </a:spcAft>
              <a:buFont typeface="+mj-lt"/>
              <a:buAutoNum type="arabicPeriod"/>
              <a:tabLst>
                <a:tab pos="2914650" algn="l"/>
              </a:tabLs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Generating Units (HSL):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lag /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lead</a:t>
            </a:r>
          </a:p>
          <a:p>
            <a:pPr marL="742950" marR="0" lvl="1" indent="-285750">
              <a:lnSpc>
                <a:spcPct val="120000"/>
              </a:lnSpc>
              <a:spcBef>
                <a:spcPts val="0"/>
              </a:spcBef>
              <a:spcAft>
                <a:spcPts val="0"/>
              </a:spcAft>
              <a:buFont typeface="+mj-lt"/>
              <a:buAutoNum type="arabicPeriod"/>
              <a:tabLst>
                <a:tab pos="2914650" algn="l"/>
              </a:tabLs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Switchable Shunts: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lag /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lead</a:t>
            </a:r>
          </a:p>
          <a:p>
            <a:pPr marL="742950" marR="0" lvl="1" indent="-285750">
              <a:lnSpc>
                <a:spcPct val="120000"/>
              </a:lnSpc>
              <a:spcBef>
                <a:spcPts val="0"/>
              </a:spcBef>
              <a:spcAft>
                <a:spcPts val="0"/>
              </a:spcAft>
              <a:buFont typeface="+mj-lt"/>
              <a:buAutoNum type="arabicPeriod"/>
              <a:tabLst>
                <a:tab pos="2914650" algn="l"/>
              </a:tabLs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Aux Dynamic Devices (SVC, STATCOM):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lag /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lead</a:t>
            </a:r>
          </a:p>
          <a:p>
            <a:pPr marL="742950" marR="0" lvl="1" indent="-285750">
              <a:lnSpc>
                <a:spcPct val="120000"/>
              </a:lnSpc>
              <a:spcBef>
                <a:spcPts val="0"/>
              </a:spcBef>
              <a:spcAft>
                <a:spcPts val="0"/>
              </a:spcAft>
              <a:buFont typeface="+mj-lt"/>
              <a:buAutoNum type="arabicPeriod"/>
              <a:tabLst>
                <a:tab pos="2914650" algn="l"/>
              </a:tabLs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Grand Total (add #2, 3, 4):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lag /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lead</a:t>
            </a:r>
          </a:p>
          <a:p>
            <a:pPr marL="742950" marR="0" lvl="1" indent="-285750">
              <a:lnSpc>
                <a:spcPct val="120000"/>
              </a:lnSpc>
              <a:spcBef>
                <a:spcPts val="0"/>
              </a:spcBef>
              <a:spcAft>
                <a:spcPts val="0"/>
              </a:spcAft>
              <a:buFont typeface="+mj-lt"/>
              <a:buAutoNum type="arabicPeriod"/>
              <a:tabLst>
                <a:tab pos="2914650" algn="l"/>
              </a:tabLs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Total Dynamic at </a:t>
            </a:r>
            <a:r>
              <a:rPr lang="en-US" dirty="0">
                <a:latin typeface="Calibri" panose="020F0502020204030204" pitchFamily="34" charset="0"/>
                <a:ea typeface="Calibri" panose="020F0502020204030204" pitchFamily="34" charset="0"/>
                <a:cs typeface="Times New Roman" panose="02020603050405020304" pitchFamily="18" charset="0"/>
              </a:rPr>
              <a:t>L</a:t>
            </a:r>
            <a:r>
              <a:rPr lang="en-US" dirty="0" smtClean="0">
                <a:effectLst/>
                <a:latin typeface="Calibri" panose="020F0502020204030204" pitchFamily="34" charset="0"/>
                <a:ea typeface="Calibri" panose="020F0502020204030204" pitchFamily="34" charset="0"/>
                <a:cs typeface="Times New Roman" panose="02020603050405020304" pitchFamily="18" charset="0"/>
              </a:rPr>
              <a:t>OP (add #1, 4):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lag /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lead</a:t>
            </a:r>
          </a:p>
          <a:p>
            <a:pPr marL="742950" marR="0" lvl="1" indent="-285750">
              <a:lnSpc>
                <a:spcPct val="120000"/>
              </a:lnSpc>
              <a:spcBef>
                <a:spcPts val="0"/>
              </a:spcBef>
              <a:spcAft>
                <a:spcPts val="800"/>
              </a:spcAft>
              <a:buFont typeface="+mj-lt"/>
              <a:buAutoNum type="arabicPeriod"/>
              <a:tabLst>
                <a:tab pos="2914650" algn="l"/>
              </a:tabLs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Total Dynamic at HSL (add #2, 4):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lag / _______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lead</a:t>
            </a:r>
          </a:p>
          <a:p>
            <a:endParaRPr lang="en-US" sz="14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1600" dirty="0" smtClean="0">
                <a:effectLst/>
                <a:latin typeface="Calibri" panose="020F0502020204030204" pitchFamily="34" charset="0"/>
                <a:ea typeface="Calibri" panose="020F0502020204030204" pitchFamily="34" charset="0"/>
                <a:cs typeface="Times New Roman" panose="02020603050405020304" pitchFamily="18" charset="0"/>
              </a:rPr>
              <a:t>The overload rating of the STATCOM can be used on this line.  If so, provide documentation from the manufacturer stating the overload multiplier and how many cycles or seconds that overload can be sustained.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4529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200771214"/>
              </p:ext>
            </p:extLst>
          </p:nvPr>
        </p:nvGraphicFramePr>
        <p:xfrm>
          <a:off x="1223014" y="841916"/>
          <a:ext cx="10172695" cy="5740273"/>
        </p:xfrm>
        <a:graphic>
          <a:graphicData uri="http://schemas.openxmlformats.org/drawingml/2006/table">
            <a:tbl>
              <a:tblPr firstRow="1" firstCol="1" bandRow="1"/>
              <a:tblGrid>
                <a:gridCol w="900239"/>
                <a:gridCol w="1080286"/>
                <a:gridCol w="1059851"/>
                <a:gridCol w="1280769"/>
                <a:gridCol w="1170310"/>
                <a:gridCol w="1170310"/>
                <a:gridCol w="1170310"/>
                <a:gridCol w="1170310"/>
                <a:gridCol w="1170310"/>
              </a:tblGrid>
              <a:tr h="1485900">
                <a:tc>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POI Vol-</a:t>
                      </a:r>
                      <a:r>
                        <a:rPr lang="en-US" sz="16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tage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Dis-patch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Reactive Test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MW Real Power Delivered to POI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07000"/>
                        </a:lnSpc>
                        <a:spcBef>
                          <a:spcPts val="0"/>
                        </a:spcBef>
                        <a:spcAft>
                          <a:spcPts val="0"/>
                        </a:spcAft>
                      </a:pPr>
                      <a:r>
                        <a:rPr lang="en-US" sz="16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Mvar</a:t>
                      </a: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Reactive Power Delivered to POI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Shunts in Service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r>
                        <a:rPr lang="en-US" sz="16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Mvar</a:t>
                      </a: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cap, or                  -</a:t>
                      </a:r>
                      <a:r>
                        <a:rPr lang="en-US" sz="16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Mvar</a:t>
                      </a: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react)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Total </a:t>
                      </a:r>
                      <a:r>
                        <a:rPr lang="en-US" sz="16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Mvars</a:t>
                      </a: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all turbine or inverter terminals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Lowest voltage at turbine or inverter terminals, </a:t>
                      </a:r>
                      <a:r>
                        <a:rPr lang="en-US" sz="16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pu</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Highest voltage at turbine or inverter terminals, </a:t>
                      </a:r>
                      <a:r>
                        <a:rPr lang="en-US" sz="16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pu</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57023">
                <a:tc rowSpan="2">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0.95 </a:t>
                      </a:r>
                      <a:r>
                        <a:rPr lang="en-US" sz="16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pu</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HSL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Max Lagging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023">
                <a:tc vMerge="1">
                  <a:txBody>
                    <a:bodyPr/>
                    <a:lstStyle/>
                    <a:p>
                      <a:endParaRPr lang="en-US"/>
                    </a:p>
                  </a:txBody>
                  <a:tcPr/>
                </a:tc>
                <a:tc>
                  <a:txBody>
                    <a:bodyPr/>
                    <a:lstStyle/>
                    <a:p>
                      <a:pPr marL="0" marR="0" algn="ctr">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LOP</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Max Lagging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023">
                <a:tc rowSpan="2">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 </a:t>
                      </a:r>
                      <a:r>
                        <a:rPr lang="en-US" sz="16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pu</a:t>
                      </a: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gn="ctr">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HSL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Max Leading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023">
                <a:tc vMerge="1">
                  <a:txBody>
                    <a:bodyPr/>
                    <a:lstStyle/>
                    <a:p>
                      <a:endParaRPr lang="en-US"/>
                    </a:p>
                  </a:txBody>
                  <a:tcPr/>
                </a:tc>
                <a:tc>
                  <a:txBody>
                    <a:bodyPr/>
                    <a:lstStyle/>
                    <a:p>
                      <a:pPr marL="0" marR="0" algn="ctr">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LOP</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Max Leading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023">
                <a:tc rowSpan="2">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1.04 </a:t>
                      </a:r>
                      <a:r>
                        <a:rPr lang="en-US" sz="16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pu</a:t>
                      </a: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gn="ctr">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HSL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Max Lagging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023">
                <a:tc vMerge="1">
                  <a:txBody>
                    <a:bodyPr/>
                    <a:lstStyle/>
                    <a:p>
                      <a:endParaRPr lang="en-US"/>
                    </a:p>
                  </a:txBody>
                  <a:tcPr/>
                </a:tc>
                <a:tc>
                  <a:txBody>
                    <a:bodyPr/>
                    <a:lstStyle/>
                    <a:p>
                      <a:pPr marL="0" marR="0" algn="ctr">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LOP</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Max Lagging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023">
                <a:tc rowSpan="2">
                  <a:txBody>
                    <a:bodyPr/>
                    <a:lstStyle/>
                    <a:p>
                      <a:pPr marL="0" marR="0" algn="ctr">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1.05 </a:t>
                      </a:r>
                      <a:r>
                        <a:rPr lang="en-US" sz="16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pu</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gn="ctr">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HSL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Max Leading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023">
                <a:tc vMerge="1">
                  <a:txBody>
                    <a:bodyPr/>
                    <a:lstStyle/>
                    <a:p>
                      <a:endParaRPr lang="en-US"/>
                    </a:p>
                  </a:txBody>
                  <a:tcPr/>
                </a:tc>
                <a:tc>
                  <a:txBody>
                    <a:bodyPr/>
                    <a:lstStyle/>
                    <a:p>
                      <a:pPr marL="0" marR="0" algn="ctr">
                        <a:lnSpc>
                          <a:spcPct val="107000"/>
                        </a:lnSpc>
                        <a:spcBef>
                          <a:spcPts val="0"/>
                        </a:spcBef>
                        <a:spcAft>
                          <a:spcPts val="0"/>
                        </a:spcAft>
                      </a:pPr>
                      <a:r>
                        <a:rPr lang="en-US"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LOP</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Max Leading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1"/>
          <p:cNvSpPr>
            <a:spLocks noChangeArrowheads="1"/>
          </p:cNvSpPr>
          <p:nvPr/>
        </p:nvSpPr>
        <p:spPr bwMode="auto">
          <a:xfrm>
            <a:off x="1223013" y="400778"/>
            <a:ext cx="1828193" cy="441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 rIns="0" bIns="0" numCol="1" anchor="ctr" anchorCtr="0" compatLnSpc="1">
            <a:prstTxWarp prst="textNoShape">
              <a:avLst/>
            </a:prstTxWarp>
            <a:spAutoFit/>
          </a:bodyPr>
          <a:lstStyle>
            <a:lvl1pPr eaLnBrk="0" fontAlgn="base" hangingPunct="0">
              <a:spcBef>
                <a:spcPct val="0"/>
              </a:spcBef>
              <a:spcAft>
                <a:spcPct val="0"/>
              </a:spcAft>
              <a:tabLst>
                <a:tab pos="2971800" algn="l"/>
              </a:tabLst>
              <a:defRPr>
                <a:solidFill>
                  <a:schemeClr val="tx1"/>
                </a:solidFill>
                <a:latin typeface="Arial" panose="020B0604020202020204" pitchFamily="34" charset="0"/>
              </a:defRPr>
            </a:lvl1pPr>
            <a:lvl2pPr eaLnBrk="0" fontAlgn="base" hangingPunct="0">
              <a:spcBef>
                <a:spcPct val="0"/>
              </a:spcBef>
              <a:spcAft>
                <a:spcPct val="0"/>
              </a:spcAft>
              <a:tabLst>
                <a:tab pos="2971800" algn="l"/>
              </a:tabLst>
              <a:defRPr>
                <a:solidFill>
                  <a:schemeClr val="tx1"/>
                </a:solidFill>
                <a:latin typeface="Arial" panose="020B0604020202020204" pitchFamily="34" charset="0"/>
              </a:defRPr>
            </a:lvl2pPr>
            <a:lvl3pPr eaLnBrk="0" fontAlgn="base" hangingPunct="0">
              <a:spcBef>
                <a:spcPct val="0"/>
              </a:spcBef>
              <a:spcAft>
                <a:spcPct val="0"/>
              </a:spcAft>
              <a:tabLst>
                <a:tab pos="2971800" algn="l"/>
              </a:tabLst>
              <a:defRPr>
                <a:solidFill>
                  <a:schemeClr val="tx1"/>
                </a:solidFill>
                <a:latin typeface="Arial" panose="020B0604020202020204" pitchFamily="34" charset="0"/>
              </a:defRPr>
            </a:lvl3pPr>
            <a:lvl4pPr eaLnBrk="0" fontAlgn="base" hangingPunct="0">
              <a:spcBef>
                <a:spcPct val="0"/>
              </a:spcBef>
              <a:spcAft>
                <a:spcPct val="0"/>
              </a:spcAft>
              <a:tabLst>
                <a:tab pos="2971800" algn="l"/>
              </a:tabLst>
              <a:defRPr>
                <a:solidFill>
                  <a:schemeClr val="tx1"/>
                </a:solidFill>
                <a:latin typeface="Arial" panose="020B0604020202020204" pitchFamily="34" charset="0"/>
              </a:defRPr>
            </a:lvl4pPr>
            <a:lvl5pPr eaLnBrk="0" fontAlgn="base" hangingPunct="0">
              <a:spcBef>
                <a:spcPct val="0"/>
              </a:spcBef>
              <a:spcAft>
                <a:spcPct val="0"/>
              </a:spcAft>
              <a:tabLst>
                <a:tab pos="2971800" algn="l"/>
              </a:tabLst>
              <a:defRPr>
                <a:solidFill>
                  <a:schemeClr val="tx1"/>
                </a:solidFill>
                <a:latin typeface="Arial" panose="020B0604020202020204" pitchFamily="34" charset="0"/>
              </a:defRPr>
            </a:lvl5pPr>
            <a:lvl6pPr eaLnBrk="0" fontAlgn="base" hangingPunct="0">
              <a:spcBef>
                <a:spcPct val="0"/>
              </a:spcBef>
              <a:spcAft>
                <a:spcPct val="0"/>
              </a:spcAft>
              <a:tabLst>
                <a:tab pos="2971800" algn="l"/>
              </a:tabLst>
              <a:defRPr>
                <a:solidFill>
                  <a:schemeClr val="tx1"/>
                </a:solidFill>
                <a:latin typeface="Arial" panose="020B0604020202020204" pitchFamily="34" charset="0"/>
              </a:defRPr>
            </a:lvl6pPr>
            <a:lvl7pPr eaLnBrk="0" fontAlgn="base" hangingPunct="0">
              <a:spcBef>
                <a:spcPct val="0"/>
              </a:spcBef>
              <a:spcAft>
                <a:spcPct val="0"/>
              </a:spcAft>
              <a:tabLst>
                <a:tab pos="2971800" algn="l"/>
              </a:tabLst>
              <a:defRPr>
                <a:solidFill>
                  <a:schemeClr val="tx1"/>
                </a:solidFill>
                <a:latin typeface="Arial" panose="020B0604020202020204" pitchFamily="34" charset="0"/>
              </a:defRPr>
            </a:lvl7pPr>
            <a:lvl8pPr eaLnBrk="0" fontAlgn="base" hangingPunct="0">
              <a:spcBef>
                <a:spcPct val="0"/>
              </a:spcBef>
              <a:spcAft>
                <a:spcPct val="0"/>
              </a:spcAft>
              <a:tabLst>
                <a:tab pos="2971800" algn="l"/>
              </a:tabLst>
              <a:defRPr>
                <a:solidFill>
                  <a:schemeClr val="tx1"/>
                </a:solidFill>
                <a:latin typeface="Arial" panose="020B0604020202020204" pitchFamily="34" charset="0"/>
              </a:defRPr>
            </a:lvl8pPr>
            <a:lvl9pPr eaLnBrk="0" fontAlgn="base" hangingPunct="0">
              <a:spcBef>
                <a:spcPct val="0"/>
              </a:spcBef>
              <a:spcAft>
                <a:spcPct val="0"/>
              </a:spcAft>
              <a:tabLst>
                <a:tab pos="29718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l"/>
              </a:tabLst>
            </a:pPr>
            <a:r>
              <a:rPr kumimoji="0" lang="en-US" altLang="en-US" sz="1600" b="1" i="0" u="none" strike="noStrike" cap="none" normalizeH="0" baseline="0" dirty="0" smtClean="0">
                <a:ln>
                  <a:noFill/>
                </a:ln>
                <a:effectLst/>
                <a:latin typeface="Calibri Light" panose="020F0302020204030204" pitchFamily="34" charset="0"/>
                <a:ea typeface="Times New Roman" panose="02020603050405020304" pitchFamily="18" charset="0"/>
                <a:cs typeface="Times New Roman" panose="02020603050405020304" pitchFamily="18" charset="0"/>
              </a:rPr>
              <a:t>T</a:t>
            </a:r>
            <a:r>
              <a:rPr kumimoji="0" lang="en-US" altLang="en-US" sz="1600" b="1" i="0" u="none" strike="noStrike" cap="none" normalizeH="0" baseline="0" dirty="0" smtClean="0" bmk="">
                <a:ln>
                  <a:noFill/>
                </a:ln>
                <a:effectLst/>
                <a:latin typeface="Calibri Light" panose="020F0302020204030204" pitchFamily="34" charset="0"/>
                <a:ea typeface="Times New Roman" panose="02020603050405020304" pitchFamily="18" charset="0"/>
                <a:cs typeface="Times New Roman" panose="02020603050405020304" pitchFamily="18" charset="0"/>
              </a:rPr>
              <a:t>able 2:  Study Results</a:t>
            </a:r>
            <a:endParaRPr kumimoji="0" lang="en-US" altLang="en-US" sz="1600" b="1" i="0" u="none" strike="noStrike" cap="none" normalizeH="0" baseline="0" dirty="0" smtClean="0">
              <a:ln>
                <a:noFill/>
              </a:ln>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971800" algn="l"/>
              </a:tabLst>
            </a:pPr>
            <a:endParaRPr kumimoji="0" lang="en-US" altLang="en-US" sz="11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8484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4031" y="543263"/>
            <a:ext cx="10374923" cy="5295424"/>
          </a:xfrm>
          <a:prstGeom prst="rect">
            <a:avLst/>
          </a:prstGeom>
        </p:spPr>
        <p:txBody>
          <a:bodyPr wrap="square">
            <a:spAutoFit/>
          </a:bodyPr>
          <a:lstStyle/>
          <a:p>
            <a:pPr marR="0" lvl="0">
              <a:lnSpc>
                <a:spcPct val="107000"/>
              </a:lnSpc>
              <a:spcBef>
                <a:spcPts val="1200"/>
              </a:spcBef>
              <a:spcAft>
                <a:spcPts val="0"/>
              </a:spcAft>
            </a:pPr>
            <a:r>
              <a:rPr lang="en-US" sz="2800" b="1" kern="0" dirty="0" smtClean="0">
                <a:effectLst/>
                <a:latin typeface="Calibri Light" panose="020F0302020204030204" pitchFamily="34" charset="0"/>
                <a:ea typeface="Times New Roman" panose="02020603050405020304" pitchFamily="18" charset="0"/>
                <a:cs typeface="Times New Roman" panose="02020603050405020304" pitchFamily="18" charset="0"/>
              </a:rPr>
              <a:t>Required Documentation</a:t>
            </a:r>
          </a:p>
          <a:p>
            <a:pPr marL="742950" marR="0" lvl="1" indent="-285750">
              <a:lnSpc>
                <a:spcPct val="107000"/>
              </a:lnSpc>
              <a:spcBef>
                <a:spcPts val="0"/>
              </a:spcBef>
              <a:spcAft>
                <a:spcPts val="0"/>
              </a:spcAft>
              <a:buFont typeface="+mj-lt"/>
              <a:buAutoNum type="alpha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Description of resource that matches RARF, RIOO, and the IA</a:t>
            </a:r>
          </a:p>
          <a:p>
            <a:pPr marL="742950" marR="0" lvl="1" indent="-285750">
              <a:lnSpc>
                <a:spcPct val="107000"/>
              </a:lnSpc>
              <a:spcBef>
                <a:spcPts val="0"/>
              </a:spcBef>
              <a:spcAft>
                <a:spcPts val="0"/>
              </a:spcAft>
              <a:buFont typeface="+mj-lt"/>
              <a:buAutoNum type="alpha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Description of the resource connection to ERCOT, including at least:</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POI bus name, nominal voltage</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Length, voltage, and conductor of gen-tie, if any</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Size and impedance of MPT </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Description of MPT load tap changer (LTC) if any, including which side is controlled, and how quickly (seconds) it can change positions</a:t>
            </a:r>
          </a:p>
          <a:p>
            <a:pPr marL="742950" marR="0" lvl="1" indent="-285750">
              <a:lnSpc>
                <a:spcPct val="107000"/>
              </a:lnSpc>
              <a:spcBef>
                <a:spcPts val="0"/>
              </a:spcBef>
              <a:spcAft>
                <a:spcPts val="0"/>
              </a:spcAft>
              <a:buFont typeface="+mj-lt"/>
              <a:buAutoNum type="alpha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Manufacturer’s real versus reactive power curve (also known as “D-curve” or “PQ curve”)</a:t>
            </a:r>
          </a:p>
          <a:p>
            <a:pPr marL="742950" marR="0" lvl="1" indent="-285750">
              <a:lnSpc>
                <a:spcPct val="107000"/>
              </a:lnSpc>
              <a:spcBef>
                <a:spcPts val="0"/>
              </a:spcBef>
              <a:spcAft>
                <a:spcPts val="0"/>
              </a:spcAft>
              <a:buFont typeface="+mj-lt"/>
              <a:buAutoNum type="alpha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Manufacturer’s reactive power versus terminal voltage curve (“QV curve”)</a:t>
            </a:r>
          </a:p>
          <a:p>
            <a:pPr marL="742950" marR="0" lvl="1" indent="-285750">
              <a:lnSpc>
                <a:spcPct val="107000"/>
              </a:lnSpc>
              <a:spcBef>
                <a:spcPts val="0"/>
              </a:spcBef>
              <a:spcAft>
                <a:spcPts val="0"/>
              </a:spcAft>
              <a:buFont typeface="+mj-lt"/>
              <a:buAutoNum type="alpha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Table 1 – Reactive Device Inventory</a:t>
            </a:r>
          </a:p>
          <a:p>
            <a:pPr marL="742950" marR="0" lvl="1" indent="-285750">
              <a:lnSpc>
                <a:spcPct val="107000"/>
              </a:lnSpc>
              <a:spcBef>
                <a:spcPts val="0"/>
              </a:spcBef>
              <a:spcAft>
                <a:spcPts val="800"/>
              </a:spcAft>
              <a:buFont typeface="+mj-lt"/>
              <a:buAutoNum type="alpha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Table 2 – Study Results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320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3724" y="377059"/>
            <a:ext cx="10492154" cy="6085769"/>
          </a:xfrm>
          <a:prstGeom prst="rect">
            <a:avLst/>
          </a:prstGeom>
        </p:spPr>
        <p:txBody>
          <a:bodyPr wrap="square">
            <a:spAutoFit/>
          </a:bodyPr>
          <a:lstStyle/>
          <a:p>
            <a:pPr marR="0" lvl="0">
              <a:lnSpc>
                <a:spcPct val="107000"/>
              </a:lnSpc>
              <a:spcBef>
                <a:spcPts val="1200"/>
              </a:spcBef>
              <a:spcAft>
                <a:spcPts val="0"/>
              </a:spcAft>
            </a:pPr>
            <a:r>
              <a:rPr lang="en-US" sz="2800" b="1" kern="0" dirty="0" smtClean="0">
                <a:effectLst/>
                <a:latin typeface="Calibri Light" panose="020F0302020204030204" pitchFamily="34" charset="0"/>
                <a:ea typeface="Times New Roman" panose="02020603050405020304" pitchFamily="18" charset="0"/>
                <a:cs typeface="Times New Roman" panose="02020603050405020304" pitchFamily="18" charset="0"/>
              </a:rPr>
              <a:t>Operating Points to study </a:t>
            </a:r>
          </a:p>
          <a:p>
            <a:pPr marL="742950" marR="0" lvl="1" indent="-285750">
              <a:lnSpc>
                <a:spcPct val="107000"/>
              </a:lnSpc>
              <a:spcBef>
                <a:spcPts val="0"/>
              </a:spcBef>
              <a:spcAft>
                <a:spcPts val="0"/>
              </a:spcAft>
              <a:buFont typeface="+mj-lt"/>
              <a:buAutoNum type="alpha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POI voltage = 0.95 per unit, reactive power = maximum supplying (lagging)</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HSL </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LOP</a:t>
            </a:r>
          </a:p>
          <a:p>
            <a:pPr marL="742950" marR="0" lvl="1" indent="-285750">
              <a:lnSpc>
                <a:spcPct val="107000"/>
              </a:lnSpc>
              <a:spcBef>
                <a:spcPts val="0"/>
              </a:spcBef>
              <a:spcAft>
                <a:spcPts val="0"/>
              </a:spcAft>
              <a:buFont typeface="+mj-lt"/>
              <a:buAutoNum type="alpha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POI voltage = 1.0 per unit, reactive power = maximum absorbing (leading)</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HSL </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LOP</a:t>
            </a:r>
          </a:p>
          <a:p>
            <a:pPr marL="742950" marR="0" lvl="1" indent="-285750">
              <a:lnSpc>
                <a:spcPct val="107000"/>
              </a:lnSpc>
              <a:spcBef>
                <a:spcPts val="0"/>
              </a:spcBef>
              <a:spcAft>
                <a:spcPts val="0"/>
              </a:spcAft>
              <a:buFont typeface="+mj-lt"/>
              <a:buAutoNum type="alpha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POI voltage = 1.04 per unit, reactive power = maximum supplying (lagging)</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HSL </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LOP </a:t>
            </a:r>
          </a:p>
          <a:p>
            <a:pPr marL="742950" marR="0" lvl="1" indent="-285750">
              <a:lnSpc>
                <a:spcPct val="107000"/>
              </a:lnSpc>
              <a:spcBef>
                <a:spcPts val="0"/>
              </a:spcBef>
              <a:spcAft>
                <a:spcPts val="0"/>
              </a:spcAft>
              <a:buFont typeface="+mj-lt"/>
              <a:buAutoNum type="alpha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POI voltage = 1.05 per unit, reactive power = maximum absorbing (leading)</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HSL </a:t>
            </a:r>
          </a:p>
          <a:p>
            <a:pPr marL="1143000" marR="0" lvl="2" indent="-228600">
              <a:lnSpc>
                <a:spcPct val="107000"/>
              </a:lnSpc>
              <a:spcBef>
                <a:spcPts val="0"/>
              </a:spcBef>
              <a:spcAft>
                <a:spcPts val="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LOP</a:t>
            </a:r>
          </a:p>
          <a:p>
            <a:pPr marL="742950" marR="0" lvl="1" indent="-285750">
              <a:lnSpc>
                <a:spcPct val="107000"/>
              </a:lnSpc>
              <a:spcBef>
                <a:spcPts val="0"/>
              </a:spcBef>
              <a:spcAft>
                <a:spcPts val="800"/>
              </a:spcAft>
              <a:buFont typeface="+mj-lt"/>
              <a:buAutoNum type="alphaLcPeriod"/>
            </a:pPr>
            <a:r>
              <a:rPr lang="en-US" sz="2400" i="1" dirty="0" smtClean="0">
                <a:effectLst/>
                <a:latin typeface="Calibri" panose="020F0502020204030204" pitchFamily="34" charset="0"/>
                <a:ea typeface="Calibri" panose="020F0502020204030204" pitchFamily="34" charset="0"/>
                <a:cs typeface="Times New Roman" panose="02020603050405020304" pitchFamily="18" charset="0"/>
              </a:rPr>
              <a:t>Note 1:  these four operating points are the extreme corners of Figure 1 and they are required even if a different POI Voltage Profile has been provided.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6383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3722" y="564631"/>
            <a:ext cx="10632831" cy="5673091"/>
          </a:xfrm>
          <a:prstGeom prst="rect">
            <a:avLst/>
          </a:prstGeom>
        </p:spPr>
        <p:txBody>
          <a:bodyPr wrap="square">
            <a:spAutoFit/>
          </a:bodyPr>
          <a:lstStyle/>
          <a:p>
            <a:pPr marR="0" lvl="0">
              <a:lnSpc>
                <a:spcPct val="107000"/>
              </a:lnSpc>
              <a:spcBef>
                <a:spcPts val="1200"/>
              </a:spcBef>
              <a:spcAft>
                <a:spcPts val="0"/>
              </a:spcAft>
            </a:pPr>
            <a:r>
              <a:rPr lang="en-US" sz="2800" b="1" kern="0" dirty="0" smtClean="0">
                <a:effectLst/>
                <a:latin typeface="Calibri Light" panose="020F0302020204030204" pitchFamily="34" charset="0"/>
                <a:ea typeface="Times New Roman" panose="02020603050405020304" pitchFamily="18" charset="0"/>
                <a:cs typeface="Times New Roman" panose="02020603050405020304" pitchFamily="18" charset="0"/>
              </a:rPr>
              <a:t>Check #1, Dynamic Reactive Capability (Gross)</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685800" lvl="1" indent="-228600">
              <a:lnSpc>
                <a:spcPct val="107000"/>
              </a:lnSpc>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Use the PQ curve for V = 1.0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pu</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from the manufacturer:  draw one line at P = HSL and another at the LOP.  Multiply the results by the number of turbines or inverters of this type.  Repeat for each type of inverter or turbine and sum.</a:t>
            </a:r>
          </a:p>
          <a:p>
            <a:pPr marL="685800" lvl="1" indent="-228600">
              <a:lnSpc>
                <a:spcPct val="107000"/>
              </a:lnSpc>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The resulting Q ranges in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Mvar</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should be no less than +/- 0.329*</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Pmax</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in MW, where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Pmax</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is the maximum net real power deliverable to the POI.  If either Q range is too small, the resource will need dynamic reactive support, such as a STATCOM or SVC.</a:t>
            </a:r>
          </a:p>
          <a:p>
            <a:pPr marL="685800" lvl="1" indent="-228600">
              <a:lnSpc>
                <a:spcPct val="107000"/>
              </a:lnSpc>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If the equipment is sensitive to ambient temperature, use the PQ curve for max design ambient temperature.  Design ambient temperature should be no less than 35C.</a:t>
            </a:r>
          </a:p>
          <a:p>
            <a:pPr marL="685800" lvl="1" indent="-228600">
              <a:lnSpc>
                <a:spcPct val="107000"/>
              </a:lnSpc>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Fill out the Reactive Device Inventory Table 1.</a:t>
            </a:r>
          </a:p>
          <a:p>
            <a:pPr marL="685800" lvl="1" indent="-228600">
              <a:lnSpc>
                <a:spcPct val="107000"/>
              </a:lnSpc>
              <a:spcAft>
                <a:spcPts val="800"/>
              </a:spcAft>
              <a:buFont typeface="+mj-lt"/>
              <a:buAutoNum type="romanLcPeriod"/>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The resulting Q range should not be artificially limited but should reflect the actual equipment capability.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94749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1127</Words>
  <Application>Microsoft Office PowerPoint</Application>
  <PresentationFormat>Widescreen</PresentationFormat>
  <Paragraphs>156</Paragraphs>
  <Slides>13</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13</vt:i4>
      </vt:variant>
    </vt:vector>
  </HeadingPairs>
  <TitlesOfParts>
    <vt:vector size="21" baseType="lpstr">
      <vt:lpstr>Arial</vt:lpstr>
      <vt:lpstr>Calibri</vt:lpstr>
      <vt:lpstr>Calibri Light</vt:lpstr>
      <vt:lpstr>Symbol</vt:lpstr>
      <vt:lpstr>Tahoma</vt:lpstr>
      <vt:lpstr>Times New Roman</vt:lpstr>
      <vt:lpstr>Office Theme</vt:lpstr>
      <vt:lpstr>1_Custom Design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    - Contact Jay Teixeira at jay.teixeira@ercot.com       - or  Cathey Carter at cathey.carter@ercot.com </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Carter, Cathey</dc:creator>
  <cp:lastModifiedBy>Teixeira, Jay</cp:lastModifiedBy>
  <cp:revision>11</cp:revision>
  <dcterms:created xsi:type="dcterms:W3CDTF">2020-05-20T21:22:05Z</dcterms:created>
  <dcterms:modified xsi:type="dcterms:W3CDTF">2020-05-21T03:38:35Z</dcterms:modified>
</cp:coreProperties>
</file>