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0" r:id="rId16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0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33400" y="6934580"/>
            <a:ext cx="594360" cy="0"/>
          </a:xfrm>
          <a:custGeom>
            <a:avLst/>
            <a:gdLst/>
            <a:ahLst/>
            <a:cxnLst/>
            <a:rect l="l" t="t" r="r" b="b"/>
            <a:pathLst>
              <a:path w="594360">
                <a:moveTo>
                  <a:pt x="0" y="0"/>
                </a:moveTo>
                <a:lnTo>
                  <a:pt x="594359" y="0"/>
                </a:lnTo>
              </a:path>
            </a:pathLst>
          </a:custGeom>
          <a:ln w="9905">
            <a:solidFill>
              <a:srgbClr val="5B67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09877" y="6716268"/>
            <a:ext cx="1164336" cy="4358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651760" y="6934580"/>
            <a:ext cx="6858000" cy="0"/>
          </a:xfrm>
          <a:custGeom>
            <a:avLst/>
            <a:gdLst/>
            <a:ahLst/>
            <a:cxnLst/>
            <a:rect l="l" t="t" r="r" b="b"/>
            <a:pathLst>
              <a:path w="6858000">
                <a:moveTo>
                  <a:pt x="0" y="0"/>
                </a:moveTo>
                <a:lnTo>
                  <a:pt x="6857999" y="0"/>
                </a:lnTo>
              </a:path>
            </a:pathLst>
          </a:custGeom>
          <a:ln w="9905">
            <a:solidFill>
              <a:srgbClr val="5B67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62000" y="701040"/>
            <a:ext cx="76200" cy="518159"/>
          </a:xfrm>
          <a:custGeom>
            <a:avLst/>
            <a:gdLst/>
            <a:ahLst/>
            <a:cxnLst/>
            <a:rect l="l" t="t" r="r" b="b"/>
            <a:pathLst>
              <a:path w="76200" h="518159">
                <a:moveTo>
                  <a:pt x="0" y="0"/>
                </a:moveTo>
                <a:lnTo>
                  <a:pt x="0" y="518159"/>
                </a:lnTo>
                <a:lnTo>
                  <a:pt x="76200" y="518159"/>
                </a:lnTo>
                <a:lnTo>
                  <a:pt x="76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B67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62000" y="701420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9905">
            <a:solidFill>
              <a:srgbClr val="5B67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34282" y="2856102"/>
            <a:ext cx="5431790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0739" y="1485138"/>
            <a:ext cx="8376920" cy="2516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0804" y="7051663"/>
            <a:ext cx="499109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48318" y="7034234"/>
            <a:ext cx="22034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62400" y="457200"/>
            <a:ext cx="5638800" cy="6858000"/>
          </a:xfrm>
          <a:custGeom>
            <a:avLst/>
            <a:gdLst/>
            <a:ahLst/>
            <a:cxnLst/>
            <a:rect l="l" t="t" r="r" b="b"/>
            <a:pathLst>
              <a:path w="5638800" h="6858000">
                <a:moveTo>
                  <a:pt x="0" y="0"/>
                </a:moveTo>
                <a:lnTo>
                  <a:pt x="0" y="6858000"/>
                </a:lnTo>
                <a:lnTo>
                  <a:pt x="5638800" y="6858000"/>
                </a:lnTo>
                <a:lnTo>
                  <a:pt x="56388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7DC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058" y="3378708"/>
            <a:ext cx="2779014" cy="10302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34282" y="2553208"/>
            <a:ext cx="1816100" cy="302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85"/>
              </a:lnSpc>
            </a:pPr>
            <a:r>
              <a:rPr sz="2000" b="1" spc="-10" dirty="0">
                <a:solidFill>
                  <a:srgbClr val="5B6770"/>
                </a:solidFill>
                <a:latin typeface="Arial"/>
                <a:cs typeface="Arial"/>
              </a:rPr>
              <a:t>Introduction</a:t>
            </a:r>
            <a:r>
              <a:rPr sz="2000" b="1" spc="-3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B6770"/>
                </a:solidFill>
                <a:latin typeface="Arial"/>
                <a:cs typeface="Arial"/>
              </a:rPr>
              <a:t>to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25"/>
              </a:lnSpc>
            </a:pPr>
            <a:r>
              <a:rPr spc="-10" dirty="0"/>
              <a:t>Collector System </a:t>
            </a:r>
            <a:r>
              <a:rPr spc="-35" dirty="0"/>
              <a:t>Templates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034282" y="4169664"/>
            <a:ext cx="1563370" cy="14080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800" spc="-5" dirty="0" smtClean="0">
                <a:solidFill>
                  <a:srgbClr val="5B6770"/>
                </a:solidFill>
                <a:latin typeface="Arial"/>
                <a:cs typeface="Arial"/>
              </a:rPr>
              <a:t>Zach Reich / </a:t>
            </a:r>
            <a:r>
              <a:rPr sz="1800" spc="-5" dirty="0" smtClean="0">
                <a:solidFill>
                  <a:srgbClr val="5B6770"/>
                </a:solidFill>
                <a:latin typeface="Arial"/>
                <a:cs typeface="Arial"/>
              </a:rPr>
              <a:t>Jonathan</a:t>
            </a:r>
            <a:r>
              <a:rPr sz="1800" spc="-55" dirty="0" smtClean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Rose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spc="-5" dirty="0">
                <a:solidFill>
                  <a:srgbClr val="5B6770"/>
                </a:solidFill>
                <a:latin typeface="Arial"/>
                <a:cs typeface="Arial"/>
              </a:rPr>
              <a:t>5</a:t>
            </a:r>
            <a:r>
              <a:rPr sz="1800" spc="-5" dirty="0" smtClean="0">
                <a:solidFill>
                  <a:srgbClr val="5B6770"/>
                </a:solidFill>
                <a:latin typeface="Arial"/>
                <a:cs typeface="Arial"/>
              </a:rPr>
              <a:t>/2</a:t>
            </a:r>
            <a:r>
              <a:rPr lang="en-US" sz="1800" spc="-5" dirty="0" smtClean="0">
                <a:solidFill>
                  <a:srgbClr val="5B6770"/>
                </a:solidFill>
                <a:latin typeface="Arial"/>
                <a:cs typeface="Arial"/>
              </a:rPr>
              <a:t>2</a:t>
            </a:r>
            <a:r>
              <a:rPr sz="1800" spc="-5" dirty="0" smtClean="0">
                <a:solidFill>
                  <a:srgbClr val="5B6770"/>
                </a:solidFill>
                <a:latin typeface="Arial"/>
                <a:cs typeface="Arial"/>
              </a:rPr>
              <a:t>/20</a:t>
            </a:r>
            <a:r>
              <a:rPr lang="en-US" sz="1800" spc="-5" dirty="0" smtClean="0">
                <a:solidFill>
                  <a:srgbClr val="5B6770"/>
                </a:solidFill>
                <a:latin typeface="Arial"/>
                <a:cs typeface="Arial"/>
              </a:rPr>
              <a:t>20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275399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00AEC7"/>
                </a:solidFill>
              </a:rPr>
              <a:t>Island</a:t>
            </a:r>
            <a:r>
              <a:rPr sz="2800" spc="-90" dirty="0">
                <a:solidFill>
                  <a:srgbClr val="00AEC7"/>
                </a:solidFill>
              </a:rPr>
              <a:t> </a:t>
            </a:r>
            <a:r>
              <a:rPr sz="2800" dirty="0">
                <a:solidFill>
                  <a:srgbClr val="00AEC7"/>
                </a:solidFill>
              </a:rPr>
              <a:t>Checking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193540" y="1486408"/>
            <a:ext cx="4700270" cy="930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This site with two independent 34.5 kV  SUB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buses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will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appear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to have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two 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islands.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0740" y="2456688"/>
            <a:ext cx="4540250" cy="1387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tabLst>
                <a:tab pos="297815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–	Because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transformers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are</a:t>
            </a:r>
            <a:r>
              <a:rPr sz="1800" spc="-3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not</a:t>
            </a:r>
            <a:r>
              <a:rPr sz="1800" spc="-1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entered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into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the Segments sheet,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there will be</a:t>
            </a:r>
            <a:r>
              <a:rPr sz="1800" spc="-5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two 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groups of collector segments that are not  connected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to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each </a:t>
            </a:r>
            <a:r>
              <a:rPr sz="1800" spc="-20" dirty="0">
                <a:solidFill>
                  <a:srgbClr val="5B6770"/>
                </a:solidFill>
                <a:latin typeface="Arial"/>
                <a:cs typeface="Arial"/>
              </a:rPr>
              <a:t>other.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“Island 1” and  “Island</a:t>
            </a:r>
            <a:r>
              <a:rPr sz="1800" spc="-8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2”.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3540" y="4253991"/>
            <a:ext cx="4740275" cy="1260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20" dirty="0">
                <a:solidFill>
                  <a:srgbClr val="5B6770"/>
                </a:solidFill>
                <a:latin typeface="Arial"/>
                <a:cs typeface="Arial"/>
              </a:rPr>
              <a:t>However,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if the validation step reports  three islands, then you know a mistake  was</a:t>
            </a:r>
            <a:r>
              <a:rPr sz="2000" spc="-8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made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40"/>
              </a:spcBef>
              <a:tabLst>
                <a:tab pos="755015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–	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A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segment is probably</a:t>
            </a:r>
            <a:r>
              <a:rPr sz="1800" spc="-10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missing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62277" y="1889379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89">
                <a:moveTo>
                  <a:pt x="0" y="0"/>
                </a:moveTo>
                <a:lnTo>
                  <a:pt x="1354835" y="0"/>
                </a:lnTo>
              </a:path>
            </a:pathLst>
          </a:custGeom>
          <a:ln w="495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72232" y="1832355"/>
            <a:ext cx="352425" cy="27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i="1" spc="-125" dirty="0">
                <a:solidFill>
                  <a:srgbClr val="FF6500"/>
                </a:solidFill>
                <a:latin typeface="Times New Roman"/>
                <a:cs typeface="Times New Roman"/>
              </a:rPr>
              <a:t>P</a:t>
            </a:r>
            <a:r>
              <a:rPr sz="1700" i="1" spc="-100" dirty="0">
                <a:solidFill>
                  <a:srgbClr val="FF6500"/>
                </a:solidFill>
                <a:latin typeface="Times New Roman"/>
                <a:cs typeface="Times New Roman"/>
              </a:rPr>
              <a:t>O</a:t>
            </a:r>
            <a:r>
              <a:rPr sz="1700" i="1" spc="-50" dirty="0">
                <a:solidFill>
                  <a:srgbClr val="FF6500"/>
                </a:solidFill>
                <a:latin typeface="Times New Roman"/>
                <a:cs typeface="Times New Roman"/>
              </a:rPr>
              <a:t>I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62100" y="2108454"/>
            <a:ext cx="262255" cy="64769"/>
          </a:xfrm>
          <a:custGeom>
            <a:avLst/>
            <a:gdLst/>
            <a:ahLst/>
            <a:cxnLst/>
            <a:rect l="l" t="t" r="r" b="b"/>
            <a:pathLst>
              <a:path w="262255" h="64769">
                <a:moveTo>
                  <a:pt x="0" y="64770"/>
                </a:moveTo>
                <a:lnTo>
                  <a:pt x="44195" y="0"/>
                </a:lnTo>
                <a:lnTo>
                  <a:pt x="87630" y="64770"/>
                </a:lnTo>
                <a:lnTo>
                  <a:pt x="131064" y="0"/>
                </a:lnTo>
                <a:lnTo>
                  <a:pt x="174498" y="64770"/>
                </a:lnTo>
                <a:lnTo>
                  <a:pt x="218694" y="0"/>
                </a:lnTo>
                <a:lnTo>
                  <a:pt x="262128" y="64770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62100" y="2237994"/>
            <a:ext cx="262255" cy="64769"/>
          </a:xfrm>
          <a:custGeom>
            <a:avLst/>
            <a:gdLst/>
            <a:ahLst/>
            <a:cxnLst/>
            <a:rect l="l" t="t" r="r" b="b"/>
            <a:pathLst>
              <a:path w="262255" h="64769">
                <a:moveTo>
                  <a:pt x="0" y="64770"/>
                </a:moveTo>
                <a:lnTo>
                  <a:pt x="44195" y="0"/>
                </a:lnTo>
                <a:lnTo>
                  <a:pt x="87630" y="64770"/>
                </a:lnTo>
                <a:lnTo>
                  <a:pt x="131064" y="0"/>
                </a:lnTo>
                <a:lnTo>
                  <a:pt x="174498" y="64770"/>
                </a:lnTo>
                <a:lnTo>
                  <a:pt x="218694" y="0"/>
                </a:lnTo>
                <a:lnTo>
                  <a:pt x="262128" y="64770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78458" y="2438019"/>
            <a:ext cx="629920" cy="0"/>
          </a:xfrm>
          <a:custGeom>
            <a:avLst/>
            <a:gdLst/>
            <a:ahLst/>
            <a:cxnLst/>
            <a:rect l="l" t="t" r="r" b="b"/>
            <a:pathLst>
              <a:path w="629919">
                <a:moveTo>
                  <a:pt x="0" y="0"/>
                </a:moveTo>
                <a:lnTo>
                  <a:pt x="629412" y="0"/>
                </a:lnTo>
              </a:path>
            </a:pathLst>
          </a:custGeom>
          <a:ln w="495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29894" y="2269744"/>
            <a:ext cx="45656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0" dirty="0">
                <a:latin typeface="Arial"/>
                <a:cs typeface="Arial"/>
              </a:rPr>
              <a:t>S</a:t>
            </a:r>
            <a:r>
              <a:rPr sz="1400" b="1" spc="-95" dirty="0">
                <a:latin typeface="Arial"/>
                <a:cs typeface="Arial"/>
              </a:rPr>
              <a:t>U</a:t>
            </a:r>
            <a:r>
              <a:rPr sz="1400" b="1" spc="-90" dirty="0">
                <a:latin typeface="Arial"/>
                <a:cs typeface="Arial"/>
              </a:rPr>
              <a:t>B1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41703" y="2812542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30">
                <a:moveTo>
                  <a:pt x="89916" y="49530"/>
                </a:moveTo>
                <a:lnTo>
                  <a:pt x="86320" y="30218"/>
                </a:lnTo>
                <a:lnTo>
                  <a:pt x="76581" y="14477"/>
                </a:lnTo>
                <a:lnTo>
                  <a:pt x="62269" y="3881"/>
                </a:lnTo>
                <a:lnTo>
                  <a:pt x="44958" y="0"/>
                </a:lnTo>
                <a:lnTo>
                  <a:pt x="27324" y="3881"/>
                </a:lnTo>
                <a:lnTo>
                  <a:pt x="13049" y="14478"/>
                </a:lnTo>
                <a:lnTo>
                  <a:pt x="3488" y="30218"/>
                </a:lnTo>
                <a:lnTo>
                  <a:pt x="0" y="49530"/>
                </a:lnTo>
                <a:lnTo>
                  <a:pt x="3488" y="68961"/>
                </a:lnTo>
                <a:lnTo>
                  <a:pt x="13049" y="84963"/>
                </a:lnTo>
                <a:lnTo>
                  <a:pt x="27324" y="95821"/>
                </a:lnTo>
                <a:lnTo>
                  <a:pt x="44958" y="99822"/>
                </a:lnTo>
                <a:lnTo>
                  <a:pt x="62269" y="95821"/>
                </a:lnTo>
                <a:lnTo>
                  <a:pt x="76581" y="84963"/>
                </a:lnTo>
                <a:lnTo>
                  <a:pt x="86320" y="68961"/>
                </a:lnTo>
                <a:lnTo>
                  <a:pt x="89916" y="495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53667" y="3410711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6" y="50292"/>
                </a:moveTo>
                <a:lnTo>
                  <a:pt x="86427" y="30860"/>
                </a:lnTo>
                <a:lnTo>
                  <a:pt x="76866" y="14858"/>
                </a:lnTo>
                <a:lnTo>
                  <a:pt x="62591" y="4000"/>
                </a:lnTo>
                <a:lnTo>
                  <a:pt x="44958" y="0"/>
                </a:lnTo>
                <a:lnTo>
                  <a:pt x="27646" y="4000"/>
                </a:lnTo>
                <a:lnTo>
                  <a:pt x="13335" y="14859"/>
                </a:lnTo>
                <a:lnTo>
                  <a:pt x="3595" y="30860"/>
                </a:lnTo>
                <a:lnTo>
                  <a:pt x="0" y="50292"/>
                </a:lnTo>
                <a:lnTo>
                  <a:pt x="3595" y="69603"/>
                </a:lnTo>
                <a:lnTo>
                  <a:pt x="13335" y="85344"/>
                </a:lnTo>
                <a:lnTo>
                  <a:pt x="27646" y="95940"/>
                </a:lnTo>
                <a:lnTo>
                  <a:pt x="44958" y="99822"/>
                </a:lnTo>
                <a:lnTo>
                  <a:pt x="62591" y="95940"/>
                </a:lnTo>
                <a:lnTo>
                  <a:pt x="76866" y="85344"/>
                </a:lnTo>
                <a:lnTo>
                  <a:pt x="86427" y="69603"/>
                </a:lnTo>
                <a:lnTo>
                  <a:pt x="89916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48205" y="3410711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5" y="50292"/>
                </a:moveTo>
                <a:lnTo>
                  <a:pt x="86427" y="30860"/>
                </a:lnTo>
                <a:lnTo>
                  <a:pt x="76866" y="14858"/>
                </a:lnTo>
                <a:lnTo>
                  <a:pt x="62591" y="4000"/>
                </a:lnTo>
                <a:lnTo>
                  <a:pt x="44957" y="0"/>
                </a:lnTo>
                <a:lnTo>
                  <a:pt x="27646" y="4000"/>
                </a:lnTo>
                <a:lnTo>
                  <a:pt x="13334" y="14859"/>
                </a:lnTo>
                <a:lnTo>
                  <a:pt x="3595" y="30860"/>
                </a:lnTo>
                <a:lnTo>
                  <a:pt x="0" y="50292"/>
                </a:lnTo>
                <a:lnTo>
                  <a:pt x="3595" y="69603"/>
                </a:lnTo>
                <a:lnTo>
                  <a:pt x="13334" y="85344"/>
                </a:lnTo>
                <a:lnTo>
                  <a:pt x="27646" y="95940"/>
                </a:lnTo>
                <a:lnTo>
                  <a:pt x="44957" y="99822"/>
                </a:lnTo>
                <a:lnTo>
                  <a:pt x="62591" y="95940"/>
                </a:lnTo>
                <a:lnTo>
                  <a:pt x="76866" y="85344"/>
                </a:lnTo>
                <a:lnTo>
                  <a:pt x="86427" y="69603"/>
                </a:lnTo>
                <a:lnTo>
                  <a:pt x="89915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48205" y="3909821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5" y="50292"/>
                </a:moveTo>
                <a:lnTo>
                  <a:pt x="86427" y="30539"/>
                </a:lnTo>
                <a:lnTo>
                  <a:pt x="76866" y="14573"/>
                </a:lnTo>
                <a:lnTo>
                  <a:pt x="62591" y="3893"/>
                </a:lnTo>
                <a:lnTo>
                  <a:pt x="44957" y="0"/>
                </a:lnTo>
                <a:lnTo>
                  <a:pt x="27646" y="3893"/>
                </a:lnTo>
                <a:lnTo>
                  <a:pt x="13334" y="14573"/>
                </a:lnTo>
                <a:lnTo>
                  <a:pt x="3595" y="30539"/>
                </a:lnTo>
                <a:lnTo>
                  <a:pt x="0" y="50292"/>
                </a:lnTo>
                <a:lnTo>
                  <a:pt x="3595" y="69603"/>
                </a:lnTo>
                <a:lnTo>
                  <a:pt x="13334" y="85344"/>
                </a:lnTo>
                <a:lnTo>
                  <a:pt x="27646" y="95940"/>
                </a:lnTo>
                <a:lnTo>
                  <a:pt x="44957" y="99822"/>
                </a:lnTo>
                <a:lnTo>
                  <a:pt x="62591" y="95940"/>
                </a:lnTo>
                <a:lnTo>
                  <a:pt x="76866" y="85344"/>
                </a:lnTo>
                <a:lnTo>
                  <a:pt x="86427" y="69603"/>
                </a:lnTo>
                <a:lnTo>
                  <a:pt x="89915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51254" y="4358640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5" y="50292"/>
                </a:moveTo>
                <a:lnTo>
                  <a:pt x="86427" y="30860"/>
                </a:lnTo>
                <a:lnTo>
                  <a:pt x="76866" y="14858"/>
                </a:lnTo>
                <a:lnTo>
                  <a:pt x="62591" y="4000"/>
                </a:lnTo>
                <a:lnTo>
                  <a:pt x="44957" y="0"/>
                </a:lnTo>
                <a:lnTo>
                  <a:pt x="27646" y="4000"/>
                </a:lnTo>
                <a:lnTo>
                  <a:pt x="13334" y="14859"/>
                </a:lnTo>
                <a:lnTo>
                  <a:pt x="3595" y="30860"/>
                </a:lnTo>
                <a:lnTo>
                  <a:pt x="0" y="50292"/>
                </a:lnTo>
                <a:lnTo>
                  <a:pt x="3595" y="69603"/>
                </a:lnTo>
                <a:lnTo>
                  <a:pt x="13334" y="85344"/>
                </a:lnTo>
                <a:lnTo>
                  <a:pt x="27646" y="95940"/>
                </a:lnTo>
                <a:lnTo>
                  <a:pt x="44957" y="99822"/>
                </a:lnTo>
                <a:lnTo>
                  <a:pt x="62591" y="95940"/>
                </a:lnTo>
                <a:lnTo>
                  <a:pt x="76866" y="85344"/>
                </a:lnTo>
                <a:lnTo>
                  <a:pt x="86427" y="69603"/>
                </a:lnTo>
                <a:lnTo>
                  <a:pt x="89915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28038" y="3310890"/>
            <a:ext cx="288290" cy="319405"/>
          </a:xfrm>
          <a:custGeom>
            <a:avLst/>
            <a:gdLst/>
            <a:ahLst/>
            <a:cxnLst/>
            <a:rect l="l" t="t" r="r" b="b"/>
            <a:pathLst>
              <a:path w="288289" h="319404">
                <a:moveTo>
                  <a:pt x="144018" y="319277"/>
                </a:moveTo>
                <a:lnTo>
                  <a:pt x="189427" y="311200"/>
                </a:lnTo>
                <a:lnTo>
                  <a:pt x="228947" y="288676"/>
                </a:lnTo>
                <a:lnTo>
                  <a:pt x="260165" y="254264"/>
                </a:lnTo>
                <a:lnTo>
                  <a:pt x="280665" y="210525"/>
                </a:lnTo>
                <a:lnTo>
                  <a:pt x="288036" y="160019"/>
                </a:lnTo>
                <a:lnTo>
                  <a:pt x="280665" y="109435"/>
                </a:lnTo>
                <a:lnTo>
                  <a:pt x="260165" y="65507"/>
                </a:lnTo>
                <a:lnTo>
                  <a:pt x="228947" y="30870"/>
                </a:lnTo>
                <a:lnTo>
                  <a:pt x="189427" y="8156"/>
                </a:lnTo>
                <a:lnTo>
                  <a:pt x="144018" y="0"/>
                </a:lnTo>
                <a:lnTo>
                  <a:pt x="98608" y="8156"/>
                </a:lnTo>
                <a:lnTo>
                  <a:pt x="59088" y="30870"/>
                </a:lnTo>
                <a:lnTo>
                  <a:pt x="27870" y="65507"/>
                </a:lnTo>
                <a:lnTo>
                  <a:pt x="7370" y="109435"/>
                </a:lnTo>
                <a:lnTo>
                  <a:pt x="0" y="160019"/>
                </a:lnTo>
                <a:lnTo>
                  <a:pt x="7370" y="210525"/>
                </a:lnTo>
                <a:lnTo>
                  <a:pt x="27870" y="254264"/>
                </a:lnTo>
                <a:lnTo>
                  <a:pt x="59088" y="288676"/>
                </a:lnTo>
                <a:lnTo>
                  <a:pt x="98608" y="311200"/>
                </a:lnTo>
                <a:lnTo>
                  <a:pt x="144018" y="319277"/>
                </a:lnTo>
                <a:close/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69007" y="3472434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4">
                <a:moveTo>
                  <a:pt x="0" y="1516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57755" y="3391661"/>
            <a:ext cx="118110" cy="76200"/>
          </a:xfrm>
          <a:custGeom>
            <a:avLst/>
            <a:gdLst/>
            <a:ahLst/>
            <a:cxnLst/>
            <a:rect l="l" t="t" r="r" b="b"/>
            <a:pathLst>
              <a:path w="118110" h="76200">
                <a:moveTo>
                  <a:pt x="118110" y="76200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74342" y="3387090"/>
            <a:ext cx="118110" cy="75565"/>
          </a:xfrm>
          <a:custGeom>
            <a:avLst/>
            <a:gdLst/>
            <a:ahLst/>
            <a:cxnLst/>
            <a:rect l="l" t="t" r="r" b="b"/>
            <a:pathLst>
              <a:path w="118110" h="75564">
                <a:moveTo>
                  <a:pt x="0" y="75437"/>
                </a:moveTo>
                <a:lnTo>
                  <a:pt x="11811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28038" y="3810000"/>
            <a:ext cx="288290" cy="319405"/>
          </a:xfrm>
          <a:custGeom>
            <a:avLst/>
            <a:gdLst/>
            <a:ahLst/>
            <a:cxnLst/>
            <a:rect l="l" t="t" r="r" b="b"/>
            <a:pathLst>
              <a:path w="288289" h="319404">
                <a:moveTo>
                  <a:pt x="144018" y="319277"/>
                </a:moveTo>
                <a:lnTo>
                  <a:pt x="189427" y="311127"/>
                </a:lnTo>
                <a:lnTo>
                  <a:pt x="228947" y="288456"/>
                </a:lnTo>
                <a:lnTo>
                  <a:pt x="260165" y="253934"/>
                </a:lnTo>
                <a:lnTo>
                  <a:pt x="280665" y="210232"/>
                </a:lnTo>
                <a:lnTo>
                  <a:pt x="288036" y="160019"/>
                </a:lnTo>
                <a:lnTo>
                  <a:pt x="280665" y="109435"/>
                </a:lnTo>
                <a:lnTo>
                  <a:pt x="260165" y="65507"/>
                </a:lnTo>
                <a:lnTo>
                  <a:pt x="228947" y="30870"/>
                </a:lnTo>
                <a:lnTo>
                  <a:pt x="189427" y="8156"/>
                </a:lnTo>
                <a:lnTo>
                  <a:pt x="144018" y="0"/>
                </a:lnTo>
                <a:lnTo>
                  <a:pt x="98608" y="8156"/>
                </a:lnTo>
                <a:lnTo>
                  <a:pt x="59088" y="30870"/>
                </a:lnTo>
                <a:lnTo>
                  <a:pt x="27870" y="65507"/>
                </a:lnTo>
                <a:lnTo>
                  <a:pt x="7370" y="109435"/>
                </a:lnTo>
                <a:lnTo>
                  <a:pt x="0" y="160019"/>
                </a:lnTo>
                <a:lnTo>
                  <a:pt x="7370" y="210232"/>
                </a:lnTo>
                <a:lnTo>
                  <a:pt x="27870" y="253934"/>
                </a:lnTo>
                <a:lnTo>
                  <a:pt x="59088" y="288456"/>
                </a:lnTo>
                <a:lnTo>
                  <a:pt x="98608" y="311127"/>
                </a:lnTo>
                <a:lnTo>
                  <a:pt x="144018" y="319277"/>
                </a:lnTo>
                <a:close/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69007" y="3970782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857755" y="3890771"/>
            <a:ext cx="118110" cy="75565"/>
          </a:xfrm>
          <a:custGeom>
            <a:avLst/>
            <a:gdLst/>
            <a:ahLst/>
            <a:cxnLst/>
            <a:rect l="l" t="t" r="r" b="b"/>
            <a:pathLst>
              <a:path w="118110" h="75564">
                <a:moveTo>
                  <a:pt x="118110" y="754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974342" y="3885438"/>
            <a:ext cx="118110" cy="76200"/>
          </a:xfrm>
          <a:custGeom>
            <a:avLst/>
            <a:gdLst/>
            <a:ahLst/>
            <a:cxnLst/>
            <a:rect l="l" t="t" r="r" b="b"/>
            <a:pathLst>
              <a:path w="118110" h="76200">
                <a:moveTo>
                  <a:pt x="0" y="76200"/>
                </a:moveTo>
                <a:lnTo>
                  <a:pt x="11811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840229" y="4258817"/>
            <a:ext cx="287655" cy="320040"/>
          </a:xfrm>
          <a:custGeom>
            <a:avLst/>
            <a:gdLst/>
            <a:ahLst/>
            <a:cxnLst/>
            <a:rect l="l" t="t" r="r" b="b"/>
            <a:pathLst>
              <a:path w="287655" h="320039">
                <a:moveTo>
                  <a:pt x="144018" y="320040"/>
                </a:moveTo>
                <a:lnTo>
                  <a:pt x="189347" y="311883"/>
                </a:lnTo>
                <a:lnTo>
                  <a:pt x="228679" y="289169"/>
                </a:lnTo>
                <a:lnTo>
                  <a:pt x="259671" y="254532"/>
                </a:lnTo>
                <a:lnTo>
                  <a:pt x="279983" y="210604"/>
                </a:lnTo>
                <a:lnTo>
                  <a:pt x="287274" y="160020"/>
                </a:lnTo>
                <a:lnTo>
                  <a:pt x="279983" y="109435"/>
                </a:lnTo>
                <a:lnTo>
                  <a:pt x="259671" y="65507"/>
                </a:lnTo>
                <a:lnTo>
                  <a:pt x="228679" y="30870"/>
                </a:lnTo>
                <a:lnTo>
                  <a:pt x="189347" y="8156"/>
                </a:lnTo>
                <a:lnTo>
                  <a:pt x="144018" y="0"/>
                </a:lnTo>
                <a:lnTo>
                  <a:pt x="98316" y="8156"/>
                </a:lnTo>
                <a:lnTo>
                  <a:pt x="58759" y="30870"/>
                </a:lnTo>
                <a:lnTo>
                  <a:pt x="27651" y="65507"/>
                </a:lnTo>
                <a:lnTo>
                  <a:pt x="7296" y="109435"/>
                </a:lnTo>
                <a:lnTo>
                  <a:pt x="0" y="160020"/>
                </a:lnTo>
                <a:lnTo>
                  <a:pt x="7296" y="210604"/>
                </a:lnTo>
                <a:lnTo>
                  <a:pt x="27651" y="254532"/>
                </a:lnTo>
                <a:lnTo>
                  <a:pt x="58759" y="289169"/>
                </a:lnTo>
                <a:lnTo>
                  <a:pt x="98316" y="311883"/>
                </a:lnTo>
                <a:lnTo>
                  <a:pt x="144018" y="320040"/>
                </a:lnTo>
                <a:close/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81200" y="4420361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4">
                <a:moveTo>
                  <a:pt x="0" y="1516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69185" y="4339590"/>
            <a:ext cx="119380" cy="76200"/>
          </a:xfrm>
          <a:custGeom>
            <a:avLst/>
            <a:gdLst/>
            <a:ahLst/>
            <a:cxnLst/>
            <a:rect l="l" t="t" r="r" b="b"/>
            <a:pathLst>
              <a:path w="119380" h="76200">
                <a:moveTo>
                  <a:pt x="118872" y="76200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85772" y="4335017"/>
            <a:ext cx="119380" cy="75565"/>
          </a:xfrm>
          <a:custGeom>
            <a:avLst/>
            <a:gdLst/>
            <a:ahLst/>
            <a:cxnLst/>
            <a:rect l="l" t="t" r="r" b="b"/>
            <a:pathLst>
              <a:path w="119380" h="75564">
                <a:moveTo>
                  <a:pt x="0" y="75437"/>
                </a:moveTo>
                <a:lnTo>
                  <a:pt x="118872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38122" y="3461003"/>
            <a:ext cx="90170" cy="10160"/>
          </a:xfrm>
          <a:custGeom>
            <a:avLst/>
            <a:gdLst/>
            <a:ahLst/>
            <a:cxnLst/>
            <a:rect l="l" t="t" r="r" b="b"/>
            <a:pathLst>
              <a:path w="90169" h="10160">
                <a:moveTo>
                  <a:pt x="0" y="0"/>
                </a:moveTo>
                <a:lnTo>
                  <a:pt x="89916" y="9905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38122" y="3960114"/>
            <a:ext cx="90170" cy="10160"/>
          </a:xfrm>
          <a:custGeom>
            <a:avLst/>
            <a:gdLst/>
            <a:ahLst/>
            <a:cxnLst/>
            <a:rect l="l" t="t" r="r" b="b"/>
            <a:pathLst>
              <a:path w="90169" h="10160">
                <a:moveTo>
                  <a:pt x="0" y="0"/>
                </a:moveTo>
                <a:lnTo>
                  <a:pt x="89916" y="9905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41170" y="4408932"/>
            <a:ext cx="99060" cy="10160"/>
          </a:xfrm>
          <a:custGeom>
            <a:avLst/>
            <a:gdLst/>
            <a:ahLst/>
            <a:cxnLst/>
            <a:rect l="l" t="t" r="r" b="b"/>
            <a:pathLst>
              <a:path w="99060" h="10160">
                <a:moveTo>
                  <a:pt x="0" y="0"/>
                </a:moveTo>
                <a:lnTo>
                  <a:pt x="99060" y="9905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51560" y="3610355"/>
            <a:ext cx="288290" cy="319405"/>
          </a:xfrm>
          <a:custGeom>
            <a:avLst/>
            <a:gdLst/>
            <a:ahLst/>
            <a:cxnLst/>
            <a:rect l="l" t="t" r="r" b="b"/>
            <a:pathLst>
              <a:path w="288290" h="319404">
                <a:moveTo>
                  <a:pt x="144018" y="319277"/>
                </a:moveTo>
                <a:lnTo>
                  <a:pt x="189719" y="311200"/>
                </a:lnTo>
                <a:lnTo>
                  <a:pt x="229276" y="288676"/>
                </a:lnTo>
                <a:lnTo>
                  <a:pt x="260384" y="254264"/>
                </a:lnTo>
                <a:lnTo>
                  <a:pt x="280739" y="210525"/>
                </a:lnTo>
                <a:lnTo>
                  <a:pt x="288036" y="160019"/>
                </a:lnTo>
                <a:lnTo>
                  <a:pt x="280739" y="109435"/>
                </a:lnTo>
                <a:lnTo>
                  <a:pt x="260384" y="65507"/>
                </a:lnTo>
                <a:lnTo>
                  <a:pt x="229276" y="30870"/>
                </a:lnTo>
                <a:lnTo>
                  <a:pt x="189719" y="8156"/>
                </a:lnTo>
                <a:lnTo>
                  <a:pt x="144018" y="0"/>
                </a:lnTo>
                <a:lnTo>
                  <a:pt x="98608" y="8156"/>
                </a:lnTo>
                <a:lnTo>
                  <a:pt x="59088" y="30870"/>
                </a:lnTo>
                <a:lnTo>
                  <a:pt x="27870" y="65507"/>
                </a:lnTo>
                <a:lnTo>
                  <a:pt x="7370" y="109435"/>
                </a:lnTo>
                <a:lnTo>
                  <a:pt x="0" y="160019"/>
                </a:lnTo>
                <a:lnTo>
                  <a:pt x="7370" y="210525"/>
                </a:lnTo>
                <a:lnTo>
                  <a:pt x="27870" y="254264"/>
                </a:lnTo>
                <a:lnTo>
                  <a:pt x="59088" y="288676"/>
                </a:lnTo>
                <a:lnTo>
                  <a:pt x="98608" y="311200"/>
                </a:lnTo>
                <a:lnTo>
                  <a:pt x="144018" y="319277"/>
                </a:lnTo>
                <a:close/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92530" y="3771900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4">
                <a:moveTo>
                  <a:pt x="0" y="1516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81277" y="3691128"/>
            <a:ext cx="118110" cy="75565"/>
          </a:xfrm>
          <a:custGeom>
            <a:avLst/>
            <a:gdLst/>
            <a:ahLst/>
            <a:cxnLst/>
            <a:rect l="l" t="t" r="r" b="b"/>
            <a:pathLst>
              <a:path w="118109" h="75564">
                <a:moveTo>
                  <a:pt x="118109" y="754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97863" y="3685794"/>
            <a:ext cx="118110" cy="76200"/>
          </a:xfrm>
          <a:custGeom>
            <a:avLst/>
            <a:gdLst/>
            <a:ahLst/>
            <a:cxnLst/>
            <a:rect l="l" t="t" r="r" b="b"/>
            <a:pathLst>
              <a:path w="118109" h="76200">
                <a:moveTo>
                  <a:pt x="0" y="76200"/>
                </a:moveTo>
                <a:lnTo>
                  <a:pt x="118110" y="0"/>
                </a:lnTo>
              </a:path>
            </a:pathLst>
          </a:custGeom>
          <a:ln w="99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95577" y="3510534"/>
            <a:ext cx="3175" cy="100330"/>
          </a:xfrm>
          <a:custGeom>
            <a:avLst/>
            <a:gdLst/>
            <a:ahLst/>
            <a:cxnLst/>
            <a:rect l="l" t="t" r="r" b="b"/>
            <a:pathLst>
              <a:path w="3175" h="100329">
                <a:moveTo>
                  <a:pt x="0" y="99822"/>
                </a:moveTo>
                <a:lnTo>
                  <a:pt x="3047" y="0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30630" y="2897123"/>
            <a:ext cx="224154" cy="528955"/>
          </a:xfrm>
          <a:custGeom>
            <a:avLst/>
            <a:gdLst/>
            <a:ahLst/>
            <a:cxnLst/>
            <a:rect l="l" t="t" r="r" b="b"/>
            <a:pathLst>
              <a:path w="224155" h="528954">
                <a:moveTo>
                  <a:pt x="224028" y="0"/>
                </a:moveTo>
                <a:lnTo>
                  <a:pt x="0" y="528828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18666" y="2897123"/>
            <a:ext cx="142875" cy="528955"/>
          </a:xfrm>
          <a:custGeom>
            <a:avLst/>
            <a:gdLst/>
            <a:ahLst/>
            <a:cxnLst/>
            <a:rect l="l" t="t" r="r" b="b"/>
            <a:pathLst>
              <a:path w="142875" h="528954">
                <a:moveTo>
                  <a:pt x="0" y="0"/>
                </a:moveTo>
                <a:lnTo>
                  <a:pt x="142494" y="528828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693164" y="3510534"/>
            <a:ext cx="0" cy="399415"/>
          </a:xfrm>
          <a:custGeom>
            <a:avLst/>
            <a:gdLst/>
            <a:ahLst/>
            <a:cxnLst/>
            <a:rect l="l" t="t" r="r" b="b"/>
            <a:pathLst>
              <a:path h="399414">
                <a:moveTo>
                  <a:pt x="0" y="0"/>
                </a:moveTo>
                <a:lnTo>
                  <a:pt x="0" y="399288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93164" y="4009644"/>
            <a:ext cx="3175" cy="349250"/>
          </a:xfrm>
          <a:custGeom>
            <a:avLst/>
            <a:gdLst/>
            <a:ahLst/>
            <a:cxnLst/>
            <a:rect l="l" t="t" r="r" b="b"/>
            <a:pathLst>
              <a:path w="3175" h="349250">
                <a:moveTo>
                  <a:pt x="0" y="0"/>
                </a:moveTo>
                <a:lnTo>
                  <a:pt x="3048" y="348996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037336" y="3437128"/>
            <a:ext cx="1428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B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03330" y="3237488"/>
            <a:ext cx="1428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C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720849" y="3756406"/>
            <a:ext cx="1428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D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217163" y="2672750"/>
            <a:ext cx="215265" cy="614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2390">
              <a:lnSpc>
                <a:spcPct val="140400"/>
              </a:lnSpc>
            </a:pPr>
            <a:r>
              <a:rPr sz="1400" b="1" spc="-55" dirty="0">
                <a:latin typeface="Arial"/>
                <a:cs typeface="Arial"/>
              </a:rPr>
              <a:t>A  </a:t>
            </a: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604261" y="2988312"/>
            <a:ext cx="1155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541021" y="3567436"/>
            <a:ext cx="1155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41021" y="4065789"/>
            <a:ext cx="31369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  <a:p>
            <a:pPr marL="192405">
              <a:lnSpc>
                <a:spcPts val="1430"/>
              </a:lnSpc>
            </a:pPr>
            <a:r>
              <a:rPr sz="1400" b="1" spc="-85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23503" y="2569223"/>
            <a:ext cx="1155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650235" y="2776727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30">
                <a:moveTo>
                  <a:pt x="89915" y="50292"/>
                </a:moveTo>
                <a:lnTo>
                  <a:pt x="86427" y="30860"/>
                </a:lnTo>
                <a:lnTo>
                  <a:pt x="76866" y="14858"/>
                </a:lnTo>
                <a:lnTo>
                  <a:pt x="62591" y="4000"/>
                </a:lnTo>
                <a:lnTo>
                  <a:pt x="44957" y="0"/>
                </a:lnTo>
                <a:lnTo>
                  <a:pt x="27646" y="4000"/>
                </a:lnTo>
                <a:lnTo>
                  <a:pt x="13334" y="14859"/>
                </a:lnTo>
                <a:lnTo>
                  <a:pt x="3595" y="30860"/>
                </a:lnTo>
                <a:lnTo>
                  <a:pt x="0" y="50292"/>
                </a:lnTo>
                <a:lnTo>
                  <a:pt x="3595" y="69603"/>
                </a:lnTo>
                <a:lnTo>
                  <a:pt x="13334" y="85344"/>
                </a:lnTo>
                <a:lnTo>
                  <a:pt x="27646" y="95940"/>
                </a:lnTo>
                <a:lnTo>
                  <a:pt x="44957" y="99822"/>
                </a:lnTo>
                <a:lnTo>
                  <a:pt x="62591" y="95940"/>
                </a:lnTo>
                <a:lnTo>
                  <a:pt x="76866" y="85344"/>
                </a:lnTo>
                <a:lnTo>
                  <a:pt x="86427" y="69603"/>
                </a:lnTo>
                <a:lnTo>
                  <a:pt x="89915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2512567" y="2719323"/>
            <a:ext cx="12446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latin typeface="Arial"/>
                <a:cs typeface="Arial"/>
              </a:rPr>
              <a:t>F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2857500" y="3375659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5" y="50292"/>
                </a:moveTo>
                <a:lnTo>
                  <a:pt x="86320" y="30539"/>
                </a:lnTo>
                <a:lnTo>
                  <a:pt x="76580" y="14573"/>
                </a:lnTo>
                <a:lnTo>
                  <a:pt x="62269" y="3893"/>
                </a:lnTo>
                <a:lnTo>
                  <a:pt x="44957" y="0"/>
                </a:lnTo>
                <a:lnTo>
                  <a:pt x="27324" y="3893"/>
                </a:lnTo>
                <a:lnTo>
                  <a:pt x="13049" y="14573"/>
                </a:lnTo>
                <a:lnTo>
                  <a:pt x="3488" y="30539"/>
                </a:lnTo>
                <a:lnTo>
                  <a:pt x="0" y="50292"/>
                </a:lnTo>
                <a:lnTo>
                  <a:pt x="3488" y="69603"/>
                </a:lnTo>
                <a:lnTo>
                  <a:pt x="13049" y="85344"/>
                </a:lnTo>
                <a:lnTo>
                  <a:pt x="27324" y="95940"/>
                </a:lnTo>
                <a:lnTo>
                  <a:pt x="44957" y="99822"/>
                </a:lnTo>
                <a:lnTo>
                  <a:pt x="62269" y="95940"/>
                </a:lnTo>
                <a:lnTo>
                  <a:pt x="76580" y="85344"/>
                </a:lnTo>
                <a:lnTo>
                  <a:pt x="86320" y="69603"/>
                </a:lnTo>
                <a:lnTo>
                  <a:pt x="89915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857500" y="3874770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5" y="49530"/>
                </a:moveTo>
                <a:lnTo>
                  <a:pt x="86320" y="30218"/>
                </a:lnTo>
                <a:lnTo>
                  <a:pt x="76580" y="14477"/>
                </a:lnTo>
                <a:lnTo>
                  <a:pt x="62269" y="3881"/>
                </a:lnTo>
                <a:lnTo>
                  <a:pt x="44957" y="0"/>
                </a:lnTo>
                <a:lnTo>
                  <a:pt x="27324" y="3881"/>
                </a:lnTo>
                <a:lnTo>
                  <a:pt x="13049" y="14478"/>
                </a:lnTo>
                <a:lnTo>
                  <a:pt x="3488" y="30218"/>
                </a:lnTo>
                <a:lnTo>
                  <a:pt x="0" y="49530"/>
                </a:lnTo>
                <a:lnTo>
                  <a:pt x="3488" y="68961"/>
                </a:lnTo>
                <a:lnTo>
                  <a:pt x="13049" y="84963"/>
                </a:lnTo>
                <a:lnTo>
                  <a:pt x="27324" y="95821"/>
                </a:lnTo>
                <a:lnTo>
                  <a:pt x="44957" y="99822"/>
                </a:lnTo>
                <a:lnTo>
                  <a:pt x="62269" y="95821"/>
                </a:lnTo>
                <a:lnTo>
                  <a:pt x="76580" y="84963"/>
                </a:lnTo>
                <a:lnTo>
                  <a:pt x="86320" y="68961"/>
                </a:lnTo>
                <a:lnTo>
                  <a:pt x="89915" y="495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60548" y="4323588"/>
            <a:ext cx="90170" cy="100330"/>
          </a:xfrm>
          <a:custGeom>
            <a:avLst/>
            <a:gdLst/>
            <a:ahLst/>
            <a:cxnLst/>
            <a:rect l="l" t="t" r="r" b="b"/>
            <a:pathLst>
              <a:path w="90169" h="100329">
                <a:moveTo>
                  <a:pt x="89915" y="50292"/>
                </a:moveTo>
                <a:lnTo>
                  <a:pt x="86320" y="30539"/>
                </a:lnTo>
                <a:lnTo>
                  <a:pt x="76580" y="14573"/>
                </a:lnTo>
                <a:lnTo>
                  <a:pt x="62269" y="3893"/>
                </a:lnTo>
                <a:lnTo>
                  <a:pt x="44957" y="0"/>
                </a:lnTo>
                <a:lnTo>
                  <a:pt x="27324" y="3893"/>
                </a:lnTo>
                <a:lnTo>
                  <a:pt x="13049" y="14573"/>
                </a:lnTo>
                <a:lnTo>
                  <a:pt x="3488" y="30539"/>
                </a:lnTo>
                <a:lnTo>
                  <a:pt x="0" y="50292"/>
                </a:lnTo>
                <a:lnTo>
                  <a:pt x="3488" y="69603"/>
                </a:lnTo>
                <a:lnTo>
                  <a:pt x="13049" y="85344"/>
                </a:lnTo>
                <a:lnTo>
                  <a:pt x="27324" y="95940"/>
                </a:lnTo>
                <a:lnTo>
                  <a:pt x="44957" y="99822"/>
                </a:lnTo>
                <a:lnTo>
                  <a:pt x="62269" y="95940"/>
                </a:lnTo>
                <a:lnTo>
                  <a:pt x="76580" y="85344"/>
                </a:lnTo>
                <a:lnTo>
                  <a:pt x="86320" y="69603"/>
                </a:lnTo>
                <a:lnTo>
                  <a:pt x="89915" y="50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947416" y="3425952"/>
            <a:ext cx="94615" cy="19050"/>
          </a:xfrm>
          <a:custGeom>
            <a:avLst/>
            <a:gdLst/>
            <a:ahLst/>
            <a:cxnLst/>
            <a:rect l="l" t="t" r="r" b="b"/>
            <a:pathLst>
              <a:path w="94614" h="19050">
                <a:moveTo>
                  <a:pt x="0" y="0"/>
                </a:moveTo>
                <a:lnTo>
                  <a:pt x="94488" y="19049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947416" y="3924300"/>
            <a:ext cx="94615" cy="20320"/>
          </a:xfrm>
          <a:custGeom>
            <a:avLst/>
            <a:gdLst/>
            <a:ahLst/>
            <a:cxnLst/>
            <a:rect l="l" t="t" r="r" b="b"/>
            <a:pathLst>
              <a:path w="94614" h="20320">
                <a:moveTo>
                  <a:pt x="0" y="0"/>
                </a:moveTo>
                <a:lnTo>
                  <a:pt x="94488" y="19811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950464" y="4373879"/>
            <a:ext cx="91440" cy="19050"/>
          </a:xfrm>
          <a:custGeom>
            <a:avLst/>
            <a:gdLst/>
            <a:ahLst/>
            <a:cxnLst/>
            <a:rect l="l" t="t" r="r" b="b"/>
            <a:pathLst>
              <a:path w="91439" h="19050">
                <a:moveTo>
                  <a:pt x="0" y="0"/>
                </a:moveTo>
                <a:lnTo>
                  <a:pt x="91440" y="19049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727198" y="2862072"/>
            <a:ext cx="143510" cy="528320"/>
          </a:xfrm>
          <a:custGeom>
            <a:avLst/>
            <a:gdLst/>
            <a:ahLst/>
            <a:cxnLst/>
            <a:rect l="l" t="t" r="r" b="b"/>
            <a:pathLst>
              <a:path w="143510" h="528320">
                <a:moveTo>
                  <a:pt x="0" y="0"/>
                </a:moveTo>
                <a:lnTo>
                  <a:pt x="143256" y="528066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902457" y="3475482"/>
            <a:ext cx="0" cy="399415"/>
          </a:xfrm>
          <a:custGeom>
            <a:avLst/>
            <a:gdLst/>
            <a:ahLst/>
            <a:cxnLst/>
            <a:rect l="l" t="t" r="r" b="b"/>
            <a:pathLst>
              <a:path h="399414">
                <a:moveTo>
                  <a:pt x="0" y="0"/>
                </a:moveTo>
                <a:lnTo>
                  <a:pt x="0" y="399288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902457" y="3974591"/>
            <a:ext cx="3175" cy="349250"/>
          </a:xfrm>
          <a:custGeom>
            <a:avLst/>
            <a:gdLst/>
            <a:ahLst/>
            <a:cxnLst/>
            <a:rect l="l" t="t" r="r" b="b"/>
            <a:pathLst>
              <a:path w="3175" h="349250">
                <a:moveTo>
                  <a:pt x="0" y="0"/>
                </a:moveTo>
                <a:lnTo>
                  <a:pt x="3048" y="348996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2926328" y="3716787"/>
            <a:ext cx="1428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H</a:t>
            </a:r>
            <a:endParaRPr sz="14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962142" y="4165602"/>
            <a:ext cx="7048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35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808980" y="2948693"/>
            <a:ext cx="241300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02235">
              <a:lnSpc>
                <a:spcPct val="100000"/>
              </a:lnSpc>
              <a:spcBef>
                <a:spcPts val="359"/>
              </a:spcBef>
            </a:pPr>
            <a:r>
              <a:rPr sz="1400" b="1" spc="-100" dirty="0">
                <a:latin typeface="Arial"/>
                <a:cs typeface="Arial"/>
              </a:rPr>
              <a:t>G</a:t>
            </a:r>
            <a:endParaRPr sz="14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746501" y="3527044"/>
            <a:ext cx="1155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746501" y="4026151"/>
            <a:ext cx="1155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728205" y="2529585"/>
            <a:ext cx="1155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0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064764" y="3284982"/>
            <a:ext cx="287655" cy="319405"/>
          </a:xfrm>
          <a:custGeom>
            <a:avLst/>
            <a:gdLst/>
            <a:ahLst/>
            <a:cxnLst/>
            <a:rect l="l" t="t" r="r" b="b"/>
            <a:pathLst>
              <a:path w="287654" h="319404">
                <a:moveTo>
                  <a:pt x="143256" y="319277"/>
                </a:moveTo>
                <a:lnTo>
                  <a:pt x="188957" y="311127"/>
                </a:lnTo>
                <a:lnTo>
                  <a:pt x="228514" y="288456"/>
                </a:lnTo>
                <a:lnTo>
                  <a:pt x="259622" y="253934"/>
                </a:lnTo>
                <a:lnTo>
                  <a:pt x="279977" y="210232"/>
                </a:lnTo>
                <a:lnTo>
                  <a:pt x="287274" y="160019"/>
                </a:lnTo>
                <a:lnTo>
                  <a:pt x="279977" y="109435"/>
                </a:lnTo>
                <a:lnTo>
                  <a:pt x="259622" y="65507"/>
                </a:lnTo>
                <a:lnTo>
                  <a:pt x="228514" y="30870"/>
                </a:lnTo>
                <a:lnTo>
                  <a:pt x="188957" y="8156"/>
                </a:lnTo>
                <a:lnTo>
                  <a:pt x="143256" y="0"/>
                </a:lnTo>
                <a:lnTo>
                  <a:pt x="97926" y="8156"/>
                </a:lnTo>
                <a:lnTo>
                  <a:pt x="58594" y="30870"/>
                </a:lnTo>
                <a:lnTo>
                  <a:pt x="27602" y="65507"/>
                </a:lnTo>
                <a:lnTo>
                  <a:pt x="7290" y="109435"/>
                </a:lnTo>
                <a:lnTo>
                  <a:pt x="0" y="160019"/>
                </a:lnTo>
                <a:lnTo>
                  <a:pt x="7290" y="210232"/>
                </a:lnTo>
                <a:lnTo>
                  <a:pt x="27602" y="253934"/>
                </a:lnTo>
                <a:lnTo>
                  <a:pt x="58594" y="288456"/>
                </a:lnTo>
                <a:lnTo>
                  <a:pt x="97926" y="311127"/>
                </a:lnTo>
                <a:lnTo>
                  <a:pt x="143256" y="319277"/>
                </a:lnTo>
                <a:close/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04972" y="3445764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4">
                <a:moveTo>
                  <a:pt x="0" y="1516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093720" y="3365753"/>
            <a:ext cx="118110" cy="75565"/>
          </a:xfrm>
          <a:custGeom>
            <a:avLst/>
            <a:gdLst/>
            <a:ahLst/>
            <a:cxnLst/>
            <a:rect l="l" t="t" r="r" b="b"/>
            <a:pathLst>
              <a:path w="118110" h="75564">
                <a:moveTo>
                  <a:pt x="118110" y="754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210305" y="3360420"/>
            <a:ext cx="119380" cy="76200"/>
          </a:xfrm>
          <a:custGeom>
            <a:avLst/>
            <a:gdLst/>
            <a:ahLst/>
            <a:cxnLst/>
            <a:rect l="l" t="t" r="r" b="b"/>
            <a:pathLst>
              <a:path w="119379" h="76200">
                <a:moveTo>
                  <a:pt x="0" y="76200"/>
                </a:moveTo>
                <a:lnTo>
                  <a:pt x="118872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041904" y="3261359"/>
            <a:ext cx="330835" cy="367665"/>
          </a:xfrm>
          <a:custGeom>
            <a:avLst/>
            <a:gdLst/>
            <a:ahLst/>
            <a:cxnLst/>
            <a:rect l="l" t="t" r="r" b="b"/>
            <a:pathLst>
              <a:path w="330835" h="367664">
                <a:moveTo>
                  <a:pt x="165354" y="0"/>
                </a:moveTo>
                <a:lnTo>
                  <a:pt x="121355" y="6565"/>
                </a:lnTo>
                <a:lnTo>
                  <a:pt x="81844" y="25089"/>
                </a:lnTo>
                <a:lnTo>
                  <a:pt x="48387" y="53816"/>
                </a:lnTo>
                <a:lnTo>
                  <a:pt x="22549" y="90988"/>
                </a:lnTo>
                <a:lnTo>
                  <a:pt x="5898" y="134849"/>
                </a:lnTo>
                <a:lnTo>
                  <a:pt x="0" y="183642"/>
                </a:lnTo>
                <a:lnTo>
                  <a:pt x="5898" y="232434"/>
                </a:lnTo>
                <a:lnTo>
                  <a:pt x="22549" y="276295"/>
                </a:lnTo>
                <a:lnTo>
                  <a:pt x="48387" y="313467"/>
                </a:lnTo>
                <a:lnTo>
                  <a:pt x="81844" y="342194"/>
                </a:lnTo>
                <a:lnTo>
                  <a:pt x="121355" y="360718"/>
                </a:lnTo>
                <a:lnTo>
                  <a:pt x="165354" y="367284"/>
                </a:lnTo>
                <a:lnTo>
                  <a:pt x="209352" y="360718"/>
                </a:lnTo>
                <a:lnTo>
                  <a:pt x="248863" y="342194"/>
                </a:lnTo>
                <a:lnTo>
                  <a:pt x="282321" y="313467"/>
                </a:lnTo>
                <a:lnTo>
                  <a:pt x="308158" y="276295"/>
                </a:lnTo>
                <a:lnTo>
                  <a:pt x="324809" y="232434"/>
                </a:lnTo>
                <a:lnTo>
                  <a:pt x="330708" y="183642"/>
                </a:lnTo>
                <a:lnTo>
                  <a:pt x="324809" y="134849"/>
                </a:lnTo>
                <a:lnTo>
                  <a:pt x="308158" y="90988"/>
                </a:lnTo>
                <a:lnTo>
                  <a:pt x="282321" y="53816"/>
                </a:lnTo>
                <a:lnTo>
                  <a:pt x="248863" y="25089"/>
                </a:lnTo>
                <a:lnTo>
                  <a:pt x="209352" y="6565"/>
                </a:lnTo>
                <a:lnTo>
                  <a:pt x="165354" y="0"/>
                </a:lnTo>
                <a:close/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64764" y="3784091"/>
            <a:ext cx="287655" cy="319405"/>
          </a:xfrm>
          <a:custGeom>
            <a:avLst/>
            <a:gdLst/>
            <a:ahLst/>
            <a:cxnLst/>
            <a:rect l="l" t="t" r="r" b="b"/>
            <a:pathLst>
              <a:path w="287654" h="319404">
                <a:moveTo>
                  <a:pt x="143256" y="319277"/>
                </a:moveTo>
                <a:lnTo>
                  <a:pt x="188957" y="311121"/>
                </a:lnTo>
                <a:lnTo>
                  <a:pt x="228514" y="288407"/>
                </a:lnTo>
                <a:lnTo>
                  <a:pt x="259622" y="253770"/>
                </a:lnTo>
                <a:lnTo>
                  <a:pt x="279977" y="209842"/>
                </a:lnTo>
                <a:lnTo>
                  <a:pt x="287274" y="159257"/>
                </a:lnTo>
                <a:lnTo>
                  <a:pt x="279977" y="109045"/>
                </a:lnTo>
                <a:lnTo>
                  <a:pt x="259622" y="65343"/>
                </a:lnTo>
                <a:lnTo>
                  <a:pt x="228514" y="30821"/>
                </a:lnTo>
                <a:lnTo>
                  <a:pt x="188957" y="8150"/>
                </a:lnTo>
                <a:lnTo>
                  <a:pt x="143256" y="0"/>
                </a:lnTo>
                <a:lnTo>
                  <a:pt x="97926" y="8150"/>
                </a:lnTo>
                <a:lnTo>
                  <a:pt x="58594" y="30821"/>
                </a:lnTo>
                <a:lnTo>
                  <a:pt x="27602" y="65343"/>
                </a:lnTo>
                <a:lnTo>
                  <a:pt x="7290" y="109045"/>
                </a:lnTo>
                <a:lnTo>
                  <a:pt x="0" y="159257"/>
                </a:lnTo>
                <a:lnTo>
                  <a:pt x="7290" y="209842"/>
                </a:lnTo>
                <a:lnTo>
                  <a:pt x="27602" y="253770"/>
                </a:lnTo>
                <a:lnTo>
                  <a:pt x="58594" y="288407"/>
                </a:lnTo>
                <a:lnTo>
                  <a:pt x="97926" y="311121"/>
                </a:lnTo>
                <a:lnTo>
                  <a:pt x="143256" y="319277"/>
                </a:lnTo>
                <a:close/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204972" y="3944873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4">
                <a:moveTo>
                  <a:pt x="0" y="1516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093720" y="3864102"/>
            <a:ext cx="118110" cy="76200"/>
          </a:xfrm>
          <a:custGeom>
            <a:avLst/>
            <a:gdLst/>
            <a:ahLst/>
            <a:cxnLst/>
            <a:rect l="l" t="t" r="r" b="b"/>
            <a:pathLst>
              <a:path w="118110" h="76200">
                <a:moveTo>
                  <a:pt x="118110" y="76200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210305" y="3859529"/>
            <a:ext cx="119380" cy="75565"/>
          </a:xfrm>
          <a:custGeom>
            <a:avLst/>
            <a:gdLst/>
            <a:ahLst/>
            <a:cxnLst/>
            <a:rect l="l" t="t" r="r" b="b"/>
            <a:pathLst>
              <a:path w="119379" h="75564">
                <a:moveTo>
                  <a:pt x="0" y="75437"/>
                </a:moveTo>
                <a:lnTo>
                  <a:pt x="118872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041904" y="3760470"/>
            <a:ext cx="330835" cy="367665"/>
          </a:xfrm>
          <a:custGeom>
            <a:avLst/>
            <a:gdLst/>
            <a:ahLst/>
            <a:cxnLst/>
            <a:rect l="l" t="t" r="r" b="b"/>
            <a:pathLst>
              <a:path w="330835" h="367664">
                <a:moveTo>
                  <a:pt x="165354" y="0"/>
                </a:moveTo>
                <a:lnTo>
                  <a:pt x="121355" y="6565"/>
                </a:lnTo>
                <a:lnTo>
                  <a:pt x="81844" y="25089"/>
                </a:lnTo>
                <a:lnTo>
                  <a:pt x="48387" y="53816"/>
                </a:lnTo>
                <a:lnTo>
                  <a:pt x="22549" y="90988"/>
                </a:lnTo>
                <a:lnTo>
                  <a:pt x="5898" y="134849"/>
                </a:lnTo>
                <a:lnTo>
                  <a:pt x="0" y="183642"/>
                </a:lnTo>
                <a:lnTo>
                  <a:pt x="5898" y="232434"/>
                </a:lnTo>
                <a:lnTo>
                  <a:pt x="22549" y="276295"/>
                </a:lnTo>
                <a:lnTo>
                  <a:pt x="48387" y="313467"/>
                </a:lnTo>
                <a:lnTo>
                  <a:pt x="81844" y="342194"/>
                </a:lnTo>
                <a:lnTo>
                  <a:pt x="121355" y="360718"/>
                </a:lnTo>
                <a:lnTo>
                  <a:pt x="165354" y="367284"/>
                </a:lnTo>
                <a:lnTo>
                  <a:pt x="209352" y="360718"/>
                </a:lnTo>
                <a:lnTo>
                  <a:pt x="248863" y="342194"/>
                </a:lnTo>
                <a:lnTo>
                  <a:pt x="282321" y="313467"/>
                </a:lnTo>
                <a:lnTo>
                  <a:pt x="308158" y="276295"/>
                </a:lnTo>
                <a:lnTo>
                  <a:pt x="324809" y="232434"/>
                </a:lnTo>
                <a:lnTo>
                  <a:pt x="330708" y="183642"/>
                </a:lnTo>
                <a:lnTo>
                  <a:pt x="324809" y="134849"/>
                </a:lnTo>
                <a:lnTo>
                  <a:pt x="308158" y="90988"/>
                </a:lnTo>
                <a:lnTo>
                  <a:pt x="282321" y="53816"/>
                </a:lnTo>
                <a:lnTo>
                  <a:pt x="248863" y="25089"/>
                </a:lnTo>
                <a:lnTo>
                  <a:pt x="209352" y="6565"/>
                </a:lnTo>
                <a:lnTo>
                  <a:pt x="165354" y="0"/>
                </a:lnTo>
                <a:close/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064764" y="4232909"/>
            <a:ext cx="287655" cy="319405"/>
          </a:xfrm>
          <a:custGeom>
            <a:avLst/>
            <a:gdLst/>
            <a:ahLst/>
            <a:cxnLst/>
            <a:rect l="l" t="t" r="r" b="b"/>
            <a:pathLst>
              <a:path w="287654" h="319404">
                <a:moveTo>
                  <a:pt x="143256" y="319278"/>
                </a:moveTo>
                <a:lnTo>
                  <a:pt x="188957" y="311127"/>
                </a:lnTo>
                <a:lnTo>
                  <a:pt x="228514" y="288456"/>
                </a:lnTo>
                <a:lnTo>
                  <a:pt x="259622" y="253934"/>
                </a:lnTo>
                <a:lnTo>
                  <a:pt x="279977" y="210232"/>
                </a:lnTo>
                <a:lnTo>
                  <a:pt x="287274" y="160020"/>
                </a:lnTo>
                <a:lnTo>
                  <a:pt x="279977" y="109435"/>
                </a:lnTo>
                <a:lnTo>
                  <a:pt x="259622" y="65507"/>
                </a:lnTo>
                <a:lnTo>
                  <a:pt x="228514" y="30870"/>
                </a:lnTo>
                <a:lnTo>
                  <a:pt x="188957" y="8156"/>
                </a:lnTo>
                <a:lnTo>
                  <a:pt x="143256" y="0"/>
                </a:lnTo>
                <a:lnTo>
                  <a:pt x="97926" y="8156"/>
                </a:lnTo>
                <a:lnTo>
                  <a:pt x="58594" y="30870"/>
                </a:lnTo>
                <a:lnTo>
                  <a:pt x="27602" y="65507"/>
                </a:lnTo>
                <a:lnTo>
                  <a:pt x="7290" y="109435"/>
                </a:lnTo>
                <a:lnTo>
                  <a:pt x="0" y="160020"/>
                </a:lnTo>
                <a:lnTo>
                  <a:pt x="7290" y="210232"/>
                </a:lnTo>
                <a:lnTo>
                  <a:pt x="27602" y="253934"/>
                </a:lnTo>
                <a:lnTo>
                  <a:pt x="58594" y="288456"/>
                </a:lnTo>
                <a:lnTo>
                  <a:pt x="97926" y="311127"/>
                </a:lnTo>
                <a:lnTo>
                  <a:pt x="143256" y="319278"/>
                </a:lnTo>
                <a:close/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204972" y="4393691"/>
            <a:ext cx="0" cy="151765"/>
          </a:xfrm>
          <a:custGeom>
            <a:avLst/>
            <a:gdLst/>
            <a:ahLst/>
            <a:cxnLst/>
            <a:rect l="l" t="t" r="r" b="b"/>
            <a:pathLst>
              <a:path h="151764">
                <a:moveTo>
                  <a:pt x="0" y="1516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093720" y="4313682"/>
            <a:ext cx="118110" cy="75565"/>
          </a:xfrm>
          <a:custGeom>
            <a:avLst/>
            <a:gdLst/>
            <a:ahLst/>
            <a:cxnLst/>
            <a:rect l="l" t="t" r="r" b="b"/>
            <a:pathLst>
              <a:path w="118110" h="75564">
                <a:moveTo>
                  <a:pt x="118110" y="75437"/>
                </a:moveTo>
                <a:lnTo>
                  <a:pt x="0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210305" y="4308347"/>
            <a:ext cx="119380" cy="76200"/>
          </a:xfrm>
          <a:custGeom>
            <a:avLst/>
            <a:gdLst/>
            <a:ahLst/>
            <a:cxnLst/>
            <a:rect l="l" t="t" r="r" b="b"/>
            <a:pathLst>
              <a:path w="119379" h="76200">
                <a:moveTo>
                  <a:pt x="0" y="76200"/>
                </a:moveTo>
                <a:lnTo>
                  <a:pt x="118872" y="0"/>
                </a:lnTo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041904" y="4209288"/>
            <a:ext cx="330835" cy="367665"/>
          </a:xfrm>
          <a:custGeom>
            <a:avLst/>
            <a:gdLst/>
            <a:ahLst/>
            <a:cxnLst/>
            <a:rect l="l" t="t" r="r" b="b"/>
            <a:pathLst>
              <a:path w="330835" h="367664">
                <a:moveTo>
                  <a:pt x="165354" y="0"/>
                </a:moveTo>
                <a:lnTo>
                  <a:pt x="121355" y="6565"/>
                </a:lnTo>
                <a:lnTo>
                  <a:pt x="81844" y="25089"/>
                </a:lnTo>
                <a:lnTo>
                  <a:pt x="48387" y="53816"/>
                </a:lnTo>
                <a:lnTo>
                  <a:pt x="22549" y="90988"/>
                </a:lnTo>
                <a:lnTo>
                  <a:pt x="5898" y="134849"/>
                </a:lnTo>
                <a:lnTo>
                  <a:pt x="0" y="183642"/>
                </a:lnTo>
                <a:lnTo>
                  <a:pt x="5898" y="232434"/>
                </a:lnTo>
                <a:lnTo>
                  <a:pt x="22549" y="276295"/>
                </a:lnTo>
                <a:lnTo>
                  <a:pt x="48387" y="313467"/>
                </a:lnTo>
                <a:lnTo>
                  <a:pt x="81844" y="342194"/>
                </a:lnTo>
                <a:lnTo>
                  <a:pt x="121355" y="360718"/>
                </a:lnTo>
                <a:lnTo>
                  <a:pt x="165354" y="367284"/>
                </a:lnTo>
                <a:lnTo>
                  <a:pt x="209352" y="360718"/>
                </a:lnTo>
                <a:lnTo>
                  <a:pt x="248863" y="342194"/>
                </a:lnTo>
                <a:lnTo>
                  <a:pt x="282321" y="313467"/>
                </a:lnTo>
                <a:lnTo>
                  <a:pt x="308158" y="276295"/>
                </a:lnTo>
                <a:lnTo>
                  <a:pt x="324809" y="232434"/>
                </a:lnTo>
                <a:lnTo>
                  <a:pt x="330708" y="183642"/>
                </a:lnTo>
                <a:lnTo>
                  <a:pt x="324809" y="134849"/>
                </a:lnTo>
                <a:lnTo>
                  <a:pt x="308158" y="90988"/>
                </a:lnTo>
                <a:lnTo>
                  <a:pt x="282321" y="53816"/>
                </a:lnTo>
                <a:lnTo>
                  <a:pt x="248863" y="25089"/>
                </a:lnTo>
                <a:lnTo>
                  <a:pt x="209352" y="6565"/>
                </a:lnTo>
                <a:lnTo>
                  <a:pt x="165354" y="0"/>
                </a:lnTo>
                <a:close/>
              </a:path>
            </a:pathLst>
          </a:custGeom>
          <a:ln w="999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691383" y="2458211"/>
            <a:ext cx="0" cy="16510"/>
          </a:xfrm>
          <a:custGeom>
            <a:avLst/>
            <a:gdLst/>
            <a:ahLst/>
            <a:cxnLst/>
            <a:rect l="l" t="t" r="r" b="b"/>
            <a:pathLst>
              <a:path h="16510">
                <a:moveTo>
                  <a:pt x="-7493" y="8000"/>
                </a:moveTo>
                <a:lnTo>
                  <a:pt x="7493" y="8000"/>
                </a:lnTo>
              </a:path>
            </a:pathLst>
          </a:custGeom>
          <a:ln w="160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691383" y="2474214"/>
            <a:ext cx="3810" cy="302895"/>
          </a:xfrm>
          <a:custGeom>
            <a:avLst/>
            <a:gdLst/>
            <a:ahLst/>
            <a:cxnLst/>
            <a:rect l="l" t="t" r="r" b="b"/>
            <a:pathLst>
              <a:path w="3810" h="302894">
                <a:moveTo>
                  <a:pt x="3810" y="302513"/>
                </a:moveTo>
                <a:lnTo>
                  <a:pt x="0" y="0"/>
                </a:lnTo>
              </a:path>
            </a:pathLst>
          </a:custGeom>
          <a:ln w="14986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482089" y="2460498"/>
            <a:ext cx="0" cy="16510"/>
          </a:xfrm>
          <a:custGeom>
            <a:avLst/>
            <a:gdLst/>
            <a:ahLst/>
            <a:cxnLst/>
            <a:rect l="l" t="t" r="r" b="b"/>
            <a:pathLst>
              <a:path h="16510">
                <a:moveTo>
                  <a:pt x="-7493" y="8000"/>
                </a:moveTo>
                <a:lnTo>
                  <a:pt x="7493" y="8000"/>
                </a:lnTo>
              </a:path>
            </a:pathLst>
          </a:custGeom>
          <a:ln w="160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482089" y="2476500"/>
            <a:ext cx="5080" cy="336550"/>
          </a:xfrm>
          <a:custGeom>
            <a:avLst/>
            <a:gdLst/>
            <a:ahLst/>
            <a:cxnLst/>
            <a:rect l="l" t="t" r="r" b="b"/>
            <a:pathLst>
              <a:path w="5080" h="336550">
                <a:moveTo>
                  <a:pt x="4571" y="336041"/>
                </a:moveTo>
                <a:lnTo>
                  <a:pt x="0" y="0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693544" y="2237994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0"/>
                </a:moveTo>
                <a:lnTo>
                  <a:pt x="0" y="175260"/>
                </a:lnTo>
              </a:path>
            </a:pathLst>
          </a:custGeom>
          <a:ln w="15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960119" y="4708397"/>
            <a:ext cx="1123950" cy="245110"/>
          </a:xfrm>
          <a:prstGeom prst="rect">
            <a:avLst/>
          </a:prstGeom>
          <a:solidFill>
            <a:srgbClr val="CCECF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ts val="1925"/>
              </a:lnSpc>
            </a:pPr>
            <a:r>
              <a:rPr sz="1700" i="1" spc="-80" dirty="0">
                <a:latin typeface="Arial"/>
                <a:cs typeface="Arial"/>
              </a:rPr>
              <a:t>Resource1</a:t>
            </a:r>
            <a:endParaRPr sz="17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367533" y="4708397"/>
            <a:ext cx="1123950" cy="245110"/>
          </a:xfrm>
          <a:prstGeom prst="rect">
            <a:avLst/>
          </a:prstGeom>
          <a:solidFill>
            <a:srgbClr val="CCECFF"/>
          </a:solidFill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ts val="1925"/>
              </a:lnSpc>
            </a:pPr>
            <a:r>
              <a:rPr sz="1700" i="1" spc="-80" dirty="0">
                <a:solidFill>
                  <a:srgbClr val="0000FF"/>
                </a:solidFill>
                <a:latin typeface="Arial"/>
                <a:cs typeface="Arial"/>
              </a:rPr>
              <a:t>Resource2</a:t>
            </a:r>
            <a:endParaRPr sz="1700">
              <a:latin typeface="Arial"/>
              <a:cs typeface="Arial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2277617" y="2438019"/>
            <a:ext cx="630555" cy="0"/>
          </a:xfrm>
          <a:custGeom>
            <a:avLst/>
            <a:gdLst/>
            <a:ahLst/>
            <a:cxnLst/>
            <a:rect l="l" t="t" r="r" b="b"/>
            <a:pathLst>
              <a:path w="630555">
                <a:moveTo>
                  <a:pt x="0" y="0"/>
                </a:moveTo>
                <a:lnTo>
                  <a:pt x="630174" y="0"/>
                </a:lnTo>
              </a:path>
            </a:pathLst>
          </a:custGeom>
          <a:ln w="495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460498" y="2119122"/>
            <a:ext cx="262255" cy="64769"/>
          </a:xfrm>
          <a:custGeom>
            <a:avLst/>
            <a:gdLst/>
            <a:ahLst/>
            <a:cxnLst/>
            <a:rect l="l" t="t" r="r" b="b"/>
            <a:pathLst>
              <a:path w="262255" h="64769">
                <a:moveTo>
                  <a:pt x="0" y="64770"/>
                </a:moveTo>
                <a:lnTo>
                  <a:pt x="43433" y="0"/>
                </a:lnTo>
                <a:lnTo>
                  <a:pt x="87630" y="64770"/>
                </a:lnTo>
                <a:lnTo>
                  <a:pt x="131064" y="0"/>
                </a:lnTo>
                <a:lnTo>
                  <a:pt x="174498" y="64770"/>
                </a:lnTo>
                <a:lnTo>
                  <a:pt x="218694" y="0"/>
                </a:lnTo>
                <a:lnTo>
                  <a:pt x="262128" y="64770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460498" y="2248661"/>
            <a:ext cx="262255" cy="64769"/>
          </a:xfrm>
          <a:custGeom>
            <a:avLst/>
            <a:gdLst/>
            <a:ahLst/>
            <a:cxnLst/>
            <a:rect l="l" t="t" r="r" b="b"/>
            <a:pathLst>
              <a:path w="262255" h="64769">
                <a:moveTo>
                  <a:pt x="0" y="64770"/>
                </a:moveTo>
                <a:lnTo>
                  <a:pt x="43433" y="0"/>
                </a:lnTo>
                <a:lnTo>
                  <a:pt x="87630" y="64770"/>
                </a:lnTo>
                <a:lnTo>
                  <a:pt x="131064" y="0"/>
                </a:lnTo>
                <a:lnTo>
                  <a:pt x="174498" y="64770"/>
                </a:lnTo>
                <a:lnTo>
                  <a:pt x="218694" y="0"/>
                </a:lnTo>
                <a:lnTo>
                  <a:pt x="262128" y="64770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92323" y="2241169"/>
            <a:ext cx="0" cy="179705"/>
          </a:xfrm>
          <a:custGeom>
            <a:avLst/>
            <a:gdLst/>
            <a:ahLst/>
            <a:cxnLst/>
            <a:rect l="l" t="t" r="r" b="b"/>
            <a:pathLst>
              <a:path h="179705">
                <a:moveTo>
                  <a:pt x="0" y="0"/>
                </a:moveTo>
                <a:lnTo>
                  <a:pt x="0" y="179577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693163" y="1914144"/>
            <a:ext cx="0" cy="199390"/>
          </a:xfrm>
          <a:custGeom>
            <a:avLst/>
            <a:gdLst/>
            <a:ahLst/>
            <a:cxnLst/>
            <a:rect l="l" t="t" r="r" b="b"/>
            <a:pathLst>
              <a:path h="199389">
                <a:moveTo>
                  <a:pt x="0" y="0"/>
                </a:moveTo>
                <a:lnTo>
                  <a:pt x="0" y="198882"/>
                </a:lnTo>
              </a:path>
            </a:pathLst>
          </a:custGeom>
          <a:ln w="14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591943" y="1906651"/>
            <a:ext cx="0" cy="217804"/>
          </a:xfrm>
          <a:custGeom>
            <a:avLst/>
            <a:gdLst/>
            <a:ahLst/>
            <a:cxnLst/>
            <a:rect l="l" t="t" r="r" b="b"/>
            <a:pathLst>
              <a:path h="217805">
                <a:moveTo>
                  <a:pt x="0" y="0"/>
                </a:moveTo>
                <a:lnTo>
                  <a:pt x="0" y="217805"/>
                </a:lnTo>
              </a:path>
            </a:pathLst>
          </a:custGeom>
          <a:ln w="15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2908045" y="2269744"/>
            <a:ext cx="457834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5" dirty="0">
                <a:latin typeface="Arial"/>
                <a:cs typeface="Arial"/>
              </a:rPr>
              <a:t>SUB2</a:t>
            </a:r>
            <a:endParaRPr sz="1400">
              <a:latin typeface="Arial"/>
              <a:cs typeface="Arial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927688" y="2346393"/>
            <a:ext cx="1306830" cy="2275205"/>
          </a:xfrm>
          <a:custGeom>
            <a:avLst/>
            <a:gdLst/>
            <a:ahLst/>
            <a:cxnLst/>
            <a:rect l="l" t="t" r="r" b="b"/>
            <a:pathLst>
              <a:path w="1306830" h="2275204">
                <a:moveTo>
                  <a:pt x="136063" y="2062538"/>
                </a:moveTo>
                <a:lnTo>
                  <a:pt x="114568" y="2026310"/>
                </a:lnTo>
                <a:lnTo>
                  <a:pt x="94866" y="1985583"/>
                </a:lnTo>
                <a:lnTo>
                  <a:pt x="76920" y="1938052"/>
                </a:lnTo>
                <a:lnTo>
                  <a:pt x="60692" y="1881414"/>
                </a:lnTo>
                <a:lnTo>
                  <a:pt x="46147" y="1813364"/>
                </a:lnTo>
                <a:lnTo>
                  <a:pt x="39313" y="1773281"/>
                </a:lnTo>
                <a:lnTo>
                  <a:pt x="32254" y="1728612"/>
                </a:lnTo>
                <a:lnTo>
                  <a:pt x="25251" y="1680258"/>
                </a:lnTo>
                <a:lnTo>
                  <a:pt x="18581" y="1629119"/>
                </a:lnTo>
                <a:lnTo>
                  <a:pt x="12524" y="1576097"/>
                </a:lnTo>
                <a:lnTo>
                  <a:pt x="7358" y="1522091"/>
                </a:lnTo>
                <a:lnTo>
                  <a:pt x="3363" y="1468004"/>
                </a:lnTo>
                <a:lnTo>
                  <a:pt x="817" y="1414735"/>
                </a:lnTo>
                <a:lnTo>
                  <a:pt x="0" y="1363185"/>
                </a:lnTo>
                <a:lnTo>
                  <a:pt x="1189" y="1314254"/>
                </a:lnTo>
                <a:lnTo>
                  <a:pt x="5301" y="1262035"/>
                </a:lnTo>
                <a:lnTo>
                  <a:pt x="12185" y="1210894"/>
                </a:lnTo>
                <a:lnTo>
                  <a:pt x="21283" y="1160613"/>
                </a:lnTo>
                <a:lnTo>
                  <a:pt x="32037" y="1110971"/>
                </a:lnTo>
                <a:lnTo>
                  <a:pt x="43888" y="1061749"/>
                </a:lnTo>
                <a:lnTo>
                  <a:pt x="56279" y="1012728"/>
                </a:lnTo>
                <a:lnTo>
                  <a:pt x="68651" y="963688"/>
                </a:lnTo>
                <a:lnTo>
                  <a:pt x="80445" y="914410"/>
                </a:lnTo>
                <a:lnTo>
                  <a:pt x="91105" y="864674"/>
                </a:lnTo>
                <a:lnTo>
                  <a:pt x="100987" y="814337"/>
                </a:lnTo>
                <a:lnTo>
                  <a:pt x="110442" y="763166"/>
                </a:lnTo>
                <a:lnTo>
                  <a:pt x="119666" y="711569"/>
                </a:lnTo>
                <a:lnTo>
                  <a:pt x="128852" y="659953"/>
                </a:lnTo>
                <a:lnTo>
                  <a:pt x="138194" y="608725"/>
                </a:lnTo>
                <a:lnTo>
                  <a:pt x="147888" y="558294"/>
                </a:lnTo>
                <a:lnTo>
                  <a:pt x="158128" y="509067"/>
                </a:lnTo>
                <a:lnTo>
                  <a:pt x="169107" y="461452"/>
                </a:lnTo>
                <a:lnTo>
                  <a:pt x="181021" y="415856"/>
                </a:lnTo>
                <a:lnTo>
                  <a:pt x="194474" y="365512"/>
                </a:lnTo>
                <a:lnTo>
                  <a:pt x="207346" y="314713"/>
                </a:lnTo>
                <a:lnTo>
                  <a:pt x="220414" y="264646"/>
                </a:lnTo>
                <a:lnTo>
                  <a:pt x="234456" y="216498"/>
                </a:lnTo>
                <a:lnTo>
                  <a:pt x="250248" y="171458"/>
                </a:lnTo>
                <a:lnTo>
                  <a:pt x="268568" y="130714"/>
                </a:lnTo>
                <a:lnTo>
                  <a:pt x="290191" y="95452"/>
                </a:lnTo>
                <a:lnTo>
                  <a:pt x="315895" y="66860"/>
                </a:lnTo>
                <a:lnTo>
                  <a:pt x="350003" y="43641"/>
                </a:lnTo>
                <a:lnTo>
                  <a:pt x="387683" y="29365"/>
                </a:lnTo>
                <a:lnTo>
                  <a:pt x="428962" y="21874"/>
                </a:lnTo>
                <a:lnTo>
                  <a:pt x="473867" y="19008"/>
                </a:lnTo>
                <a:lnTo>
                  <a:pt x="522424" y="18608"/>
                </a:lnTo>
                <a:lnTo>
                  <a:pt x="574660" y="18515"/>
                </a:lnTo>
                <a:lnTo>
                  <a:pt x="630601" y="16568"/>
                </a:lnTo>
                <a:lnTo>
                  <a:pt x="674589" y="13647"/>
                </a:lnTo>
                <a:lnTo>
                  <a:pt x="724461" y="10204"/>
                </a:lnTo>
                <a:lnTo>
                  <a:pt x="778466" y="6679"/>
                </a:lnTo>
                <a:lnTo>
                  <a:pt x="834854" y="3511"/>
                </a:lnTo>
                <a:lnTo>
                  <a:pt x="891872" y="1138"/>
                </a:lnTo>
                <a:lnTo>
                  <a:pt x="947770" y="0"/>
                </a:lnTo>
                <a:lnTo>
                  <a:pt x="1000797" y="534"/>
                </a:lnTo>
                <a:lnTo>
                  <a:pt x="1049201" y="3182"/>
                </a:lnTo>
                <a:lnTo>
                  <a:pt x="1091232" y="8380"/>
                </a:lnTo>
                <a:lnTo>
                  <a:pt x="1171944" y="40623"/>
                </a:lnTo>
                <a:lnTo>
                  <a:pt x="1198925" y="72578"/>
                </a:lnTo>
                <a:lnTo>
                  <a:pt x="1211495" y="112471"/>
                </a:lnTo>
                <a:lnTo>
                  <a:pt x="1215067" y="160336"/>
                </a:lnTo>
                <a:lnTo>
                  <a:pt x="1215055" y="216212"/>
                </a:lnTo>
                <a:lnTo>
                  <a:pt x="1211191" y="256560"/>
                </a:lnTo>
                <a:lnTo>
                  <a:pt x="1201006" y="301961"/>
                </a:lnTo>
                <a:lnTo>
                  <a:pt x="1186605" y="351256"/>
                </a:lnTo>
                <a:lnTo>
                  <a:pt x="1170097" y="403283"/>
                </a:lnTo>
                <a:lnTo>
                  <a:pt x="1153589" y="456882"/>
                </a:lnTo>
                <a:lnTo>
                  <a:pt x="1139188" y="510892"/>
                </a:lnTo>
                <a:lnTo>
                  <a:pt x="1129003" y="564152"/>
                </a:lnTo>
                <a:lnTo>
                  <a:pt x="1125139" y="615500"/>
                </a:lnTo>
                <a:lnTo>
                  <a:pt x="1127784" y="663099"/>
                </a:lnTo>
                <a:lnTo>
                  <a:pt x="1135009" y="707250"/>
                </a:lnTo>
                <a:lnTo>
                  <a:pt x="1145753" y="750008"/>
                </a:lnTo>
                <a:lnTo>
                  <a:pt x="1158953" y="793427"/>
                </a:lnTo>
                <a:lnTo>
                  <a:pt x="1173545" y="839561"/>
                </a:lnTo>
                <a:lnTo>
                  <a:pt x="1188468" y="890463"/>
                </a:lnTo>
                <a:lnTo>
                  <a:pt x="1202659" y="948188"/>
                </a:lnTo>
                <a:lnTo>
                  <a:pt x="1215055" y="1014788"/>
                </a:lnTo>
                <a:lnTo>
                  <a:pt x="1221283" y="1055264"/>
                </a:lnTo>
                <a:lnTo>
                  <a:pt x="1228001" y="1099773"/>
                </a:lnTo>
                <a:lnTo>
                  <a:pt x="1235086" y="1147693"/>
                </a:lnTo>
                <a:lnTo>
                  <a:pt x="1242420" y="1198406"/>
                </a:lnTo>
                <a:lnTo>
                  <a:pt x="1249881" y="1251291"/>
                </a:lnTo>
                <a:lnTo>
                  <a:pt x="1257349" y="1305726"/>
                </a:lnTo>
                <a:lnTo>
                  <a:pt x="1264703" y="1361092"/>
                </a:lnTo>
                <a:lnTo>
                  <a:pt x="1271823" y="1416769"/>
                </a:lnTo>
                <a:lnTo>
                  <a:pt x="1278587" y="1472135"/>
                </a:lnTo>
                <a:lnTo>
                  <a:pt x="1284877" y="1526570"/>
                </a:lnTo>
                <a:lnTo>
                  <a:pt x="1290570" y="1579455"/>
                </a:lnTo>
                <a:lnTo>
                  <a:pt x="1295547" y="1630167"/>
                </a:lnTo>
                <a:lnTo>
                  <a:pt x="1299686" y="1678088"/>
                </a:lnTo>
                <a:lnTo>
                  <a:pt x="1302868" y="1722597"/>
                </a:lnTo>
                <a:lnTo>
                  <a:pt x="1304971" y="1763072"/>
                </a:lnTo>
                <a:lnTo>
                  <a:pt x="1306758" y="1831736"/>
                </a:lnTo>
                <a:lnTo>
                  <a:pt x="1306412" y="1894470"/>
                </a:lnTo>
                <a:lnTo>
                  <a:pt x="1303940" y="1951560"/>
                </a:lnTo>
                <a:lnTo>
                  <a:pt x="1299351" y="2003293"/>
                </a:lnTo>
                <a:lnTo>
                  <a:pt x="1292655" y="2049954"/>
                </a:lnTo>
                <a:lnTo>
                  <a:pt x="1283861" y="2091828"/>
                </a:lnTo>
                <a:lnTo>
                  <a:pt x="1272977" y="2129202"/>
                </a:lnTo>
                <a:lnTo>
                  <a:pt x="1237799" y="2203027"/>
                </a:lnTo>
                <a:lnTo>
                  <a:pt x="1181448" y="2243724"/>
                </a:lnTo>
                <a:lnTo>
                  <a:pt x="1138605" y="2253337"/>
                </a:lnTo>
                <a:lnTo>
                  <a:pt x="1080181" y="2262182"/>
                </a:lnTo>
                <a:lnTo>
                  <a:pt x="998684" y="2270229"/>
                </a:lnTo>
                <a:lnTo>
                  <a:pt x="949454" y="2272744"/>
                </a:lnTo>
                <a:lnTo>
                  <a:pt x="896557" y="2274253"/>
                </a:lnTo>
                <a:lnTo>
                  <a:pt x="841484" y="2274755"/>
                </a:lnTo>
                <a:lnTo>
                  <a:pt x="785726" y="2274253"/>
                </a:lnTo>
                <a:lnTo>
                  <a:pt x="730772" y="2272744"/>
                </a:lnTo>
                <a:lnTo>
                  <a:pt x="678113" y="2270229"/>
                </a:lnTo>
                <a:lnTo>
                  <a:pt x="629240" y="2266709"/>
                </a:lnTo>
                <a:lnTo>
                  <a:pt x="585643" y="2262182"/>
                </a:lnTo>
                <a:lnTo>
                  <a:pt x="529702" y="2253134"/>
                </a:lnTo>
                <a:lnTo>
                  <a:pt x="477466" y="2240926"/>
                </a:lnTo>
                <a:lnTo>
                  <a:pt x="428909" y="2226413"/>
                </a:lnTo>
                <a:lnTo>
                  <a:pt x="384004" y="2210446"/>
                </a:lnTo>
                <a:lnTo>
                  <a:pt x="342725" y="2193880"/>
                </a:lnTo>
                <a:lnTo>
                  <a:pt x="305045" y="2177567"/>
                </a:lnTo>
                <a:lnTo>
                  <a:pt x="223610" y="2140762"/>
                </a:lnTo>
                <a:lnTo>
                  <a:pt x="189498" y="2121593"/>
                </a:lnTo>
                <a:lnTo>
                  <a:pt x="162388" y="2097852"/>
                </a:lnTo>
                <a:lnTo>
                  <a:pt x="136063" y="2062538"/>
                </a:lnTo>
                <a:close/>
              </a:path>
            </a:pathLst>
          </a:custGeom>
          <a:ln w="14986">
            <a:solidFill>
              <a:srgbClr val="FFCC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643347" y="3152501"/>
            <a:ext cx="224790" cy="6254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</a:pPr>
            <a:r>
              <a:rPr sz="1400" b="1" i="1" spc="50" dirty="0">
                <a:solidFill>
                  <a:srgbClr val="FF6500"/>
                </a:solidFill>
                <a:latin typeface="Times New Roman"/>
                <a:cs typeface="Times New Roman"/>
              </a:rPr>
              <a:t>Is</a:t>
            </a:r>
            <a:r>
              <a:rPr sz="1400" b="1" i="1" spc="40" dirty="0">
                <a:solidFill>
                  <a:srgbClr val="FF6500"/>
                </a:solidFill>
                <a:latin typeface="Times New Roman"/>
                <a:cs typeface="Times New Roman"/>
              </a:rPr>
              <a:t>l</a:t>
            </a:r>
            <a:r>
              <a:rPr sz="1400" b="1" i="1" spc="70" dirty="0">
                <a:solidFill>
                  <a:srgbClr val="FF6500"/>
                </a:solidFill>
                <a:latin typeface="Times New Roman"/>
                <a:cs typeface="Times New Roman"/>
              </a:rPr>
              <a:t>a</a:t>
            </a:r>
            <a:r>
              <a:rPr sz="1400" b="1" i="1" spc="75" dirty="0">
                <a:solidFill>
                  <a:srgbClr val="FF6500"/>
                </a:solidFill>
                <a:latin typeface="Times New Roman"/>
                <a:cs typeface="Times New Roman"/>
              </a:rPr>
              <a:t>n</a:t>
            </a:r>
            <a:r>
              <a:rPr sz="1400" b="1" i="1" dirty="0">
                <a:solidFill>
                  <a:srgbClr val="FF6500"/>
                </a:solidFill>
                <a:latin typeface="Times New Roman"/>
                <a:cs typeface="Times New Roman"/>
              </a:rPr>
              <a:t>d</a:t>
            </a:r>
            <a:r>
              <a:rPr sz="1400" b="1" i="1" spc="110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FF6500"/>
                </a:solidFill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2232660" y="2313432"/>
            <a:ext cx="1313180" cy="2295525"/>
          </a:xfrm>
          <a:custGeom>
            <a:avLst/>
            <a:gdLst/>
            <a:ahLst/>
            <a:cxnLst/>
            <a:rect l="l" t="t" r="r" b="b"/>
            <a:pathLst>
              <a:path w="1313179" h="2295525">
                <a:moveTo>
                  <a:pt x="494538" y="2244852"/>
                </a:moveTo>
                <a:lnTo>
                  <a:pt x="437566" y="2222908"/>
                </a:lnTo>
                <a:lnTo>
                  <a:pt x="404526" y="2198465"/>
                </a:lnTo>
                <a:lnTo>
                  <a:pt x="382774" y="2159877"/>
                </a:lnTo>
                <a:lnTo>
                  <a:pt x="359664" y="2095500"/>
                </a:lnTo>
                <a:lnTo>
                  <a:pt x="338827" y="2019598"/>
                </a:lnTo>
                <a:lnTo>
                  <a:pt x="329392" y="1974538"/>
                </a:lnTo>
                <a:lnTo>
                  <a:pt x="320442" y="1925738"/>
                </a:lnTo>
                <a:lnTo>
                  <a:pt x="311848" y="1873948"/>
                </a:lnTo>
                <a:lnTo>
                  <a:pt x="303483" y="1819918"/>
                </a:lnTo>
                <a:lnTo>
                  <a:pt x="295218" y="1764397"/>
                </a:lnTo>
                <a:lnTo>
                  <a:pt x="286926" y="1708135"/>
                </a:lnTo>
                <a:lnTo>
                  <a:pt x="278478" y="1651883"/>
                </a:lnTo>
                <a:lnTo>
                  <a:pt x="269748" y="1596390"/>
                </a:lnTo>
                <a:lnTo>
                  <a:pt x="262303" y="1549534"/>
                </a:lnTo>
                <a:lnTo>
                  <a:pt x="254832" y="1500695"/>
                </a:lnTo>
                <a:lnTo>
                  <a:pt x="247340" y="1450300"/>
                </a:lnTo>
                <a:lnTo>
                  <a:pt x="239832" y="1398778"/>
                </a:lnTo>
                <a:lnTo>
                  <a:pt x="232313" y="1346557"/>
                </a:lnTo>
                <a:lnTo>
                  <a:pt x="224790" y="1294066"/>
                </a:lnTo>
                <a:lnTo>
                  <a:pt x="217266" y="1241734"/>
                </a:lnTo>
                <a:lnTo>
                  <a:pt x="209747" y="1189990"/>
                </a:lnTo>
                <a:lnTo>
                  <a:pt x="202239" y="1139261"/>
                </a:lnTo>
                <a:lnTo>
                  <a:pt x="194747" y="1089977"/>
                </a:lnTo>
                <a:lnTo>
                  <a:pt x="187276" y="1042566"/>
                </a:lnTo>
                <a:lnTo>
                  <a:pt x="179832" y="997458"/>
                </a:lnTo>
                <a:lnTo>
                  <a:pt x="169899" y="941050"/>
                </a:lnTo>
                <a:lnTo>
                  <a:pt x="159923" y="887740"/>
                </a:lnTo>
                <a:lnTo>
                  <a:pt x="149916" y="836901"/>
                </a:lnTo>
                <a:lnTo>
                  <a:pt x="139890" y="787906"/>
                </a:lnTo>
                <a:lnTo>
                  <a:pt x="129857" y="740128"/>
                </a:lnTo>
                <a:lnTo>
                  <a:pt x="119831" y="692940"/>
                </a:lnTo>
                <a:lnTo>
                  <a:pt x="109824" y="645713"/>
                </a:lnTo>
                <a:lnTo>
                  <a:pt x="99848" y="597822"/>
                </a:lnTo>
                <a:lnTo>
                  <a:pt x="89915" y="548640"/>
                </a:lnTo>
                <a:lnTo>
                  <a:pt x="79005" y="496923"/>
                </a:lnTo>
                <a:lnTo>
                  <a:pt x="66583" y="442302"/>
                </a:lnTo>
                <a:lnTo>
                  <a:pt x="53396" y="386221"/>
                </a:lnTo>
                <a:lnTo>
                  <a:pt x="40190" y="330120"/>
                </a:lnTo>
                <a:lnTo>
                  <a:pt x="27712" y="275443"/>
                </a:lnTo>
                <a:lnTo>
                  <a:pt x="16707" y="223632"/>
                </a:lnTo>
                <a:lnTo>
                  <a:pt x="7923" y="176130"/>
                </a:lnTo>
                <a:lnTo>
                  <a:pt x="2105" y="134379"/>
                </a:lnTo>
                <a:lnTo>
                  <a:pt x="0" y="99822"/>
                </a:lnTo>
                <a:lnTo>
                  <a:pt x="7727" y="46827"/>
                </a:lnTo>
                <a:lnTo>
                  <a:pt x="28098" y="18764"/>
                </a:lnTo>
                <a:lnTo>
                  <a:pt x="56899" y="6274"/>
                </a:lnTo>
                <a:lnTo>
                  <a:pt x="89915" y="0"/>
                </a:lnTo>
                <a:lnTo>
                  <a:pt x="125408" y="3024"/>
                </a:lnTo>
                <a:lnTo>
                  <a:pt x="165830" y="18478"/>
                </a:lnTo>
                <a:lnTo>
                  <a:pt x="213252" y="37076"/>
                </a:lnTo>
                <a:lnTo>
                  <a:pt x="269747" y="49530"/>
                </a:lnTo>
                <a:lnTo>
                  <a:pt x="316448" y="52440"/>
                </a:lnTo>
                <a:lnTo>
                  <a:pt x="371319" y="53255"/>
                </a:lnTo>
                <a:lnTo>
                  <a:pt x="429958" y="52673"/>
                </a:lnTo>
                <a:lnTo>
                  <a:pt x="487962" y="51392"/>
                </a:lnTo>
                <a:lnTo>
                  <a:pt x="540928" y="50112"/>
                </a:lnTo>
                <a:lnTo>
                  <a:pt x="584453" y="49530"/>
                </a:lnTo>
                <a:lnTo>
                  <a:pt x="632852" y="48351"/>
                </a:lnTo>
                <a:lnTo>
                  <a:pt x="668750" y="46386"/>
                </a:lnTo>
                <a:lnTo>
                  <a:pt x="696217" y="45993"/>
                </a:lnTo>
                <a:lnTo>
                  <a:pt x="737818" y="53851"/>
                </a:lnTo>
                <a:lnTo>
                  <a:pt x="764285" y="99822"/>
                </a:lnTo>
                <a:lnTo>
                  <a:pt x="762896" y="135172"/>
                </a:lnTo>
                <a:lnTo>
                  <a:pt x="754629" y="180179"/>
                </a:lnTo>
                <a:lnTo>
                  <a:pt x="747058" y="232428"/>
                </a:lnTo>
                <a:lnTo>
                  <a:pt x="747753" y="289505"/>
                </a:lnTo>
                <a:lnTo>
                  <a:pt x="764285" y="348995"/>
                </a:lnTo>
                <a:lnTo>
                  <a:pt x="782668" y="383442"/>
                </a:lnTo>
                <a:lnTo>
                  <a:pt x="806976" y="419959"/>
                </a:lnTo>
                <a:lnTo>
                  <a:pt x="835913" y="458131"/>
                </a:lnTo>
                <a:lnTo>
                  <a:pt x="868181" y="497545"/>
                </a:lnTo>
                <a:lnTo>
                  <a:pt x="902480" y="537786"/>
                </a:lnTo>
                <a:lnTo>
                  <a:pt x="937513" y="578442"/>
                </a:lnTo>
                <a:lnTo>
                  <a:pt x="971982" y="619098"/>
                </a:lnTo>
                <a:lnTo>
                  <a:pt x="1004588" y="659340"/>
                </a:lnTo>
                <a:lnTo>
                  <a:pt x="1034034" y="698754"/>
                </a:lnTo>
                <a:lnTo>
                  <a:pt x="1065476" y="740534"/>
                </a:lnTo>
                <a:lnTo>
                  <a:pt x="1097553" y="779966"/>
                </a:lnTo>
                <a:lnTo>
                  <a:pt x="1129470" y="818487"/>
                </a:lnTo>
                <a:lnTo>
                  <a:pt x="1160430" y="857535"/>
                </a:lnTo>
                <a:lnTo>
                  <a:pt x="1189641" y="898548"/>
                </a:lnTo>
                <a:lnTo>
                  <a:pt x="1216306" y="942963"/>
                </a:lnTo>
                <a:lnTo>
                  <a:pt x="1239632" y="992217"/>
                </a:lnTo>
                <a:lnTo>
                  <a:pt x="1258824" y="1047750"/>
                </a:lnTo>
                <a:lnTo>
                  <a:pt x="1269007" y="1089322"/>
                </a:lnTo>
                <a:lnTo>
                  <a:pt x="1277235" y="1134713"/>
                </a:lnTo>
                <a:lnTo>
                  <a:pt x="1283743" y="1183231"/>
                </a:lnTo>
                <a:lnTo>
                  <a:pt x="1288767" y="1234186"/>
                </a:lnTo>
                <a:lnTo>
                  <a:pt x="1292542" y="1286887"/>
                </a:lnTo>
                <a:lnTo>
                  <a:pt x="1295304" y="1340643"/>
                </a:lnTo>
                <a:lnTo>
                  <a:pt x="1297288" y="1394765"/>
                </a:lnTo>
                <a:lnTo>
                  <a:pt x="1298730" y="1448562"/>
                </a:lnTo>
                <a:lnTo>
                  <a:pt x="1299864" y="1501342"/>
                </a:lnTo>
                <a:lnTo>
                  <a:pt x="1300928" y="1552416"/>
                </a:lnTo>
                <a:lnTo>
                  <a:pt x="1302155" y="1601092"/>
                </a:lnTo>
                <a:lnTo>
                  <a:pt x="1303781" y="1646682"/>
                </a:lnTo>
                <a:lnTo>
                  <a:pt x="1306290" y="1704745"/>
                </a:lnTo>
                <a:lnTo>
                  <a:pt x="1308611" y="1762194"/>
                </a:lnTo>
                <a:lnTo>
                  <a:pt x="1310555" y="1818414"/>
                </a:lnTo>
                <a:lnTo>
                  <a:pt x="1311935" y="1872790"/>
                </a:lnTo>
                <a:lnTo>
                  <a:pt x="1312562" y="1924707"/>
                </a:lnTo>
                <a:lnTo>
                  <a:pt x="1312248" y="1973551"/>
                </a:lnTo>
                <a:lnTo>
                  <a:pt x="1310806" y="2018708"/>
                </a:lnTo>
                <a:lnTo>
                  <a:pt x="1308046" y="2059562"/>
                </a:lnTo>
                <a:lnTo>
                  <a:pt x="1291768" y="2156340"/>
                </a:lnTo>
                <a:lnTo>
                  <a:pt x="1275683" y="2195322"/>
                </a:lnTo>
                <a:lnTo>
                  <a:pt x="1213865" y="2244852"/>
                </a:lnTo>
                <a:lnTo>
                  <a:pt x="1143762" y="2272792"/>
                </a:lnTo>
                <a:lnTo>
                  <a:pt x="1101280" y="2282571"/>
                </a:lnTo>
                <a:lnTo>
                  <a:pt x="1053845" y="2289556"/>
                </a:lnTo>
                <a:lnTo>
                  <a:pt x="1001458" y="2293747"/>
                </a:lnTo>
                <a:lnTo>
                  <a:pt x="944118" y="2295144"/>
                </a:lnTo>
                <a:lnTo>
                  <a:pt x="900402" y="2294523"/>
                </a:lnTo>
                <a:lnTo>
                  <a:pt x="850372" y="2292660"/>
                </a:lnTo>
                <a:lnTo>
                  <a:pt x="796064" y="2289556"/>
                </a:lnTo>
                <a:lnTo>
                  <a:pt x="739517" y="2285209"/>
                </a:lnTo>
                <a:lnTo>
                  <a:pt x="682769" y="2279621"/>
                </a:lnTo>
                <a:lnTo>
                  <a:pt x="627859" y="2272792"/>
                </a:lnTo>
                <a:lnTo>
                  <a:pt x="576825" y="2264720"/>
                </a:lnTo>
                <a:lnTo>
                  <a:pt x="531705" y="2255407"/>
                </a:lnTo>
                <a:lnTo>
                  <a:pt x="494538" y="2244852"/>
                </a:lnTo>
                <a:close/>
              </a:path>
            </a:pathLst>
          </a:custGeom>
          <a:ln w="14986">
            <a:solidFill>
              <a:srgbClr val="FFCC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3561852" y="3282950"/>
            <a:ext cx="224790" cy="62484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</a:pPr>
            <a:r>
              <a:rPr sz="1400" b="1" i="1" spc="55" dirty="0">
                <a:solidFill>
                  <a:srgbClr val="FF6500"/>
                </a:solidFill>
                <a:latin typeface="Times New Roman"/>
                <a:cs typeface="Times New Roman"/>
              </a:rPr>
              <a:t>Is</a:t>
            </a:r>
            <a:r>
              <a:rPr sz="1400" b="1" i="1" spc="35" dirty="0">
                <a:solidFill>
                  <a:srgbClr val="FF6500"/>
                </a:solidFill>
                <a:latin typeface="Times New Roman"/>
                <a:cs typeface="Times New Roman"/>
              </a:rPr>
              <a:t>l</a:t>
            </a:r>
            <a:r>
              <a:rPr sz="1400" b="1" i="1" spc="70" dirty="0">
                <a:solidFill>
                  <a:srgbClr val="FF6500"/>
                </a:solidFill>
                <a:latin typeface="Times New Roman"/>
                <a:cs typeface="Times New Roman"/>
              </a:rPr>
              <a:t>an</a:t>
            </a:r>
            <a:r>
              <a:rPr sz="1400" b="1" i="1" dirty="0">
                <a:solidFill>
                  <a:srgbClr val="FF6500"/>
                </a:solidFill>
                <a:latin typeface="Times New Roman"/>
                <a:cs typeface="Times New Roman"/>
              </a:rPr>
              <a:t>d</a:t>
            </a:r>
            <a:r>
              <a:rPr sz="1400" b="1" i="1" spc="110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FF6500"/>
                </a:solidFill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100" name="object 10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488251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solidFill>
                  <a:srgbClr val="00AEC7"/>
                </a:solidFill>
              </a:rPr>
              <a:t>Turbine </a:t>
            </a:r>
            <a:r>
              <a:rPr sz="2800" dirty="0">
                <a:solidFill>
                  <a:srgbClr val="00AEC7"/>
                </a:solidFill>
              </a:rPr>
              <a:t>Segment</a:t>
            </a:r>
            <a:r>
              <a:rPr sz="2800" spc="-15" dirty="0">
                <a:solidFill>
                  <a:srgbClr val="00AEC7"/>
                </a:solidFill>
              </a:rPr>
              <a:t> </a:t>
            </a:r>
            <a:r>
              <a:rPr sz="2800" dirty="0">
                <a:solidFill>
                  <a:srgbClr val="00AEC7"/>
                </a:solidFill>
              </a:rPr>
              <a:t>Numbering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840739" y="5083054"/>
            <a:ext cx="8169275" cy="625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419862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segments leaving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 SUB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node should indicate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 total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number 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of turbines / inverters in</a:t>
            </a:r>
            <a:r>
              <a:rPr sz="2000" spc="5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</a:t>
            </a:r>
            <a:r>
              <a:rPr sz="2000" spc="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farm.	Here, there are</a:t>
            </a:r>
            <a:r>
              <a:rPr sz="2000" spc="-6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4.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48027" y="2330576"/>
            <a:ext cx="448309" cy="0"/>
          </a:xfrm>
          <a:custGeom>
            <a:avLst/>
            <a:gdLst/>
            <a:ahLst/>
            <a:cxnLst/>
            <a:rect l="l" t="t" r="r" b="b"/>
            <a:pathLst>
              <a:path w="448310">
                <a:moveTo>
                  <a:pt x="0" y="0"/>
                </a:moveTo>
                <a:lnTo>
                  <a:pt x="448056" y="0"/>
                </a:lnTo>
              </a:path>
            </a:pathLst>
          </a:custGeom>
          <a:ln w="419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40739" y="1486408"/>
            <a:ext cx="8036559" cy="1054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Segments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are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numbered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to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indicate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number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of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turbines/inverters 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they</a:t>
            </a:r>
            <a:r>
              <a:rPr sz="2000" spc="-8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support.</a:t>
            </a:r>
            <a:endParaRPr sz="2000">
              <a:latin typeface="Arial"/>
              <a:cs typeface="Arial"/>
            </a:endParaRPr>
          </a:p>
          <a:p>
            <a:pPr marL="1450340">
              <a:lnSpc>
                <a:spcPct val="100000"/>
              </a:lnSpc>
              <a:spcBef>
                <a:spcPts val="1635"/>
              </a:spcBef>
            </a:pPr>
            <a:r>
              <a:rPr sz="1450" i="1" spc="-35" dirty="0">
                <a:solidFill>
                  <a:srgbClr val="FF6500"/>
                </a:solidFill>
                <a:latin typeface="Times New Roman"/>
                <a:cs typeface="Times New Roman"/>
              </a:rPr>
              <a:t>POI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98320" y="2513838"/>
            <a:ext cx="346710" cy="59690"/>
          </a:xfrm>
          <a:custGeom>
            <a:avLst/>
            <a:gdLst/>
            <a:ahLst/>
            <a:cxnLst/>
            <a:rect l="l" t="t" r="r" b="b"/>
            <a:pathLst>
              <a:path w="346710" h="59689">
                <a:moveTo>
                  <a:pt x="0" y="59436"/>
                </a:moveTo>
                <a:lnTo>
                  <a:pt x="57912" y="0"/>
                </a:lnTo>
                <a:lnTo>
                  <a:pt x="115062" y="59436"/>
                </a:lnTo>
                <a:lnTo>
                  <a:pt x="172974" y="0"/>
                </a:lnTo>
                <a:lnTo>
                  <a:pt x="230886" y="59436"/>
                </a:lnTo>
                <a:lnTo>
                  <a:pt x="288798" y="0"/>
                </a:lnTo>
                <a:lnTo>
                  <a:pt x="346710" y="59436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98320" y="2631948"/>
            <a:ext cx="346710" cy="59690"/>
          </a:xfrm>
          <a:custGeom>
            <a:avLst/>
            <a:gdLst/>
            <a:ahLst/>
            <a:cxnLst/>
            <a:rect l="l" t="t" r="r" b="b"/>
            <a:pathLst>
              <a:path w="346710" h="59689">
                <a:moveTo>
                  <a:pt x="0" y="59436"/>
                </a:moveTo>
                <a:lnTo>
                  <a:pt x="57912" y="0"/>
                </a:lnTo>
                <a:lnTo>
                  <a:pt x="115062" y="59436"/>
                </a:lnTo>
                <a:lnTo>
                  <a:pt x="172974" y="0"/>
                </a:lnTo>
                <a:lnTo>
                  <a:pt x="230886" y="59436"/>
                </a:lnTo>
                <a:lnTo>
                  <a:pt x="288798" y="0"/>
                </a:lnTo>
                <a:lnTo>
                  <a:pt x="346710" y="59436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72055" y="2633472"/>
            <a:ext cx="0" cy="10160"/>
          </a:xfrm>
          <a:custGeom>
            <a:avLst/>
            <a:gdLst/>
            <a:ahLst/>
            <a:cxnLst/>
            <a:rect l="l" t="t" r="r" b="b"/>
            <a:pathLst>
              <a:path h="10160">
                <a:moveTo>
                  <a:pt x="-6781" y="4952"/>
                </a:moveTo>
                <a:lnTo>
                  <a:pt x="6781" y="4952"/>
                </a:lnTo>
              </a:path>
            </a:pathLst>
          </a:custGeom>
          <a:ln w="99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71675" y="2344750"/>
            <a:ext cx="0" cy="175895"/>
          </a:xfrm>
          <a:custGeom>
            <a:avLst/>
            <a:gdLst/>
            <a:ahLst/>
            <a:cxnLst/>
            <a:rect l="l" t="t" r="r" b="b"/>
            <a:pathLst>
              <a:path h="175894">
                <a:moveTo>
                  <a:pt x="0" y="0"/>
                </a:moveTo>
                <a:lnTo>
                  <a:pt x="0" y="175869"/>
                </a:lnTo>
              </a:path>
            </a:pathLst>
          </a:custGeom>
          <a:ln w="143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86127" y="2820923"/>
            <a:ext cx="367030" cy="0"/>
          </a:xfrm>
          <a:custGeom>
            <a:avLst/>
            <a:gdLst/>
            <a:ahLst/>
            <a:cxnLst/>
            <a:rect l="l" t="t" r="r" b="b"/>
            <a:pathLst>
              <a:path w="367030">
                <a:moveTo>
                  <a:pt x="0" y="0"/>
                </a:moveTo>
                <a:lnTo>
                  <a:pt x="366522" y="0"/>
                </a:lnTo>
              </a:path>
            </a:pathLst>
          </a:custGeom>
          <a:ln w="411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69770" y="2631948"/>
            <a:ext cx="1905" cy="168910"/>
          </a:xfrm>
          <a:custGeom>
            <a:avLst/>
            <a:gdLst/>
            <a:ahLst/>
            <a:cxnLst/>
            <a:rect l="l" t="t" r="r" b="b"/>
            <a:pathLst>
              <a:path w="1905" h="168910">
                <a:moveTo>
                  <a:pt x="1524" y="0"/>
                </a:moveTo>
                <a:lnTo>
                  <a:pt x="0" y="168402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19782" y="2678684"/>
            <a:ext cx="819150" cy="2368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50" i="1" spc="-20" dirty="0">
                <a:solidFill>
                  <a:srgbClr val="FF6500"/>
                </a:solidFill>
                <a:latin typeface="Times New Roman"/>
                <a:cs typeface="Times New Roman"/>
              </a:rPr>
              <a:t>Origin</a:t>
            </a:r>
            <a:r>
              <a:rPr sz="1450" i="1" spc="-60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450" i="1" spc="-35" dirty="0">
                <a:solidFill>
                  <a:srgbClr val="FF6500"/>
                </a:solidFill>
                <a:latin typeface="Times New Roman"/>
                <a:cs typeface="Times New Roman"/>
              </a:rPr>
              <a:t>Bus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58900" y="2749550"/>
            <a:ext cx="33528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dirty="0">
                <a:latin typeface="Arial"/>
                <a:cs typeface="Arial"/>
              </a:rPr>
              <a:t>SUB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929383" y="3132582"/>
            <a:ext cx="81915" cy="83820"/>
          </a:xfrm>
          <a:custGeom>
            <a:avLst/>
            <a:gdLst/>
            <a:ahLst/>
            <a:cxnLst/>
            <a:rect l="l" t="t" r="r" b="b"/>
            <a:pathLst>
              <a:path w="81914" h="83819">
                <a:moveTo>
                  <a:pt x="81534" y="41910"/>
                </a:moveTo>
                <a:lnTo>
                  <a:pt x="78319" y="25717"/>
                </a:lnTo>
                <a:lnTo>
                  <a:pt x="69532" y="12382"/>
                </a:lnTo>
                <a:lnTo>
                  <a:pt x="56459" y="3333"/>
                </a:lnTo>
                <a:lnTo>
                  <a:pt x="40386" y="0"/>
                </a:lnTo>
                <a:lnTo>
                  <a:pt x="24753" y="3333"/>
                </a:lnTo>
                <a:lnTo>
                  <a:pt x="11906" y="12382"/>
                </a:lnTo>
                <a:lnTo>
                  <a:pt x="3202" y="25717"/>
                </a:lnTo>
                <a:lnTo>
                  <a:pt x="0" y="41910"/>
                </a:lnTo>
                <a:lnTo>
                  <a:pt x="3202" y="58102"/>
                </a:lnTo>
                <a:lnTo>
                  <a:pt x="11906" y="71437"/>
                </a:lnTo>
                <a:lnTo>
                  <a:pt x="24753" y="80486"/>
                </a:lnTo>
                <a:lnTo>
                  <a:pt x="40386" y="83820"/>
                </a:lnTo>
                <a:lnTo>
                  <a:pt x="56459" y="80486"/>
                </a:lnTo>
                <a:lnTo>
                  <a:pt x="69532" y="71437"/>
                </a:lnTo>
                <a:lnTo>
                  <a:pt x="78319" y="58102"/>
                </a:lnTo>
                <a:lnTo>
                  <a:pt x="81534" y="419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68779" y="3632453"/>
            <a:ext cx="81915" cy="83185"/>
          </a:xfrm>
          <a:custGeom>
            <a:avLst/>
            <a:gdLst/>
            <a:ahLst/>
            <a:cxnLst/>
            <a:rect l="l" t="t" r="r" b="b"/>
            <a:pathLst>
              <a:path w="81914" h="83185">
                <a:moveTo>
                  <a:pt x="81534" y="41910"/>
                </a:moveTo>
                <a:lnTo>
                  <a:pt x="78331" y="25396"/>
                </a:lnTo>
                <a:lnTo>
                  <a:pt x="69627" y="12096"/>
                </a:lnTo>
                <a:lnTo>
                  <a:pt x="56780" y="3226"/>
                </a:lnTo>
                <a:lnTo>
                  <a:pt x="41148" y="0"/>
                </a:lnTo>
                <a:lnTo>
                  <a:pt x="25074" y="3226"/>
                </a:lnTo>
                <a:lnTo>
                  <a:pt x="12001" y="12096"/>
                </a:lnTo>
                <a:lnTo>
                  <a:pt x="3214" y="25396"/>
                </a:lnTo>
                <a:lnTo>
                  <a:pt x="0" y="41910"/>
                </a:lnTo>
                <a:lnTo>
                  <a:pt x="3214" y="57983"/>
                </a:lnTo>
                <a:lnTo>
                  <a:pt x="12001" y="71056"/>
                </a:lnTo>
                <a:lnTo>
                  <a:pt x="25074" y="79843"/>
                </a:lnTo>
                <a:lnTo>
                  <a:pt x="41148" y="83058"/>
                </a:lnTo>
                <a:lnTo>
                  <a:pt x="56780" y="79843"/>
                </a:lnTo>
                <a:lnTo>
                  <a:pt x="69627" y="71056"/>
                </a:lnTo>
                <a:lnTo>
                  <a:pt x="78331" y="57983"/>
                </a:lnTo>
                <a:lnTo>
                  <a:pt x="81534" y="419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6835" y="3632453"/>
            <a:ext cx="81280" cy="83185"/>
          </a:xfrm>
          <a:custGeom>
            <a:avLst/>
            <a:gdLst/>
            <a:ahLst/>
            <a:cxnLst/>
            <a:rect l="l" t="t" r="r" b="b"/>
            <a:pathLst>
              <a:path w="81280" h="83185">
                <a:moveTo>
                  <a:pt x="80772" y="41910"/>
                </a:moveTo>
                <a:lnTo>
                  <a:pt x="77676" y="25396"/>
                </a:lnTo>
                <a:lnTo>
                  <a:pt x="69151" y="12096"/>
                </a:lnTo>
                <a:lnTo>
                  <a:pt x="56340" y="3226"/>
                </a:lnTo>
                <a:lnTo>
                  <a:pt x="40386" y="0"/>
                </a:lnTo>
                <a:lnTo>
                  <a:pt x="24753" y="3226"/>
                </a:lnTo>
                <a:lnTo>
                  <a:pt x="11906" y="12096"/>
                </a:lnTo>
                <a:lnTo>
                  <a:pt x="3202" y="25396"/>
                </a:lnTo>
                <a:lnTo>
                  <a:pt x="0" y="41910"/>
                </a:lnTo>
                <a:lnTo>
                  <a:pt x="3202" y="57983"/>
                </a:lnTo>
                <a:lnTo>
                  <a:pt x="11906" y="71056"/>
                </a:lnTo>
                <a:lnTo>
                  <a:pt x="24753" y="79843"/>
                </a:lnTo>
                <a:lnTo>
                  <a:pt x="40386" y="83058"/>
                </a:lnTo>
                <a:lnTo>
                  <a:pt x="56340" y="79843"/>
                </a:lnTo>
                <a:lnTo>
                  <a:pt x="69151" y="71056"/>
                </a:lnTo>
                <a:lnTo>
                  <a:pt x="77676" y="57983"/>
                </a:lnTo>
                <a:lnTo>
                  <a:pt x="80772" y="419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6835" y="4048505"/>
            <a:ext cx="81280" cy="83185"/>
          </a:xfrm>
          <a:custGeom>
            <a:avLst/>
            <a:gdLst/>
            <a:ahLst/>
            <a:cxnLst/>
            <a:rect l="l" t="t" r="r" b="b"/>
            <a:pathLst>
              <a:path w="81280" h="83185">
                <a:moveTo>
                  <a:pt x="80772" y="41910"/>
                </a:moveTo>
                <a:lnTo>
                  <a:pt x="77676" y="25717"/>
                </a:lnTo>
                <a:lnTo>
                  <a:pt x="69151" y="12382"/>
                </a:lnTo>
                <a:lnTo>
                  <a:pt x="56340" y="3333"/>
                </a:lnTo>
                <a:lnTo>
                  <a:pt x="40386" y="0"/>
                </a:lnTo>
                <a:lnTo>
                  <a:pt x="24753" y="3333"/>
                </a:lnTo>
                <a:lnTo>
                  <a:pt x="11906" y="12382"/>
                </a:lnTo>
                <a:lnTo>
                  <a:pt x="3202" y="25717"/>
                </a:lnTo>
                <a:lnTo>
                  <a:pt x="0" y="41910"/>
                </a:lnTo>
                <a:lnTo>
                  <a:pt x="3202" y="57983"/>
                </a:lnTo>
                <a:lnTo>
                  <a:pt x="11906" y="71056"/>
                </a:lnTo>
                <a:lnTo>
                  <a:pt x="24753" y="79843"/>
                </a:lnTo>
                <a:lnTo>
                  <a:pt x="40386" y="83058"/>
                </a:lnTo>
                <a:lnTo>
                  <a:pt x="56340" y="79843"/>
                </a:lnTo>
                <a:lnTo>
                  <a:pt x="69151" y="71056"/>
                </a:lnTo>
                <a:lnTo>
                  <a:pt x="77676" y="57983"/>
                </a:lnTo>
                <a:lnTo>
                  <a:pt x="80772" y="419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9122" y="4423409"/>
            <a:ext cx="81915" cy="83185"/>
          </a:xfrm>
          <a:custGeom>
            <a:avLst/>
            <a:gdLst/>
            <a:ahLst/>
            <a:cxnLst/>
            <a:rect l="l" t="t" r="r" b="b"/>
            <a:pathLst>
              <a:path w="81914" h="83185">
                <a:moveTo>
                  <a:pt x="81534" y="41148"/>
                </a:moveTo>
                <a:lnTo>
                  <a:pt x="78331" y="25074"/>
                </a:lnTo>
                <a:lnTo>
                  <a:pt x="69627" y="12001"/>
                </a:lnTo>
                <a:lnTo>
                  <a:pt x="56780" y="3214"/>
                </a:lnTo>
                <a:lnTo>
                  <a:pt x="41148" y="0"/>
                </a:lnTo>
                <a:lnTo>
                  <a:pt x="25074" y="3214"/>
                </a:lnTo>
                <a:lnTo>
                  <a:pt x="12001" y="12001"/>
                </a:lnTo>
                <a:lnTo>
                  <a:pt x="3214" y="25074"/>
                </a:lnTo>
                <a:lnTo>
                  <a:pt x="0" y="41148"/>
                </a:lnTo>
                <a:lnTo>
                  <a:pt x="3214" y="57340"/>
                </a:lnTo>
                <a:lnTo>
                  <a:pt x="12001" y="70675"/>
                </a:lnTo>
                <a:lnTo>
                  <a:pt x="25074" y="79724"/>
                </a:lnTo>
                <a:lnTo>
                  <a:pt x="41148" y="83058"/>
                </a:lnTo>
                <a:lnTo>
                  <a:pt x="56780" y="79724"/>
                </a:lnTo>
                <a:lnTo>
                  <a:pt x="69627" y="70675"/>
                </a:lnTo>
                <a:lnTo>
                  <a:pt x="78331" y="57340"/>
                </a:lnTo>
                <a:lnTo>
                  <a:pt x="81534" y="411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79142" y="3549396"/>
            <a:ext cx="260985" cy="266065"/>
          </a:xfrm>
          <a:custGeom>
            <a:avLst/>
            <a:gdLst/>
            <a:ahLst/>
            <a:cxnLst/>
            <a:rect l="l" t="t" r="r" b="b"/>
            <a:pathLst>
              <a:path w="260985" h="266064">
                <a:moveTo>
                  <a:pt x="130301" y="265938"/>
                </a:moveTo>
                <a:lnTo>
                  <a:pt x="171651" y="259165"/>
                </a:lnTo>
                <a:lnTo>
                  <a:pt x="207440" y="240286"/>
                </a:lnTo>
                <a:lnTo>
                  <a:pt x="235586" y="211458"/>
                </a:lnTo>
                <a:lnTo>
                  <a:pt x="254002" y="174839"/>
                </a:lnTo>
                <a:lnTo>
                  <a:pt x="260603" y="132587"/>
                </a:lnTo>
                <a:lnTo>
                  <a:pt x="250424" y="81010"/>
                </a:lnTo>
                <a:lnTo>
                  <a:pt x="222599" y="38861"/>
                </a:lnTo>
                <a:lnTo>
                  <a:pt x="181201" y="10429"/>
                </a:lnTo>
                <a:lnTo>
                  <a:pt x="130301" y="0"/>
                </a:lnTo>
                <a:lnTo>
                  <a:pt x="79724" y="10429"/>
                </a:lnTo>
                <a:lnTo>
                  <a:pt x="38290" y="38861"/>
                </a:lnTo>
                <a:lnTo>
                  <a:pt x="10286" y="81010"/>
                </a:lnTo>
                <a:lnTo>
                  <a:pt x="0" y="132587"/>
                </a:lnTo>
                <a:lnTo>
                  <a:pt x="6675" y="174839"/>
                </a:lnTo>
                <a:lnTo>
                  <a:pt x="25237" y="211458"/>
                </a:lnTo>
                <a:lnTo>
                  <a:pt x="53492" y="240286"/>
                </a:lnTo>
                <a:lnTo>
                  <a:pt x="89245" y="259165"/>
                </a:lnTo>
                <a:lnTo>
                  <a:pt x="130301" y="265938"/>
                </a:lnTo>
                <a:close/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07157" y="3683508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6491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05811" y="3616452"/>
            <a:ext cx="107950" cy="63500"/>
          </a:xfrm>
          <a:custGeom>
            <a:avLst/>
            <a:gdLst/>
            <a:ahLst/>
            <a:cxnLst/>
            <a:rect l="l" t="t" r="r" b="b"/>
            <a:pathLst>
              <a:path w="107950" h="63500">
                <a:moveTo>
                  <a:pt x="107442" y="63246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11729" y="3611879"/>
            <a:ext cx="106680" cy="63500"/>
          </a:xfrm>
          <a:custGeom>
            <a:avLst/>
            <a:gdLst/>
            <a:ahLst/>
            <a:cxnLst/>
            <a:rect l="l" t="t" r="r" b="b"/>
            <a:pathLst>
              <a:path w="106680" h="63500">
                <a:moveTo>
                  <a:pt x="0" y="63246"/>
                </a:moveTo>
                <a:lnTo>
                  <a:pt x="10668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79142" y="3965447"/>
            <a:ext cx="260985" cy="266065"/>
          </a:xfrm>
          <a:custGeom>
            <a:avLst/>
            <a:gdLst/>
            <a:ahLst/>
            <a:cxnLst/>
            <a:rect l="l" t="t" r="r" b="b"/>
            <a:pathLst>
              <a:path w="260985" h="266064">
                <a:moveTo>
                  <a:pt x="130301" y="265938"/>
                </a:moveTo>
                <a:lnTo>
                  <a:pt x="181201" y="255508"/>
                </a:lnTo>
                <a:lnTo>
                  <a:pt x="222599" y="227075"/>
                </a:lnTo>
                <a:lnTo>
                  <a:pt x="250424" y="184927"/>
                </a:lnTo>
                <a:lnTo>
                  <a:pt x="260603" y="133349"/>
                </a:lnTo>
                <a:lnTo>
                  <a:pt x="254002" y="91098"/>
                </a:lnTo>
                <a:lnTo>
                  <a:pt x="235586" y="54479"/>
                </a:lnTo>
                <a:lnTo>
                  <a:pt x="207440" y="25651"/>
                </a:lnTo>
                <a:lnTo>
                  <a:pt x="171651" y="6772"/>
                </a:lnTo>
                <a:lnTo>
                  <a:pt x="130301" y="0"/>
                </a:lnTo>
                <a:lnTo>
                  <a:pt x="89245" y="6772"/>
                </a:lnTo>
                <a:lnTo>
                  <a:pt x="53492" y="25651"/>
                </a:lnTo>
                <a:lnTo>
                  <a:pt x="25237" y="54479"/>
                </a:lnTo>
                <a:lnTo>
                  <a:pt x="6675" y="91098"/>
                </a:lnTo>
                <a:lnTo>
                  <a:pt x="0" y="133349"/>
                </a:lnTo>
                <a:lnTo>
                  <a:pt x="10286" y="184927"/>
                </a:lnTo>
                <a:lnTo>
                  <a:pt x="38290" y="227076"/>
                </a:lnTo>
                <a:lnTo>
                  <a:pt x="79724" y="255508"/>
                </a:lnTo>
                <a:lnTo>
                  <a:pt x="130301" y="265938"/>
                </a:lnTo>
                <a:close/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07157" y="4099559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6491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305811" y="4032503"/>
            <a:ext cx="107950" cy="63500"/>
          </a:xfrm>
          <a:custGeom>
            <a:avLst/>
            <a:gdLst/>
            <a:ahLst/>
            <a:cxnLst/>
            <a:rect l="l" t="t" r="r" b="b"/>
            <a:pathLst>
              <a:path w="107950" h="63500">
                <a:moveTo>
                  <a:pt x="107442" y="63246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11729" y="4028694"/>
            <a:ext cx="106680" cy="63500"/>
          </a:xfrm>
          <a:custGeom>
            <a:avLst/>
            <a:gdLst/>
            <a:ahLst/>
            <a:cxnLst/>
            <a:rect l="l" t="t" r="r" b="b"/>
            <a:pathLst>
              <a:path w="106680" h="63500">
                <a:moveTo>
                  <a:pt x="0" y="63246"/>
                </a:moveTo>
                <a:lnTo>
                  <a:pt x="10668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90572" y="4339590"/>
            <a:ext cx="260350" cy="266700"/>
          </a:xfrm>
          <a:custGeom>
            <a:avLst/>
            <a:gdLst/>
            <a:ahLst/>
            <a:cxnLst/>
            <a:rect l="l" t="t" r="r" b="b"/>
            <a:pathLst>
              <a:path w="260350" h="266700">
                <a:moveTo>
                  <a:pt x="129539" y="266700"/>
                </a:moveTo>
                <a:lnTo>
                  <a:pt x="170889" y="259927"/>
                </a:lnTo>
                <a:lnTo>
                  <a:pt x="206678" y="241048"/>
                </a:lnTo>
                <a:lnTo>
                  <a:pt x="234824" y="212220"/>
                </a:lnTo>
                <a:lnTo>
                  <a:pt x="253240" y="175601"/>
                </a:lnTo>
                <a:lnTo>
                  <a:pt x="259841" y="133350"/>
                </a:lnTo>
                <a:lnTo>
                  <a:pt x="253240" y="91391"/>
                </a:lnTo>
                <a:lnTo>
                  <a:pt x="234824" y="54809"/>
                </a:lnTo>
                <a:lnTo>
                  <a:pt x="206678" y="25871"/>
                </a:lnTo>
                <a:lnTo>
                  <a:pt x="170889" y="6845"/>
                </a:lnTo>
                <a:lnTo>
                  <a:pt x="129539" y="0"/>
                </a:lnTo>
                <a:lnTo>
                  <a:pt x="79081" y="10548"/>
                </a:lnTo>
                <a:lnTo>
                  <a:pt x="37909" y="39243"/>
                </a:lnTo>
                <a:lnTo>
                  <a:pt x="10167" y="81653"/>
                </a:lnTo>
                <a:lnTo>
                  <a:pt x="0" y="133350"/>
                </a:lnTo>
                <a:lnTo>
                  <a:pt x="10167" y="185368"/>
                </a:lnTo>
                <a:lnTo>
                  <a:pt x="37909" y="227742"/>
                </a:lnTo>
                <a:lnTo>
                  <a:pt x="79081" y="256258"/>
                </a:lnTo>
                <a:lnTo>
                  <a:pt x="129539" y="266700"/>
                </a:lnTo>
                <a:close/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17826" y="447446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6491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16479" y="4407408"/>
            <a:ext cx="107950" cy="63500"/>
          </a:xfrm>
          <a:custGeom>
            <a:avLst/>
            <a:gdLst/>
            <a:ahLst/>
            <a:cxnLst/>
            <a:rect l="l" t="t" r="r" b="b"/>
            <a:pathLst>
              <a:path w="107950" h="63500">
                <a:moveTo>
                  <a:pt x="107442" y="63246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22398" y="4402835"/>
            <a:ext cx="107950" cy="63500"/>
          </a:xfrm>
          <a:custGeom>
            <a:avLst/>
            <a:gdLst/>
            <a:ahLst/>
            <a:cxnLst/>
            <a:rect l="l" t="t" r="r" b="b"/>
            <a:pathLst>
              <a:path w="107950" h="63500">
                <a:moveTo>
                  <a:pt x="0" y="63246"/>
                </a:moveTo>
                <a:lnTo>
                  <a:pt x="107442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97607" y="3674364"/>
            <a:ext cx="81915" cy="7620"/>
          </a:xfrm>
          <a:custGeom>
            <a:avLst/>
            <a:gdLst/>
            <a:ahLst/>
            <a:cxnLst/>
            <a:rect l="l" t="t" r="r" b="b"/>
            <a:pathLst>
              <a:path w="81914" h="7620">
                <a:moveTo>
                  <a:pt x="0" y="0"/>
                </a:moveTo>
                <a:lnTo>
                  <a:pt x="81534" y="7619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97607" y="4090415"/>
            <a:ext cx="81915" cy="8890"/>
          </a:xfrm>
          <a:custGeom>
            <a:avLst/>
            <a:gdLst/>
            <a:ahLst/>
            <a:cxnLst/>
            <a:rect l="l" t="t" r="r" b="b"/>
            <a:pathLst>
              <a:path w="81914" h="8889">
                <a:moveTo>
                  <a:pt x="0" y="0"/>
                </a:moveTo>
                <a:lnTo>
                  <a:pt x="81534" y="8381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200655" y="4464558"/>
            <a:ext cx="90170" cy="8890"/>
          </a:xfrm>
          <a:custGeom>
            <a:avLst/>
            <a:gdLst/>
            <a:ahLst/>
            <a:cxnLst/>
            <a:rect l="l" t="t" r="r" b="b"/>
            <a:pathLst>
              <a:path w="90169" h="8889">
                <a:moveTo>
                  <a:pt x="0" y="0"/>
                </a:moveTo>
                <a:lnTo>
                  <a:pt x="89916" y="8381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303019" y="3549396"/>
            <a:ext cx="260350" cy="266065"/>
          </a:xfrm>
          <a:custGeom>
            <a:avLst/>
            <a:gdLst/>
            <a:ahLst/>
            <a:cxnLst/>
            <a:rect l="l" t="t" r="r" b="b"/>
            <a:pathLst>
              <a:path w="260350" h="266064">
                <a:moveTo>
                  <a:pt x="129540" y="265938"/>
                </a:moveTo>
                <a:lnTo>
                  <a:pt x="170889" y="259165"/>
                </a:lnTo>
                <a:lnTo>
                  <a:pt x="206678" y="240286"/>
                </a:lnTo>
                <a:lnTo>
                  <a:pt x="234824" y="211458"/>
                </a:lnTo>
                <a:lnTo>
                  <a:pt x="253240" y="174839"/>
                </a:lnTo>
                <a:lnTo>
                  <a:pt x="259842" y="132587"/>
                </a:lnTo>
                <a:lnTo>
                  <a:pt x="249662" y="81010"/>
                </a:lnTo>
                <a:lnTo>
                  <a:pt x="221837" y="38861"/>
                </a:lnTo>
                <a:lnTo>
                  <a:pt x="180439" y="10429"/>
                </a:lnTo>
                <a:lnTo>
                  <a:pt x="129540" y="0"/>
                </a:lnTo>
                <a:lnTo>
                  <a:pt x="79081" y="10429"/>
                </a:lnTo>
                <a:lnTo>
                  <a:pt x="37909" y="38861"/>
                </a:lnTo>
                <a:lnTo>
                  <a:pt x="10167" y="81010"/>
                </a:lnTo>
                <a:lnTo>
                  <a:pt x="0" y="132587"/>
                </a:lnTo>
                <a:lnTo>
                  <a:pt x="10167" y="184606"/>
                </a:lnTo>
                <a:lnTo>
                  <a:pt x="37909" y="226980"/>
                </a:lnTo>
                <a:lnTo>
                  <a:pt x="79081" y="255496"/>
                </a:lnTo>
                <a:lnTo>
                  <a:pt x="129540" y="265938"/>
                </a:lnTo>
                <a:close/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30274" y="3683508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6491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328927" y="3616452"/>
            <a:ext cx="107950" cy="63500"/>
          </a:xfrm>
          <a:custGeom>
            <a:avLst/>
            <a:gdLst/>
            <a:ahLst/>
            <a:cxnLst/>
            <a:rect l="l" t="t" r="r" b="b"/>
            <a:pathLst>
              <a:path w="107950" h="63500">
                <a:moveTo>
                  <a:pt x="107441" y="63246"/>
                </a:moveTo>
                <a:lnTo>
                  <a:pt x="0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34846" y="3611879"/>
            <a:ext cx="107950" cy="63500"/>
          </a:xfrm>
          <a:custGeom>
            <a:avLst/>
            <a:gdLst/>
            <a:ahLst/>
            <a:cxnLst/>
            <a:rect l="l" t="t" r="r" b="b"/>
            <a:pathLst>
              <a:path w="107950" h="63500">
                <a:moveTo>
                  <a:pt x="0" y="63246"/>
                </a:moveTo>
                <a:lnTo>
                  <a:pt x="107442" y="0"/>
                </a:lnTo>
              </a:path>
            </a:pathLst>
          </a:custGeom>
          <a:ln w="90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62861" y="3674364"/>
            <a:ext cx="106045" cy="7620"/>
          </a:xfrm>
          <a:custGeom>
            <a:avLst/>
            <a:gdLst/>
            <a:ahLst/>
            <a:cxnLst/>
            <a:rect l="l" t="t" r="r" b="b"/>
            <a:pathLst>
              <a:path w="106044" h="7620">
                <a:moveTo>
                  <a:pt x="0" y="7620"/>
                </a:moveTo>
                <a:lnTo>
                  <a:pt x="105918" y="0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38122" y="3204210"/>
            <a:ext cx="203835" cy="440690"/>
          </a:xfrm>
          <a:custGeom>
            <a:avLst/>
            <a:gdLst/>
            <a:ahLst/>
            <a:cxnLst/>
            <a:rect l="l" t="t" r="r" b="b"/>
            <a:pathLst>
              <a:path w="203835" h="440689">
                <a:moveTo>
                  <a:pt x="203454" y="0"/>
                </a:moveTo>
                <a:lnTo>
                  <a:pt x="0" y="440436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98726" y="3204210"/>
            <a:ext cx="129539" cy="440690"/>
          </a:xfrm>
          <a:custGeom>
            <a:avLst/>
            <a:gdLst/>
            <a:ahLst/>
            <a:cxnLst/>
            <a:rect l="l" t="t" r="r" b="b"/>
            <a:pathLst>
              <a:path w="129539" h="440689">
                <a:moveTo>
                  <a:pt x="0" y="0"/>
                </a:moveTo>
                <a:lnTo>
                  <a:pt x="129540" y="440436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57222" y="3715511"/>
            <a:ext cx="0" cy="333375"/>
          </a:xfrm>
          <a:custGeom>
            <a:avLst/>
            <a:gdLst/>
            <a:ahLst/>
            <a:cxnLst/>
            <a:rect l="l" t="t" r="r" b="b"/>
            <a:pathLst>
              <a:path h="333375">
                <a:moveTo>
                  <a:pt x="0" y="0"/>
                </a:moveTo>
                <a:lnTo>
                  <a:pt x="0" y="332994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57222" y="4131564"/>
            <a:ext cx="3175" cy="292100"/>
          </a:xfrm>
          <a:custGeom>
            <a:avLst/>
            <a:gdLst/>
            <a:ahLst/>
            <a:cxnLst/>
            <a:rect l="l" t="t" r="r" b="b"/>
            <a:pathLst>
              <a:path w="3175" h="292100">
                <a:moveTo>
                  <a:pt x="0" y="0"/>
                </a:moveTo>
                <a:lnTo>
                  <a:pt x="3048" y="291846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69770" y="2841498"/>
            <a:ext cx="0" cy="291465"/>
          </a:xfrm>
          <a:custGeom>
            <a:avLst/>
            <a:gdLst/>
            <a:ahLst/>
            <a:cxnLst/>
            <a:rect l="l" t="t" r="r" b="b"/>
            <a:pathLst>
              <a:path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35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643888" y="3724147"/>
            <a:ext cx="13144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dirty="0">
                <a:latin typeface="Arial"/>
                <a:cs typeface="Arial"/>
              </a:rPr>
              <a:t>B</a:t>
            </a:r>
            <a:endParaRPr sz="11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165100" y="3490980"/>
            <a:ext cx="13144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dirty="0">
                <a:latin typeface="Arial"/>
                <a:cs typeface="Arial"/>
              </a:rPr>
              <a:t>C</a:t>
            </a:r>
            <a:endParaRPr sz="11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725427" y="3016265"/>
            <a:ext cx="196215" cy="515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4769">
              <a:lnSpc>
                <a:spcPct val="142600"/>
              </a:lnSpc>
            </a:pPr>
            <a:r>
              <a:rPr sz="1150" b="1" dirty="0">
                <a:latin typeface="Arial"/>
                <a:cs typeface="Arial"/>
              </a:rPr>
              <a:t>A  </a:t>
            </a:r>
            <a:r>
              <a:rPr sz="1150" b="1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1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075178" y="3282956"/>
            <a:ext cx="107314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1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018024" y="3765309"/>
            <a:ext cx="107314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dirty="0">
                <a:solidFill>
                  <a:srgbClr val="00CC00"/>
                </a:solidFill>
                <a:latin typeface="Arial"/>
                <a:cs typeface="Arial"/>
              </a:rPr>
              <a:t>2</a:t>
            </a:r>
            <a:endParaRPr sz="11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018024" y="3923796"/>
            <a:ext cx="294640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5260">
              <a:lnSpc>
                <a:spcPct val="100000"/>
              </a:lnSpc>
            </a:pPr>
            <a:r>
              <a:rPr sz="1150" b="1" dirty="0">
                <a:latin typeface="Arial"/>
                <a:cs typeface="Arial"/>
              </a:rPr>
              <a:t>D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ts val="1180"/>
              </a:lnSpc>
              <a:spcBef>
                <a:spcPts val="655"/>
              </a:spcBef>
            </a:pPr>
            <a:r>
              <a:rPr sz="1150" b="1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150">
              <a:latin typeface="Arial"/>
              <a:cs typeface="Arial"/>
            </a:endParaRPr>
          </a:p>
          <a:p>
            <a:pPr marL="175260">
              <a:lnSpc>
                <a:spcPts val="1180"/>
              </a:lnSpc>
            </a:pPr>
            <a:r>
              <a:rPr sz="1150" b="1" dirty="0">
                <a:latin typeface="Arial"/>
                <a:cs typeface="Arial"/>
              </a:rPr>
              <a:t>E</a:t>
            </a:r>
            <a:endParaRPr sz="11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002021" y="2933197"/>
            <a:ext cx="107314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dirty="0">
                <a:solidFill>
                  <a:srgbClr val="00CC00"/>
                </a:solidFill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</p:txBody>
      </p:sp>
      <p:graphicFrame>
        <p:nvGraphicFramePr>
          <p:cNvPr id="51" name="object 51"/>
          <p:cNvGraphicFramePr>
            <a:graphicFrameLocks noGrp="1"/>
          </p:cNvGraphicFramePr>
          <p:nvPr/>
        </p:nvGraphicFramePr>
        <p:xfrm>
          <a:off x="4174426" y="2441448"/>
          <a:ext cx="3086669" cy="17312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8644"/>
                <a:gridCol w="733044"/>
                <a:gridCol w="615696"/>
                <a:gridCol w="498347"/>
                <a:gridCol w="650938"/>
              </a:tblGrid>
              <a:tr h="29375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b="1" dirty="0">
                          <a:latin typeface="Arial"/>
                          <a:cs typeface="Arial"/>
                        </a:rPr>
                        <a:t>Cable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R w="17525">
                      <a:solidFill>
                        <a:srgbClr val="000000"/>
                      </a:solidFill>
                      <a:prstDash val="solid"/>
                    </a:lnR>
                    <a:lnB w="2971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b="1" spc="-5" dirty="0">
                          <a:latin typeface="Arial"/>
                          <a:cs typeface="Arial"/>
                        </a:rPr>
                        <a:t>FROM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B w="2971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b="1" spc="15" dirty="0">
                          <a:latin typeface="Arial"/>
                          <a:cs typeface="Arial"/>
                        </a:rPr>
                        <a:t>TO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B w="2971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b="1" spc="-5" dirty="0">
                          <a:latin typeface="Arial"/>
                          <a:cs typeface="Arial"/>
                        </a:rPr>
                        <a:t>CKT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B w="2971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b="1" spc="-5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#</a:t>
                      </a:r>
                      <a:r>
                        <a:rPr sz="1250" b="1" spc="-12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50" b="1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Turb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39243">
                      <a:solidFill>
                        <a:srgbClr val="000000"/>
                      </a:solidFill>
                      <a:prstDash val="solid"/>
                    </a:lnR>
                    <a:lnB w="2971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1084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250" b="1" spc="-15" dirty="0">
                          <a:latin typeface="Arial"/>
                          <a:cs typeface="Arial"/>
                        </a:rPr>
                        <a:t>XLR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29718">
                      <a:solidFill>
                        <a:srgbClr val="000000"/>
                      </a:solidFill>
                      <a:prstDash val="solid"/>
                    </a:lnT>
                    <a:lnB w="533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spc="-15" dirty="0">
                          <a:latin typeface="Arial"/>
                          <a:cs typeface="Arial"/>
                        </a:rPr>
                        <a:t>SUB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29718">
                      <a:solidFill>
                        <a:srgbClr val="000000"/>
                      </a:solidFill>
                      <a:prstDash val="solid"/>
                    </a:lnT>
                    <a:lnB w="533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A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29718">
                      <a:solidFill>
                        <a:srgbClr val="000000"/>
                      </a:solidFill>
                      <a:prstDash val="solid"/>
                    </a:lnT>
                    <a:lnB w="533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spc="-10" dirty="0">
                          <a:latin typeface="Arial"/>
                          <a:cs typeface="Arial"/>
                        </a:rPr>
                        <a:t>101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29718">
                      <a:solidFill>
                        <a:srgbClr val="000000"/>
                      </a:solidFill>
                      <a:prstDash val="solid"/>
                    </a:lnT>
                    <a:lnB w="533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39243">
                      <a:solidFill>
                        <a:srgbClr val="000000"/>
                      </a:solidFill>
                      <a:prstDash val="solid"/>
                    </a:lnR>
                    <a:lnT w="29718">
                      <a:solidFill>
                        <a:srgbClr val="000000"/>
                      </a:solidFill>
                      <a:prstDash val="solid"/>
                    </a:lnT>
                    <a:lnB w="533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146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250" b="1" spc="-15" dirty="0">
                          <a:latin typeface="Arial"/>
                          <a:cs typeface="Arial"/>
                        </a:rPr>
                        <a:t>XLR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5334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A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5334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B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5334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spc="-10" dirty="0">
                          <a:latin typeface="Arial"/>
                          <a:cs typeface="Arial"/>
                        </a:rPr>
                        <a:t>102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5334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39243">
                      <a:solidFill>
                        <a:srgbClr val="000000"/>
                      </a:solidFill>
                      <a:prstDash val="solid"/>
                    </a:lnR>
                    <a:lnT w="5334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184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50" b="1" spc="-15" dirty="0">
                          <a:latin typeface="Arial"/>
                          <a:cs typeface="Arial"/>
                        </a:rPr>
                        <a:t>XLR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A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C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50" spc="-10" dirty="0">
                          <a:latin typeface="Arial"/>
                          <a:cs typeface="Arial"/>
                        </a:rPr>
                        <a:t>103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39243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036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250" b="1" spc="-15" dirty="0">
                          <a:latin typeface="Arial"/>
                          <a:cs typeface="Arial"/>
                        </a:rPr>
                        <a:t>XLR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C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D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50" spc="-10" dirty="0">
                          <a:latin typeface="Arial"/>
                          <a:cs typeface="Arial"/>
                        </a:rPr>
                        <a:t>104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39243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5081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250" b="1" spc="-15" dirty="0">
                          <a:latin typeface="Arial"/>
                          <a:cs typeface="Arial"/>
                        </a:rPr>
                        <a:t>XLR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365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D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365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50" dirty="0">
                          <a:latin typeface="Arial"/>
                          <a:cs typeface="Arial"/>
                        </a:rPr>
                        <a:t>E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365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50" spc="-10" dirty="0">
                          <a:latin typeface="Arial"/>
                          <a:cs typeface="Arial"/>
                        </a:rPr>
                        <a:t>105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365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39243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3657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2" name="object 52"/>
          <p:cNvSpPr/>
          <p:nvPr/>
        </p:nvSpPr>
        <p:spPr>
          <a:xfrm>
            <a:off x="1898904" y="2884599"/>
            <a:ext cx="307975" cy="252729"/>
          </a:xfrm>
          <a:custGeom>
            <a:avLst/>
            <a:gdLst/>
            <a:ahLst/>
            <a:cxnLst/>
            <a:rect l="l" t="t" r="r" b="b"/>
            <a:pathLst>
              <a:path w="307975" h="252730">
                <a:moveTo>
                  <a:pt x="307848" y="125300"/>
                </a:moveTo>
                <a:lnTo>
                  <a:pt x="307848" y="118442"/>
                </a:lnTo>
                <a:lnTo>
                  <a:pt x="307086" y="112346"/>
                </a:lnTo>
                <a:lnTo>
                  <a:pt x="295165" y="74791"/>
                </a:lnTo>
                <a:lnTo>
                  <a:pt x="244754" y="22327"/>
                </a:lnTo>
                <a:lnTo>
                  <a:pt x="173093" y="0"/>
                </a:lnTo>
                <a:lnTo>
                  <a:pt x="134612" y="114"/>
                </a:lnTo>
                <a:lnTo>
                  <a:pt x="97198" y="7736"/>
                </a:lnTo>
                <a:lnTo>
                  <a:pt x="34083" y="45463"/>
                </a:lnTo>
                <a:lnTo>
                  <a:pt x="761" y="113108"/>
                </a:lnTo>
                <a:lnTo>
                  <a:pt x="0" y="119204"/>
                </a:lnTo>
                <a:lnTo>
                  <a:pt x="0" y="126062"/>
                </a:lnTo>
                <a:lnTo>
                  <a:pt x="762" y="132920"/>
                </a:lnTo>
                <a:lnTo>
                  <a:pt x="762" y="139016"/>
                </a:lnTo>
                <a:lnTo>
                  <a:pt x="2286" y="145874"/>
                </a:lnTo>
                <a:lnTo>
                  <a:pt x="16897" y="183099"/>
                </a:lnTo>
                <a:lnTo>
                  <a:pt x="25908" y="194101"/>
                </a:lnTo>
                <a:lnTo>
                  <a:pt x="25908" y="115394"/>
                </a:lnTo>
                <a:lnTo>
                  <a:pt x="39981" y="78885"/>
                </a:lnTo>
                <a:lnTo>
                  <a:pt x="65429" y="51679"/>
                </a:lnTo>
                <a:lnTo>
                  <a:pt x="98927" y="33764"/>
                </a:lnTo>
                <a:lnTo>
                  <a:pt x="137148" y="25129"/>
                </a:lnTo>
                <a:lnTo>
                  <a:pt x="176767" y="25762"/>
                </a:lnTo>
                <a:lnTo>
                  <a:pt x="214457" y="35650"/>
                </a:lnTo>
                <a:lnTo>
                  <a:pt x="246894" y="54781"/>
                </a:lnTo>
                <a:lnTo>
                  <a:pt x="270751" y="83145"/>
                </a:lnTo>
                <a:lnTo>
                  <a:pt x="282702" y="120728"/>
                </a:lnTo>
                <a:lnTo>
                  <a:pt x="282702" y="195600"/>
                </a:lnTo>
                <a:lnTo>
                  <a:pt x="300075" y="165022"/>
                </a:lnTo>
                <a:lnTo>
                  <a:pt x="307848" y="125300"/>
                </a:lnTo>
                <a:close/>
              </a:path>
              <a:path w="307975" h="252730">
                <a:moveTo>
                  <a:pt x="282702" y="195600"/>
                </a:moveTo>
                <a:lnTo>
                  <a:pt x="282702" y="131396"/>
                </a:lnTo>
                <a:lnTo>
                  <a:pt x="270976" y="167789"/>
                </a:lnTo>
                <a:lnTo>
                  <a:pt x="247766" y="195622"/>
                </a:lnTo>
                <a:lnTo>
                  <a:pt x="216201" y="214773"/>
                </a:lnTo>
                <a:lnTo>
                  <a:pt x="179413" y="225121"/>
                </a:lnTo>
                <a:lnTo>
                  <a:pt x="140532" y="226544"/>
                </a:lnTo>
                <a:lnTo>
                  <a:pt x="102686" y="218919"/>
                </a:lnTo>
                <a:lnTo>
                  <a:pt x="69007" y="202125"/>
                </a:lnTo>
                <a:lnTo>
                  <a:pt x="42625" y="176039"/>
                </a:lnTo>
                <a:lnTo>
                  <a:pt x="26670" y="140540"/>
                </a:lnTo>
                <a:lnTo>
                  <a:pt x="25908" y="135206"/>
                </a:lnTo>
                <a:lnTo>
                  <a:pt x="25908" y="194101"/>
                </a:lnTo>
                <a:lnTo>
                  <a:pt x="40777" y="212256"/>
                </a:lnTo>
                <a:lnTo>
                  <a:pt x="71713" y="233428"/>
                </a:lnTo>
                <a:lnTo>
                  <a:pt x="107493" y="246698"/>
                </a:lnTo>
                <a:lnTo>
                  <a:pt x="145907" y="252149"/>
                </a:lnTo>
                <a:lnTo>
                  <a:pt x="184743" y="249864"/>
                </a:lnTo>
                <a:lnTo>
                  <a:pt x="221789" y="239926"/>
                </a:lnTo>
                <a:lnTo>
                  <a:pt x="254834" y="222417"/>
                </a:lnTo>
                <a:lnTo>
                  <a:pt x="281666" y="197422"/>
                </a:lnTo>
                <a:lnTo>
                  <a:pt x="282702" y="1956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969007" y="3265618"/>
            <a:ext cx="307975" cy="252095"/>
          </a:xfrm>
          <a:custGeom>
            <a:avLst/>
            <a:gdLst/>
            <a:ahLst/>
            <a:cxnLst/>
            <a:rect l="l" t="t" r="r" b="b"/>
            <a:pathLst>
              <a:path w="307975" h="252095">
                <a:moveTo>
                  <a:pt x="307848" y="125281"/>
                </a:moveTo>
                <a:lnTo>
                  <a:pt x="307848" y="118423"/>
                </a:lnTo>
                <a:lnTo>
                  <a:pt x="307086" y="112327"/>
                </a:lnTo>
                <a:lnTo>
                  <a:pt x="294891" y="74805"/>
                </a:lnTo>
                <a:lnTo>
                  <a:pt x="244213" y="22356"/>
                </a:lnTo>
                <a:lnTo>
                  <a:pt x="172565" y="0"/>
                </a:lnTo>
                <a:lnTo>
                  <a:pt x="134158" y="94"/>
                </a:lnTo>
                <a:lnTo>
                  <a:pt x="62735" y="22802"/>
                </a:lnTo>
                <a:lnTo>
                  <a:pt x="12582" y="75503"/>
                </a:lnTo>
                <a:lnTo>
                  <a:pt x="761" y="113089"/>
                </a:lnTo>
                <a:lnTo>
                  <a:pt x="0" y="119185"/>
                </a:lnTo>
                <a:lnTo>
                  <a:pt x="0" y="132901"/>
                </a:lnTo>
                <a:lnTo>
                  <a:pt x="762" y="138997"/>
                </a:lnTo>
                <a:lnTo>
                  <a:pt x="1524" y="145855"/>
                </a:lnTo>
                <a:lnTo>
                  <a:pt x="16260" y="182934"/>
                </a:lnTo>
                <a:lnTo>
                  <a:pt x="25146" y="193721"/>
                </a:lnTo>
                <a:lnTo>
                  <a:pt x="25146" y="119947"/>
                </a:lnTo>
                <a:lnTo>
                  <a:pt x="25908" y="115375"/>
                </a:lnTo>
                <a:lnTo>
                  <a:pt x="39877" y="78805"/>
                </a:lnTo>
                <a:lnTo>
                  <a:pt x="65232" y="51600"/>
                </a:lnTo>
                <a:lnTo>
                  <a:pt x="98653" y="33728"/>
                </a:lnTo>
                <a:lnTo>
                  <a:pt x="136821" y="25157"/>
                </a:lnTo>
                <a:lnTo>
                  <a:pt x="176417" y="25855"/>
                </a:lnTo>
                <a:lnTo>
                  <a:pt x="214122" y="35791"/>
                </a:lnTo>
                <a:lnTo>
                  <a:pt x="246617" y="54933"/>
                </a:lnTo>
                <a:lnTo>
                  <a:pt x="270583" y="83249"/>
                </a:lnTo>
                <a:lnTo>
                  <a:pt x="282702" y="120709"/>
                </a:lnTo>
                <a:lnTo>
                  <a:pt x="282702" y="195234"/>
                </a:lnTo>
                <a:lnTo>
                  <a:pt x="299909" y="165106"/>
                </a:lnTo>
                <a:lnTo>
                  <a:pt x="307848" y="125281"/>
                </a:lnTo>
                <a:close/>
              </a:path>
              <a:path w="307975" h="252095">
                <a:moveTo>
                  <a:pt x="282702" y="195234"/>
                </a:moveTo>
                <a:lnTo>
                  <a:pt x="282702" y="126043"/>
                </a:lnTo>
                <a:lnTo>
                  <a:pt x="281940" y="131377"/>
                </a:lnTo>
                <a:lnTo>
                  <a:pt x="270753" y="167733"/>
                </a:lnTo>
                <a:lnTo>
                  <a:pt x="247802" y="195547"/>
                </a:lnTo>
                <a:lnTo>
                  <a:pt x="216289" y="214694"/>
                </a:lnTo>
                <a:lnTo>
                  <a:pt x="179414" y="225048"/>
                </a:lnTo>
                <a:lnTo>
                  <a:pt x="140380" y="226483"/>
                </a:lnTo>
                <a:lnTo>
                  <a:pt x="102387" y="218874"/>
                </a:lnTo>
                <a:lnTo>
                  <a:pt x="68637" y="202094"/>
                </a:lnTo>
                <a:lnTo>
                  <a:pt x="42330" y="176018"/>
                </a:lnTo>
                <a:lnTo>
                  <a:pt x="26670" y="140521"/>
                </a:lnTo>
                <a:lnTo>
                  <a:pt x="25908" y="135187"/>
                </a:lnTo>
                <a:lnTo>
                  <a:pt x="25146" y="130615"/>
                </a:lnTo>
                <a:lnTo>
                  <a:pt x="25146" y="193721"/>
                </a:lnTo>
                <a:lnTo>
                  <a:pt x="40223" y="212025"/>
                </a:lnTo>
                <a:lnTo>
                  <a:pt x="71211" y="233193"/>
                </a:lnTo>
                <a:lnTo>
                  <a:pt x="107022" y="246505"/>
                </a:lnTo>
                <a:lnTo>
                  <a:pt x="145456" y="252027"/>
                </a:lnTo>
                <a:lnTo>
                  <a:pt x="184310" y="249825"/>
                </a:lnTo>
                <a:lnTo>
                  <a:pt x="221384" y="239965"/>
                </a:lnTo>
                <a:lnTo>
                  <a:pt x="254476" y="222515"/>
                </a:lnTo>
                <a:lnTo>
                  <a:pt x="281385" y="197540"/>
                </a:lnTo>
                <a:lnTo>
                  <a:pt x="282702" y="19523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610105" y="3265590"/>
            <a:ext cx="307975" cy="252095"/>
          </a:xfrm>
          <a:custGeom>
            <a:avLst/>
            <a:gdLst/>
            <a:ahLst/>
            <a:cxnLst/>
            <a:rect l="l" t="t" r="r" b="b"/>
            <a:pathLst>
              <a:path w="307975" h="252095">
                <a:moveTo>
                  <a:pt x="307848" y="125309"/>
                </a:moveTo>
                <a:lnTo>
                  <a:pt x="307848" y="118451"/>
                </a:lnTo>
                <a:lnTo>
                  <a:pt x="307086" y="112355"/>
                </a:lnTo>
                <a:lnTo>
                  <a:pt x="294927" y="74811"/>
                </a:lnTo>
                <a:lnTo>
                  <a:pt x="244278" y="22346"/>
                </a:lnTo>
                <a:lnTo>
                  <a:pt x="172619" y="0"/>
                </a:lnTo>
                <a:lnTo>
                  <a:pt x="134198" y="103"/>
                </a:lnTo>
                <a:lnTo>
                  <a:pt x="62745" y="22830"/>
                </a:lnTo>
                <a:lnTo>
                  <a:pt x="12577" y="75538"/>
                </a:lnTo>
                <a:lnTo>
                  <a:pt x="761" y="113117"/>
                </a:lnTo>
                <a:lnTo>
                  <a:pt x="0" y="119213"/>
                </a:lnTo>
                <a:lnTo>
                  <a:pt x="0" y="132929"/>
                </a:lnTo>
                <a:lnTo>
                  <a:pt x="762" y="139025"/>
                </a:lnTo>
                <a:lnTo>
                  <a:pt x="1524" y="145883"/>
                </a:lnTo>
                <a:lnTo>
                  <a:pt x="16370" y="182974"/>
                </a:lnTo>
                <a:lnTo>
                  <a:pt x="25146" y="193595"/>
                </a:lnTo>
                <a:lnTo>
                  <a:pt x="25146" y="125309"/>
                </a:lnTo>
                <a:lnTo>
                  <a:pt x="25908" y="119975"/>
                </a:lnTo>
                <a:lnTo>
                  <a:pt x="25908" y="115403"/>
                </a:lnTo>
                <a:lnTo>
                  <a:pt x="39989" y="78772"/>
                </a:lnTo>
                <a:lnTo>
                  <a:pt x="65424" y="51552"/>
                </a:lnTo>
                <a:lnTo>
                  <a:pt x="98896" y="33697"/>
                </a:lnTo>
                <a:lnTo>
                  <a:pt x="137086" y="25163"/>
                </a:lnTo>
                <a:lnTo>
                  <a:pt x="176678" y="25905"/>
                </a:lnTo>
                <a:lnTo>
                  <a:pt x="214353" y="35878"/>
                </a:lnTo>
                <a:lnTo>
                  <a:pt x="246794" y="55038"/>
                </a:lnTo>
                <a:lnTo>
                  <a:pt x="270682" y="83339"/>
                </a:lnTo>
                <a:lnTo>
                  <a:pt x="282702" y="120737"/>
                </a:lnTo>
                <a:lnTo>
                  <a:pt x="282702" y="195376"/>
                </a:lnTo>
                <a:lnTo>
                  <a:pt x="299954" y="165105"/>
                </a:lnTo>
                <a:lnTo>
                  <a:pt x="307848" y="125309"/>
                </a:lnTo>
                <a:close/>
              </a:path>
              <a:path w="307975" h="252095">
                <a:moveTo>
                  <a:pt x="282702" y="195376"/>
                </a:moveTo>
                <a:lnTo>
                  <a:pt x="282702" y="131405"/>
                </a:lnTo>
                <a:lnTo>
                  <a:pt x="270504" y="168209"/>
                </a:lnTo>
                <a:lnTo>
                  <a:pt x="246951" y="196156"/>
                </a:lnTo>
                <a:lnTo>
                  <a:pt x="215169" y="215208"/>
                </a:lnTo>
                <a:lnTo>
                  <a:pt x="178281" y="225325"/>
                </a:lnTo>
                <a:lnTo>
                  <a:pt x="139415" y="226470"/>
                </a:lnTo>
                <a:lnTo>
                  <a:pt x="101695" y="218603"/>
                </a:lnTo>
                <a:lnTo>
                  <a:pt x="68248" y="201686"/>
                </a:lnTo>
                <a:lnTo>
                  <a:pt x="42197" y="175681"/>
                </a:lnTo>
                <a:lnTo>
                  <a:pt x="26670" y="140549"/>
                </a:lnTo>
                <a:lnTo>
                  <a:pt x="25908" y="135215"/>
                </a:lnTo>
                <a:lnTo>
                  <a:pt x="25146" y="130643"/>
                </a:lnTo>
                <a:lnTo>
                  <a:pt x="25146" y="193595"/>
                </a:lnTo>
                <a:lnTo>
                  <a:pt x="71439" y="233226"/>
                </a:lnTo>
                <a:lnTo>
                  <a:pt x="107268" y="246526"/>
                </a:lnTo>
                <a:lnTo>
                  <a:pt x="145698" y="252033"/>
                </a:lnTo>
                <a:lnTo>
                  <a:pt x="184531" y="249818"/>
                </a:lnTo>
                <a:lnTo>
                  <a:pt x="221570" y="239948"/>
                </a:lnTo>
                <a:lnTo>
                  <a:pt x="254618" y="222493"/>
                </a:lnTo>
                <a:lnTo>
                  <a:pt x="281478" y="197523"/>
                </a:lnTo>
                <a:lnTo>
                  <a:pt x="282702" y="19537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769607" y="2654981"/>
            <a:ext cx="307975" cy="939800"/>
          </a:xfrm>
          <a:custGeom>
            <a:avLst/>
            <a:gdLst/>
            <a:ahLst/>
            <a:cxnLst/>
            <a:rect l="l" t="t" r="r" b="b"/>
            <a:pathLst>
              <a:path w="307975" h="939800">
                <a:moveTo>
                  <a:pt x="307847" y="492840"/>
                </a:moveTo>
                <a:lnTo>
                  <a:pt x="307847" y="445596"/>
                </a:lnTo>
                <a:lnTo>
                  <a:pt x="305856" y="387780"/>
                </a:lnTo>
                <a:lnTo>
                  <a:pt x="302007" y="333772"/>
                </a:lnTo>
                <a:lnTo>
                  <a:pt x="296437" y="283622"/>
                </a:lnTo>
                <a:lnTo>
                  <a:pt x="289284" y="237376"/>
                </a:lnTo>
                <a:lnTo>
                  <a:pt x="280686" y="195082"/>
                </a:lnTo>
                <a:lnTo>
                  <a:pt x="270781" y="156788"/>
                </a:lnTo>
                <a:lnTo>
                  <a:pt x="247600" y="92391"/>
                </a:lnTo>
                <a:lnTo>
                  <a:pt x="220840" y="44564"/>
                </a:lnTo>
                <a:lnTo>
                  <a:pt x="191605" y="13690"/>
                </a:lnTo>
                <a:lnTo>
                  <a:pt x="145520" y="0"/>
                </a:lnTo>
                <a:lnTo>
                  <a:pt x="130113" y="4325"/>
                </a:lnTo>
                <a:lnTo>
                  <a:pt x="85686" y="44637"/>
                </a:lnTo>
                <a:lnTo>
                  <a:pt x="58940" y="94767"/>
                </a:lnTo>
                <a:lnTo>
                  <a:pt x="35775" y="163946"/>
                </a:lnTo>
                <a:lnTo>
                  <a:pt x="25880" y="205798"/>
                </a:lnTo>
                <a:lnTo>
                  <a:pt x="17293" y="252556"/>
                </a:lnTo>
                <a:lnTo>
                  <a:pt x="10153" y="304266"/>
                </a:lnTo>
                <a:lnTo>
                  <a:pt x="4596" y="360977"/>
                </a:lnTo>
                <a:lnTo>
                  <a:pt x="761" y="422736"/>
                </a:lnTo>
                <a:lnTo>
                  <a:pt x="0" y="445596"/>
                </a:lnTo>
                <a:lnTo>
                  <a:pt x="0" y="463122"/>
                </a:lnTo>
                <a:lnTo>
                  <a:pt x="4475" y="457901"/>
                </a:lnTo>
                <a:lnTo>
                  <a:pt x="10667" y="457026"/>
                </a:lnTo>
                <a:lnTo>
                  <a:pt x="16763" y="455502"/>
                </a:lnTo>
                <a:lnTo>
                  <a:pt x="22859" y="459312"/>
                </a:lnTo>
                <a:lnTo>
                  <a:pt x="24383" y="465408"/>
                </a:lnTo>
                <a:lnTo>
                  <a:pt x="24383" y="469361"/>
                </a:lnTo>
                <a:lnTo>
                  <a:pt x="25145" y="469218"/>
                </a:lnTo>
                <a:lnTo>
                  <a:pt x="27949" y="370338"/>
                </a:lnTo>
                <a:lnTo>
                  <a:pt x="31951" y="327137"/>
                </a:lnTo>
                <a:lnTo>
                  <a:pt x="38895" y="275337"/>
                </a:lnTo>
                <a:lnTo>
                  <a:pt x="49003" y="219244"/>
                </a:lnTo>
                <a:lnTo>
                  <a:pt x="62493" y="163159"/>
                </a:lnTo>
                <a:lnTo>
                  <a:pt x="79586" y="111386"/>
                </a:lnTo>
                <a:lnTo>
                  <a:pt x="100503" y="68229"/>
                </a:lnTo>
                <a:lnTo>
                  <a:pt x="125462" y="37990"/>
                </a:lnTo>
                <a:lnTo>
                  <a:pt x="154685" y="24972"/>
                </a:lnTo>
                <a:lnTo>
                  <a:pt x="156971" y="24972"/>
                </a:lnTo>
                <a:lnTo>
                  <a:pt x="213054" y="78469"/>
                </a:lnTo>
                <a:lnTo>
                  <a:pt x="233112" y="124281"/>
                </a:lnTo>
                <a:lnTo>
                  <a:pt x="249264" y="177809"/>
                </a:lnTo>
                <a:lnTo>
                  <a:pt x="261811" y="235120"/>
                </a:lnTo>
                <a:lnTo>
                  <a:pt x="271051" y="292279"/>
                </a:lnTo>
                <a:lnTo>
                  <a:pt x="277286" y="345352"/>
                </a:lnTo>
                <a:lnTo>
                  <a:pt x="280816" y="390403"/>
                </a:lnTo>
                <a:lnTo>
                  <a:pt x="281939" y="423498"/>
                </a:lnTo>
                <a:lnTo>
                  <a:pt x="281939" y="446358"/>
                </a:lnTo>
                <a:lnTo>
                  <a:pt x="282701" y="469218"/>
                </a:lnTo>
                <a:lnTo>
                  <a:pt x="282701" y="732912"/>
                </a:lnTo>
                <a:lnTo>
                  <a:pt x="288688" y="703655"/>
                </a:lnTo>
                <a:lnTo>
                  <a:pt x="295965" y="657005"/>
                </a:lnTo>
                <a:lnTo>
                  <a:pt x="301676" y="606297"/>
                </a:lnTo>
                <a:lnTo>
                  <a:pt x="305682" y="551564"/>
                </a:lnTo>
                <a:lnTo>
                  <a:pt x="307847" y="492840"/>
                </a:lnTo>
                <a:close/>
              </a:path>
              <a:path w="307975" h="939800">
                <a:moveTo>
                  <a:pt x="24383" y="465408"/>
                </a:moveTo>
                <a:lnTo>
                  <a:pt x="22859" y="459312"/>
                </a:lnTo>
                <a:lnTo>
                  <a:pt x="16763" y="455502"/>
                </a:lnTo>
                <a:lnTo>
                  <a:pt x="10667" y="457026"/>
                </a:lnTo>
                <a:lnTo>
                  <a:pt x="4596" y="457785"/>
                </a:lnTo>
                <a:lnTo>
                  <a:pt x="0" y="463122"/>
                </a:lnTo>
                <a:lnTo>
                  <a:pt x="0" y="469218"/>
                </a:lnTo>
                <a:lnTo>
                  <a:pt x="24383" y="465408"/>
                </a:lnTo>
                <a:close/>
              </a:path>
              <a:path w="307975" h="939800">
                <a:moveTo>
                  <a:pt x="24383" y="469361"/>
                </a:moveTo>
                <a:lnTo>
                  <a:pt x="24383" y="465408"/>
                </a:lnTo>
                <a:lnTo>
                  <a:pt x="0" y="469218"/>
                </a:lnTo>
                <a:lnTo>
                  <a:pt x="0" y="493602"/>
                </a:lnTo>
                <a:lnTo>
                  <a:pt x="761" y="516462"/>
                </a:lnTo>
                <a:lnTo>
                  <a:pt x="761" y="473790"/>
                </a:lnTo>
                <a:lnTo>
                  <a:pt x="24383" y="469361"/>
                </a:lnTo>
                <a:close/>
              </a:path>
              <a:path w="307975" h="939800">
                <a:moveTo>
                  <a:pt x="25145" y="476076"/>
                </a:moveTo>
                <a:lnTo>
                  <a:pt x="25145" y="469218"/>
                </a:lnTo>
                <a:lnTo>
                  <a:pt x="761" y="473790"/>
                </a:lnTo>
                <a:lnTo>
                  <a:pt x="2285" y="479124"/>
                </a:lnTo>
                <a:lnTo>
                  <a:pt x="8381" y="482934"/>
                </a:lnTo>
                <a:lnTo>
                  <a:pt x="20573" y="481410"/>
                </a:lnTo>
                <a:lnTo>
                  <a:pt x="25145" y="476076"/>
                </a:lnTo>
                <a:close/>
              </a:path>
              <a:path w="307975" h="939800">
                <a:moveTo>
                  <a:pt x="282701" y="732912"/>
                </a:moveTo>
                <a:lnTo>
                  <a:pt x="282701" y="469218"/>
                </a:lnTo>
                <a:lnTo>
                  <a:pt x="281939" y="492840"/>
                </a:lnTo>
                <a:lnTo>
                  <a:pt x="281939" y="515700"/>
                </a:lnTo>
                <a:lnTo>
                  <a:pt x="281013" y="548303"/>
                </a:lnTo>
                <a:lnTo>
                  <a:pt x="277506" y="593688"/>
                </a:lnTo>
                <a:lnTo>
                  <a:pt x="271128" y="647628"/>
                </a:lnTo>
                <a:lnTo>
                  <a:pt x="261585" y="705896"/>
                </a:lnTo>
                <a:lnTo>
                  <a:pt x="248587" y="764266"/>
                </a:lnTo>
                <a:lnTo>
                  <a:pt x="231842" y="818511"/>
                </a:lnTo>
                <a:lnTo>
                  <a:pt x="211059" y="864404"/>
                </a:lnTo>
                <a:lnTo>
                  <a:pt x="185945" y="897718"/>
                </a:lnTo>
                <a:lnTo>
                  <a:pt x="156209" y="914226"/>
                </a:lnTo>
                <a:lnTo>
                  <a:pt x="150875" y="914226"/>
                </a:lnTo>
                <a:lnTo>
                  <a:pt x="97930" y="866711"/>
                </a:lnTo>
                <a:lnTo>
                  <a:pt x="77723" y="823650"/>
                </a:lnTo>
                <a:lnTo>
                  <a:pt x="61323" y="772874"/>
                </a:lnTo>
                <a:lnTo>
                  <a:pt x="48451" y="718248"/>
                </a:lnTo>
                <a:lnTo>
                  <a:pt x="38828" y="663638"/>
                </a:lnTo>
                <a:lnTo>
                  <a:pt x="32175" y="612910"/>
                </a:lnTo>
                <a:lnTo>
                  <a:pt x="28215" y="569929"/>
                </a:lnTo>
                <a:lnTo>
                  <a:pt x="25145" y="492840"/>
                </a:lnTo>
                <a:lnTo>
                  <a:pt x="25145" y="476076"/>
                </a:lnTo>
                <a:lnTo>
                  <a:pt x="20573" y="481410"/>
                </a:lnTo>
                <a:lnTo>
                  <a:pt x="8381" y="482934"/>
                </a:lnTo>
                <a:lnTo>
                  <a:pt x="2285" y="479124"/>
                </a:lnTo>
                <a:lnTo>
                  <a:pt x="761" y="473790"/>
                </a:lnTo>
                <a:lnTo>
                  <a:pt x="761" y="516462"/>
                </a:lnTo>
                <a:lnTo>
                  <a:pt x="4475" y="577511"/>
                </a:lnTo>
                <a:lnTo>
                  <a:pt x="9915" y="633677"/>
                </a:lnTo>
                <a:lnTo>
                  <a:pt x="16945" y="684996"/>
                </a:lnTo>
                <a:lnTo>
                  <a:pt x="25427" y="731501"/>
                </a:lnTo>
                <a:lnTo>
                  <a:pt x="35223" y="773228"/>
                </a:lnTo>
                <a:lnTo>
                  <a:pt x="46198" y="810210"/>
                </a:lnTo>
                <a:lnTo>
                  <a:pt x="71131" y="870078"/>
                </a:lnTo>
                <a:lnTo>
                  <a:pt x="99128" y="911379"/>
                </a:lnTo>
                <a:lnTo>
                  <a:pt x="144468" y="939117"/>
                </a:lnTo>
                <a:lnTo>
                  <a:pt x="160019" y="939351"/>
                </a:lnTo>
                <a:lnTo>
                  <a:pt x="175323" y="935201"/>
                </a:lnTo>
                <a:lnTo>
                  <a:pt x="219803" y="896400"/>
                </a:lnTo>
                <a:lnTo>
                  <a:pt x="246653" y="848981"/>
                </a:lnTo>
                <a:lnTo>
                  <a:pt x="269981" y="784641"/>
                </a:lnTo>
                <a:lnTo>
                  <a:pt x="279980" y="746212"/>
                </a:lnTo>
                <a:lnTo>
                  <a:pt x="282701" y="7329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  <p:sp>
        <p:nvSpPr>
          <p:cNvPr id="57" name="object 5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488251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solidFill>
                  <a:srgbClr val="00AEC7"/>
                </a:solidFill>
              </a:rPr>
              <a:t>Turbine </a:t>
            </a:r>
            <a:r>
              <a:rPr sz="2800" dirty="0">
                <a:solidFill>
                  <a:srgbClr val="00AEC7"/>
                </a:solidFill>
              </a:rPr>
              <a:t>Segment</a:t>
            </a:r>
            <a:r>
              <a:rPr sz="2800" spc="-15" dirty="0">
                <a:solidFill>
                  <a:srgbClr val="00AEC7"/>
                </a:solidFill>
              </a:rPr>
              <a:t> </a:t>
            </a:r>
            <a:r>
              <a:rPr sz="2800" dirty="0">
                <a:solidFill>
                  <a:srgbClr val="00AEC7"/>
                </a:solidFill>
              </a:rPr>
              <a:t>Numbering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840739" y="1486408"/>
            <a:ext cx="7064375" cy="1016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Most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wind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farms have only one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turbine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per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node.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39"/>
              </a:spcBef>
              <a:tabLst>
                <a:tab pos="755015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–	Can’t put two turbines in the same</a:t>
            </a:r>
            <a:r>
              <a:rPr sz="1800" spc="-7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spot!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25" dirty="0">
                <a:solidFill>
                  <a:srgbClr val="5B6770"/>
                </a:solidFill>
                <a:latin typeface="Arial"/>
                <a:cs typeface="Arial"/>
              </a:rPr>
              <a:t>Below,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 </a:t>
            </a:r>
            <a:r>
              <a:rPr sz="2000" spc="-25" dirty="0">
                <a:solidFill>
                  <a:srgbClr val="5B6770"/>
                </a:solidFill>
                <a:latin typeface="Arial"/>
                <a:cs typeface="Arial"/>
              </a:rPr>
              <a:t>Validation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step has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found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a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node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with 7</a:t>
            </a:r>
            <a:r>
              <a:rPr sz="2000" spc="13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turbines.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5107423"/>
            <a:ext cx="7797800" cy="650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This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could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be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caused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by a segment that is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mis-numbered</a:t>
            </a:r>
            <a:r>
              <a:rPr sz="2000" spc="9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missing.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40"/>
              </a:spcBef>
              <a:tabLst>
                <a:tab pos="755015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–	The error is probably near Node</a:t>
            </a:r>
            <a:r>
              <a:rPr sz="1800" spc="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F07.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26008" y="2590800"/>
            <a:ext cx="8403335" cy="2362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86505" y="4255298"/>
            <a:ext cx="612775" cy="254000"/>
          </a:xfrm>
          <a:custGeom>
            <a:avLst/>
            <a:gdLst/>
            <a:ahLst/>
            <a:cxnLst/>
            <a:rect l="l" t="t" r="r" b="b"/>
            <a:pathLst>
              <a:path w="612775" h="254000">
                <a:moveTo>
                  <a:pt x="612648" y="133059"/>
                </a:moveTo>
                <a:lnTo>
                  <a:pt x="612648" y="125439"/>
                </a:lnTo>
                <a:lnTo>
                  <a:pt x="611886" y="118581"/>
                </a:lnTo>
                <a:lnTo>
                  <a:pt x="572859" y="62374"/>
                </a:lnTo>
                <a:lnTo>
                  <a:pt x="502106" y="27665"/>
                </a:lnTo>
                <a:lnTo>
                  <a:pt x="457732" y="15525"/>
                </a:lnTo>
                <a:lnTo>
                  <a:pt x="409212" y="6864"/>
                </a:lnTo>
                <a:lnTo>
                  <a:pt x="357935" y="1688"/>
                </a:lnTo>
                <a:lnTo>
                  <a:pt x="305290" y="0"/>
                </a:lnTo>
                <a:lnTo>
                  <a:pt x="252665" y="1802"/>
                </a:lnTo>
                <a:lnTo>
                  <a:pt x="201449" y="7100"/>
                </a:lnTo>
                <a:lnTo>
                  <a:pt x="153031" y="15897"/>
                </a:lnTo>
                <a:lnTo>
                  <a:pt x="108801" y="28195"/>
                </a:lnTo>
                <a:lnTo>
                  <a:pt x="70146" y="44000"/>
                </a:lnTo>
                <a:lnTo>
                  <a:pt x="15118" y="86141"/>
                </a:lnTo>
                <a:lnTo>
                  <a:pt x="0" y="120105"/>
                </a:lnTo>
                <a:lnTo>
                  <a:pt x="0" y="127725"/>
                </a:lnTo>
                <a:lnTo>
                  <a:pt x="25146" y="175733"/>
                </a:lnTo>
                <a:lnTo>
                  <a:pt x="25146" y="125439"/>
                </a:lnTo>
                <a:lnTo>
                  <a:pt x="25908" y="121629"/>
                </a:lnTo>
                <a:lnTo>
                  <a:pt x="67240" y="74545"/>
                </a:lnTo>
                <a:lnTo>
                  <a:pt x="140572" y="45098"/>
                </a:lnTo>
                <a:lnTo>
                  <a:pt x="185733" y="35320"/>
                </a:lnTo>
                <a:lnTo>
                  <a:pt x="234536" y="28862"/>
                </a:lnTo>
                <a:lnTo>
                  <a:pt x="285465" y="25743"/>
                </a:lnTo>
                <a:lnTo>
                  <a:pt x="337004" y="25980"/>
                </a:lnTo>
                <a:lnTo>
                  <a:pt x="387636" y="29593"/>
                </a:lnTo>
                <a:lnTo>
                  <a:pt x="435847" y="36598"/>
                </a:lnTo>
                <a:lnTo>
                  <a:pt x="480119" y="47015"/>
                </a:lnTo>
                <a:lnTo>
                  <a:pt x="518936" y="60860"/>
                </a:lnTo>
                <a:lnTo>
                  <a:pt x="574144" y="98911"/>
                </a:lnTo>
                <a:lnTo>
                  <a:pt x="587502" y="123153"/>
                </a:lnTo>
                <a:lnTo>
                  <a:pt x="587502" y="176842"/>
                </a:lnTo>
                <a:lnTo>
                  <a:pt x="594523" y="171166"/>
                </a:lnTo>
                <a:lnTo>
                  <a:pt x="612648" y="133059"/>
                </a:lnTo>
                <a:close/>
              </a:path>
              <a:path w="612775" h="254000">
                <a:moveTo>
                  <a:pt x="587502" y="176842"/>
                </a:moveTo>
                <a:lnTo>
                  <a:pt x="587502" y="127725"/>
                </a:lnTo>
                <a:lnTo>
                  <a:pt x="586740" y="131535"/>
                </a:lnTo>
                <a:lnTo>
                  <a:pt x="585978" y="136107"/>
                </a:lnTo>
                <a:lnTo>
                  <a:pt x="563142" y="166350"/>
                </a:lnTo>
                <a:lnTo>
                  <a:pt x="523471" y="189822"/>
                </a:lnTo>
                <a:lnTo>
                  <a:pt x="473906" y="207102"/>
                </a:lnTo>
                <a:lnTo>
                  <a:pt x="421391" y="218764"/>
                </a:lnTo>
                <a:lnTo>
                  <a:pt x="372868" y="225387"/>
                </a:lnTo>
                <a:lnTo>
                  <a:pt x="321564" y="228269"/>
                </a:lnTo>
                <a:lnTo>
                  <a:pt x="305290" y="228282"/>
                </a:lnTo>
                <a:lnTo>
                  <a:pt x="264801" y="227237"/>
                </a:lnTo>
                <a:lnTo>
                  <a:pt x="212880" y="222049"/>
                </a:lnTo>
                <a:lnTo>
                  <a:pt x="156986" y="211888"/>
                </a:lnTo>
                <a:lnTo>
                  <a:pt x="103544" y="195893"/>
                </a:lnTo>
                <a:lnTo>
                  <a:pt x="58980" y="173205"/>
                </a:lnTo>
                <a:lnTo>
                  <a:pt x="29718" y="142965"/>
                </a:lnTo>
                <a:lnTo>
                  <a:pt x="25146" y="130011"/>
                </a:lnTo>
                <a:lnTo>
                  <a:pt x="25146" y="175733"/>
                </a:lnTo>
                <a:lnTo>
                  <a:pt x="75945" y="211694"/>
                </a:lnTo>
                <a:lnTo>
                  <a:pt x="124975" y="229712"/>
                </a:lnTo>
                <a:lnTo>
                  <a:pt x="178279" y="242149"/>
                </a:lnTo>
                <a:lnTo>
                  <a:pt x="231630" y="249753"/>
                </a:lnTo>
                <a:lnTo>
                  <a:pt x="280800" y="253272"/>
                </a:lnTo>
                <a:lnTo>
                  <a:pt x="321564" y="253455"/>
                </a:lnTo>
                <a:lnTo>
                  <a:pt x="337004" y="252683"/>
                </a:lnTo>
                <a:lnTo>
                  <a:pt x="407406" y="246823"/>
                </a:lnTo>
                <a:lnTo>
                  <a:pt x="457558" y="237574"/>
                </a:lnTo>
                <a:lnTo>
                  <a:pt x="510068" y="222499"/>
                </a:lnTo>
                <a:lnTo>
                  <a:pt x="558026" y="200671"/>
                </a:lnTo>
                <a:lnTo>
                  <a:pt x="587502" y="17684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436943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00AEC7"/>
                </a:solidFill>
              </a:rPr>
              <a:t>Sites with Mixed</a:t>
            </a:r>
            <a:r>
              <a:rPr sz="2800" spc="-75" dirty="0">
                <a:solidFill>
                  <a:srgbClr val="00AEC7"/>
                </a:solidFill>
              </a:rPr>
              <a:t> </a:t>
            </a:r>
            <a:r>
              <a:rPr sz="2800" spc="-30" dirty="0">
                <a:solidFill>
                  <a:srgbClr val="00AEC7"/>
                </a:solidFill>
              </a:rPr>
              <a:t>Turbines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840739" y="1485138"/>
            <a:ext cx="5942330" cy="382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New form can accommodate mixed</a:t>
            </a:r>
            <a:r>
              <a:rPr sz="2400" spc="-3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sites.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61794" y="2482595"/>
            <a:ext cx="1562100" cy="58419"/>
          </a:xfrm>
          <a:custGeom>
            <a:avLst/>
            <a:gdLst/>
            <a:ahLst/>
            <a:cxnLst/>
            <a:rect l="l" t="t" r="r" b="b"/>
            <a:pathLst>
              <a:path w="1562100" h="58419">
                <a:moveTo>
                  <a:pt x="0" y="0"/>
                </a:moveTo>
                <a:lnTo>
                  <a:pt x="0" y="57912"/>
                </a:lnTo>
                <a:lnTo>
                  <a:pt x="1562100" y="57912"/>
                </a:lnTo>
                <a:lnTo>
                  <a:pt x="1562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89679" y="2448814"/>
            <a:ext cx="401955" cy="321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i="1" spc="-170" dirty="0">
                <a:solidFill>
                  <a:srgbClr val="FF6500"/>
                </a:solidFill>
                <a:latin typeface="Times New Roman"/>
                <a:cs typeface="Times New Roman"/>
              </a:rPr>
              <a:t>P</a:t>
            </a:r>
            <a:r>
              <a:rPr sz="2000" i="1" spc="-140" dirty="0">
                <a:solidFill>
                  <a:srgbClr val="FF6500"/>
                </a:solidFill>
                <a:latin typeface="Times New Roman"/>
                <a:cs typeface="Times New Roman"/>
              </a:rPr>
              <a:t>O</a:t>
            </a:r>
            <a:r>
              <a:rPr sz="2000" i="1" spc="-70" dirty="0">
                <a:solidFill>
                  <a:srgbClr val="FF6500"/>
                </a:solidFill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276855" y="2764535"/>
            <a:ext cx="302895" cy="74930"/>
          </a:xfrm>
          <a:custGeom>
            <a:avLst/>
            <a:gdLst/>
            <a:ahLst/>
            <a:cxnLst/>
            <a:rect l="l" t="t" r="r" b="b"/>
            <a:pathLst>
              <a:path w="302894" h="74930">
                <a:moveTo>
                  <a:pt x="0" y="74675"/>
                </a:moveTo>
                <a:lnTo>
                  <a:pt x="50291" y="0"/>
                </a:lnTo>
                <a:lnTo>
                  <a:pt x="100584" y="74675"/>
                </a:lnTo>
                <a:lnTo>
                  <a:pt x="150876" y="0"/>
                </a:lnTo>
                <a:lnTo>
                  <a:pt x="201168" y="74675"/>
                </a:lnTo>
                <a:lnTo>
                  <a:pt x="252222" y="0"/>
                </a:lnTo>
                <a:lnTo>
                  <a:pt x="302514" y="74675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76855" y="2913888"/>
            <a:ext cx="302895" cy="74930"/>
          </a:xfrm>
          <a:custGeom>
            <a:avLst/>
            <a:gdLst/>
            <a:ahLst/>
            <a:cxnLst/>
            <a:rect l="l" t="t" r="r" b="b"/>
            <a:pathLst>
              <a:path w="302894" h="74930">
                <a:moveTo>
                  <a:pt x="0" y="74675"/>
                </a:moveTo>
                <a:lnTo>
                  <a:pt x="50291" y="0"/>
                </a:lnTo>
                <a:lnTo>
                  <a:pt x="100584" y="74675"/>
                </a:lnTo>
                <a:lnTo>
                  <a:pt x="150876" y="0"/>
                </a:lnTo>
                <a:lnTo>
                  <a:pt x="201168" y="74675"/>
                </a:lnTo>
                <a:lnTo>
                  <a:pt x="252222" y="0"/>
                </a:lnTo>
                <a:lnTo>
                  <a:pt x="302514" y="74675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65020" y="3115817"/>
            <a:ext cx="726440" cy="58419"/>
          </a:xfrm>
          <a:custGeom>
            <a:avLst/>
            <a:gdLst/>
            <a:ahLst/>
            <a:cxnLst/>
            <a:rect l="l" t="t" r="r" b="b"/>
            <a:pathLst>
              <a:path w="726439" h="58419">
                <a:moveTo>
                  <a:pt x="0" y="0"/>
                </a:moveTo>
                <a:lnTo>
                  <a:pt x="0" y="57911"/>
                </a:lnTo>
                <a:lnTo>
                  <a:pt x="726186" y="57911"/>
                </a:lnTo>
                <a:lnTo>
                  <a:pt x="72618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49400" y="2948432"/>
            <a:ext cx="52324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95" dirty="0">
                <a:latin typeface="Arial"/>
                <a:cs typeface="Arial"/>
              </a:rPr>
              <a:t>SUB1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37410" y="3576065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2" y="57912"/>
                </a:moveTo>
                <a:lnTo>
                  <a:pt x="99607" y="35361"/>
                </a:lnTo>
                <a:lnTo>
                  <a:pt x="88582" y="16954"/>
                </a:lnTo>
                <a:lnTo>
                  <a:pt x="72128" y="4548"/>
                </a:lnTo>
                <a:lnTo>
                  <a:pt x="51816" y="0"/>
                </a:lnTo>
                <a:lnTo>
                  <a:pt x="31825" y="4548"/>
                </a:lnTo>
                <a:lnTo>
                  <a:pt x="15335" y="16954"/>
                </a:lnTo>
                <a:lnTo>
                  <a:pt x="4131" y="35361"/>
                </a:lnTo>
                <a:lnTo>
                  <a:pt x="0" y="57912"/>
                </a:lnTo>
                <a:lnTo>
                  <a:pt x="4131" y="80021"/>
                </a:lnTo>
                <a:lnTo>
                  <a:pt x="15335" y="98202"/>
                </a:lnTo>
                <a:lnTo>
                  <a:pt x="31825" y="110525"/>
                </a:lnTo>
                <a:lnTo>
                  <a:pt x="51816" y="115062"/>
                </a:lnTo>
                <a:lnTo>
                  <a:pt x="72128" y="110525"/>
                </a:lnTo>
                <a:lnTo>
                  <a:pt x="88582" y="98202"/>
                </a:lnTo>
                <a:lnTo>
                  <a:pt x="99607" y="80021"/>
                </a:lnTo>
                <a:lnTo>
                  <a:pt x="103632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05939" y="4266438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2" y="57912"/>
                </a:moveTo>
                <a:lnTo>
                  <a:pt x="99607" y="35361"/>
                </a:lnTo>
                <a:lnTo>
                  <a:pt x="88582" y="16954"/>
                </a:lnTo>
                <a:lnTo>
                  <a:pt x="72128" y="4548"/>
                </a:lnTo>
                <a:lnTo>
                  <a:pt x="51816" y="0"/>
                </a:lnTo>
                <a:lnTo>
                  <a:pt x="31503" y="4548"/>
                </a:lnTo>
                <a:lnTo>
                  <a:pt x="15049" y="16954"/>
                </a:lnTo>
                <a:lnTo>
                  <a:pt x="4024" y="35361"/>
                </a:lnTo>
                <a:lnTo>
                  <a:pt x="0" y="57912"/>
                </a:lnTo>
                <a:lnTo>
                  <a:pt x="4024" y="80343"/>
                </a:lnTo>
                <a:lnTo>
                  <a:pt x="15049" y="98488"/>
                </a:lnTo>
                <a:lnTo>
                  <a:pt x="31503" y="110632"/>
                </a:lnTo>
                <a:lnTo>
                  <a:pt x="51816" y="115062"/>
                </a:lnTo>
                <a:lnTo>
                  <a:pt x="72128" y="110632"/>
                </a:lnTo>
                <a:lnTo>
                  <a:pt x="88582" y="98488"/>
                </a:lnTo>
                <a:lnTo>
                  <a:pt x="99607" y="80343"/>
                </a:lnTo>
                <a:lnTo>
                  <a:pt x="103632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75916" y="4266438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2" y="57912"/>
                </a:moveTo>
                <a:lnTo>
                  <a:pt x="99607" y="35361"/>
                </a:lnTo>
                <a:lnTo>
                  <a:pt x="88582" y="16954"/>
                </a:lnTo>
                <a:lnTo>
                  <a:pt x="72128" y="4548"/>
                </a:lnTo>
                <a:lnTo>
                  <a:pt x="51816" y="0"/>
                </a:lnTo>
                <a:lnTo>
                  <a:pt x="31825" y="4548"/>
                </a:lnTo>
                <a:lnTo>
                  <a:pt x="15335" y="16954"/>
                </a:lnTo>
                <a:lnTo>
                  <a:pt x="4131" y="35361"/>
                </a:lnTo>
                <a:lnTo>
                  <a:pt x="0" y="57912"/>
                </a:lnTo>
                <a:lnTo>
                  <a:pt x="4131" y="80343"/>
                </a:lnTo>
                <a:lnTo>
                  <a:pt x="15335" y="98488"/>
                </a:lnTo>
                <a:lnTo>
                  <a:pt x="31825" y="110632"/>
                </a:lnTo>
                <a:lnTo>
                  <a:pt x="51816" y="115062"/>
                </a:lnTo>
                <a:lnTo>
                  <a:pt x="72128" y="110632"/>
                </a:lnTo>
                <a:lnTo>
                  <a:pt x="88582" y="98488"/>
                </a:lnTo>
                <a:lnTo>
                  <a:pt x="99607" y="80343"/>
                </a:lnTo>
                <a:lnTo>
                  <a:pt x="103632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75916" y="4841747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2" y="57912"/>
                </a:moveTo>
                <a:lnTo>
                  <a:pt x="99607" y="35361"/>
                </a:lnTo>
                <a:lnTo>
                  <a:pt x="88582" y="16954"/>
                </a:lnTo>
                <a:lnTo>
                  <a:pt x="72128" y="4548"/>
                </a:lnTo>
                <a:lnTo>
                  <a:pt x="51816" y="0"/>
                </a:lnTo>
                <a:lnTo>
                  <a:pt x="31825" y="4548"/>
                </a:lnTo>
                <a:lnTo>
                  <a:pt x="15335" y="16954"/>
                </a:lnTo>
                <a:lnTo>
                  <a:pt x="4131" y="35361"/>
                </a:lnTo>
                <a:lnTo>
                  <a:pt x="0" y="57912"/>
                </a:lnTo>
                <a:lnTo>
                  <a:pt x="4131" y="80343"/>
                </a:lnTo>
                <a:lnTo>
                  <a:pt x="15335" y="98488"/>
                </a:lnTo>
                <a:lnTo>
                  <a:pt x="31825" y="110632"/>
                </a:lnTo>
                <a:lnTo>
                  <a:pt x="51816" y="115062"/>
                </a:lnTo>
                <a:lnTo>
                  <a:pt x="72128" y="110632"/>
                </a:lnTo>
                <a:lnTo>
                  <a:pt x="88582" y="98488"/>
                </a:lnTo>
                <a:lnTo>
                  <a:pt x="99607" y="80343"/>
                </a:lnTo>
                <a:lnTo>
                  <a:pt x="103632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79726" y="5359908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2" y="57912"/>
                </a:moveTo>
                <a:lnTo>
                  <a:pt x="99607" y="35361"/>
                </a:lnTo>
                <a:lnTo>
                  <a:pt x="88582" y="16954"/>
                </a:lnTo>
                <a:lnTo>
                  <a:pt x="72128" y="4548"/>
                </a:lnTo>
                <a:lnTo>
                  <a:pt x="51816" y="0"/>
                </a:lnTo>
                <a:lnTo>
                  <a:pt x="31503" y="4548"/>
                </a:lnTo>
                <a:lnTo>
                  <a:pt x="15049" y="16954"/>
                </a:lnTo>
                <a:lnTo>
                  <a:pt x="4024" y="35361"/>
                </a:lnTo>
                <a:lnTo>
                  <a:pt x="0" y="57912"/>
                </a:lnTo>
                <a:lnTo>
                  <a:pt x="4024" y="80021"/>
                </a:lnTo>
                <a:lnTo>
                  <a:pt x="15049" y="98202"/>
                </a:lnTo>
                <a:lnTo>
                  <a:pt x="31503" y="110525"/>
                </a:lnTo>
                <a:lnTo>
                  <a:pt x="51816" y="115062"/>
                </a:lnTo>
                <a:lnTo>
                  <a:pt x="72128" y="110525"/>
                </a:lnTo>
                <a:lnTo>
                  <a:pt x="88582" y="98202"/>
                </a:lnTo>
                <a:lnTo>
                  <a:pt x="99607" y="80021"/>
                </a:lnTo>
                <a:lnTo>
                  <a:pt x="103632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83942" y="4151376"/>
            <a:ext cx="331470" cy="368935"/>
          </a:xfrm>
          <a:custGeom>
            <a:avLst/>
            <a:gdLst/>
            <a:ahLst/>
            <a:cxnLst/>
            <a:rect l="l" t="t" r="r" b="b"/>
            <a:pathLst>
              <a:path w="331469" h="368935">
                <a:moveTo>
                  <a:pt x="165354" y="368808"/>
                </a:moveTo>
                <a:lnTo>
                  <a:pt x="209673" y="362186"/>
                </a:lnTo>
                <a:lnTo>
                  <a:pt x="249399" y="343520"/>
                </a:lnTo>
                <a:lnTo>
                  <a:pt x="282987" y="314610"/>
                </a:lnTo>
                <a:lnTo>
                  <a:pt x="308892" y="277255"/>
                </a:lnTo>
                <a:lnTo>
                  <a:pt x="325568" y="233253"/>
                </a:lnTo>
                <a:lnTo>
                  <a:pt x="331470" y="184404"/>
                </a:lnTo>
                <a:lnTo>
                  <a:pt x="325568" y="135290"/>
                </a:lnTo>
                <a:lnTo>
                  <a:pt x="308892" y="91214"/>
                </a:lnTo>
                <a:lnTo>
                  <a:pt x="282987" y="53911"/>
                </a:lnTo>
                <a:lnTo>
                  <a:pt x="249399" y="25117"/>
                </a:lnTo>
                <a:lnTo>
                  <a:pt x="209673" y="6568"/>
                </a:lnTo>
                <a:lnTo>
                  <a:pt x="165354" y="0"/>
                </a:lnTo>
                <a:lnTo>
                  <a:pt x="121355" y="6568"/>
                </a:lnTo>
                <a:lnTo>
                  <a:pt x="81844" y="25117"/>
                </a:lnTo>
                <a:lnTo>
                  <a:pt x="48387" y="53911"/>
                </a:lnTo>
                <a:lnTo>
                  <a:pt x="22549" y="91214"/>
                </a:lnTo>
                <a:lnTo>
                  <a:pt x="5898" y="135290"/>
                </a:lnTo>
                <a:lnTo>
                  <a:pt x="0" y="184404"/>
                </a:lnTo>
                <a:lnTo>
                  <a:pt x="5898" y="233253"/>
                </a:lnTo>
                <a:lnTo>
                  <a:pt x="22549" y="277255"/>
                </a:lnTo>
                <a:lnTo>
                  <a:pt x="48387" y="314610"/>
                </a:lnTo>
                <a:lnTo>
                  <a:pt x="81844" y="343520"/>
                </a:lnTo>
                <a:lnTo>
                  <a:pt x="121355" y="362186"/>
                </a:lnTo>
                <a:lnTo>
                  <a:pt x="165354" y="368808"/>
                </a:lnTo>
                <a:close/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46248" y="4337303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174498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17470" y="4244340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29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52344" y="4239005"/>
            <a:ext cx="136525" cy="86995"/>
          </a:xfrm>
          <a:custGeom>
            <a:avLst/>
            <a:gdLst/>
            <a:ahLst/>
            <a:cxnLst/>
            <a:rect l="l" t="t" r="r" b="b"/>
            <a:pathLst>
              <a:path w="136525" h="86995">
                <a:moveTo>
                  <a:pt x="0" y="86867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83942" y="4726685"/>
            <a:ext cx="331470" cy="368935"/>
          </a:xfrm>
          <a:custGeom>
            <a:avLst/>
            <a:gdLst/>
            <a:ahLst/>
            <a:cxnLst/>
            <a:rect l="l" t="t" r="r" b="b"/>
            <a:pathLst>
              <a:path w="331469" h="368935">
                <a:moveTo>
                  <a:pt x="165354" y="368807"/>
                </a:moveTo>
                <a:lnTo>
                  <a:pt x="209673" y="362239"/>
                </a:lnTo>
                <a:lnTo>
                  <a:pt x="249399" y="343690"/>
                </a:lnTo>
                <a:lnTo>
                  <a:pt x="282987" y="314896"/>
                </a:lnTo>
                <a:lnTo>
                  <a:pt x="308892" y="277593"/>
                </a:lnTo>
                <a:lnTo>
                  <a:pt x="325568" y="233517"/>
                </a:lnTo>
                <a:lnTo>
                  <a:pt x="331470" y="184403"/>
                </a:lnTo>
                <a:lnTo>
                  <a:pt x="325568" y="135554"/>
                </a:lnTo>
                <a:lnTo>
                  <a:pt x="308892" y="91552"/>
                </a:lnTo>
                <a:lnTo>
                  <a:pt x="282987" y="54197"/>
                </a:lnTo>
                <a:lnTo>
                  <a:pt x="249399" y="25287"/>
                </a:lnTo>
                <a:lnTo>
                  <a:pt x="209673" y="6621"/>
                </a:lnTo>
                <a:lnTo>
                  <a:pt x="165354" y="0"/>
                </a:lnTo>
                <a:lnTo>
                  <a:pt x="121355" y="6621"/>
                </a:lnTo>
                <a:lnTo>
                  <a:pt x="81844" y="25287"/>
                </a:lnTo>
                <a:lnTo>
                  <a:pt x="48387" y="54197"/>
                </a:lnTo>
                <a:lnTo>
                  <a:pt x="22549" y="91552"/>
                </a:lnTo>
                <a:lnTo>
                  <a:pt x="5898" y="135554"/>
                </a:lnTo>
                <a:lnTo>
                  <a:pt x="0" y="184403"/>
                </a:lnTo>
                <a:lnTo>
                  <a:pt x="5898" y="233517"/>
                </a:lnTo>
                <a:lnTo>
                  <a:pt x="22549" y="277593"/>
                </a:lnTo>
                <a:lnTo>
                  <a:pt x="48387" y="314896"/>
                </a:lnTo>
                <a:lnTo>
                  <a:pt x="81844" y="343690"/>
                </a:lnTo>
                <a:lnTo>
                  <a:pt x="121355" y="362239"/>
                </a:lnTo>
                <a:lnTo>
                  <a:pt x="165354" y="368807"/>
                </a:lnTo>
                <a:close/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46248" y="4912614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5260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17470" y="4819650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30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52344" y="4814315"/>
            <a:ext cx="136525" cy="86995"/>
          </a:xfrm>
          <a:custGeom>
            <a:avLst/>
            <a:gdLst/>
            <a:ahLst/>
            <a:cxnLst/>
            <a:rect l="l" t="t" r="r" b="b"/>
            <a:pathLst>
              <a:path w="136525" h="86995">
                <a:moveTo>
                  <a:pt x="0" y="86868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97657" y="5244846"/>
            <a:ext cx="331470" cy="368300"/>
          </a:xfrm>
          <a:custGeom>
            <a:avLst/>
            <a:gdLst/>
            <a:ahLst/>
            <a:cxnLst/>
            <a:rect l="l" t="t" r="r" b="b"/>
            <a:pathLst>
              <a:path w="331469" h="368300">
                <a:moveTo>
                  <a:pt x="165354" y="368045"/>
                </a:moveTo>
                <a:lnTo>
                  <a:pt x="209673" y="361480"/>
                </a:lnTo>
                <a:lnTo>
                  <a:pt x="249399" y="342956"/>
                </a:lnTo>
                <a:lnTo>
                  <a:pt x="282987" y="314229"/>
                </a:lnTo>
                <a:lnTo>
                  <a:pt x="308892" y="277057"/>
                </a:lnTo>
                <a:lnTo>
                  <a:pt x="325568" y="233196"/>
                </a:lnTo>
                <a:lnTo>
                  <a:pt x="331470" y="184403"/>
                </a:lnTo>
                <a:lnTo>
                  <a:pt x="325568" y="135290"/>
                </a:lnTo>
                <a:lnTo>
                  <a:pt x="308892" y="91214"/>
                </a:lnTo>
                <a:lnTo>
                  <a:pt x="282987" y="53911"/>
                </a:lnTo>
                <a:lnTo>
                  <a:pt x="249399" y="25117"/>
                </a:lnTo>
                <a:lnTo>
                  <a:pt x="209673" y="6568"/>
                </a:lnTo>
                <a:lnTo>
                  <a:pt x="165354" y="0"/>
                </a:lnTo>
                <a:lnTo>
                  <a:pt x="121355" y="6568"/>
                </a:lnTo>
                <a:lnTo>
                  <a:pt x="81844" y="25117"/>
                </a:lnTo>
                <a:lnTo>
                  <a:pt x="48387" y="53911"/>
                </a:lnTo>
                <a:lnTo>
                  <a:pt x="22549" y="91214"/>
                </a:lnTo>
                <a:lnTo>
                  <a:pt x="5898" y="135290"/>
                </a:lnTo>
                <a:lnTo>
                  <a:pt x="0" y="184403"/>
                </a:lnTo>
                <a:lnTo>
                  <a:pt x="5898" y="233196"/>
                </a:lnTo>
                <a:lnTo>
                  <a:pt x="22549" y="277057"/>
                </a:lnTo>
                <a:lnTo>
                  <a:pt x="48387" y="314229"/>
                </a:lnTo>
                <a:lnTo>
                  <a:pt x="81844" y="342956"/>
                </a:lnTo>
                <a:lnTo>
                  <a:pt x="121355" y="361480"/>
                </a:lnTo>
                <a:lnTo>
                  <a:pt x="165354" y="368045"/>
                </a:lnTo>
                <a:close/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59964" y="5430773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174498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631185" y="5337809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30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66060" y="5331714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0" y="87630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79548" y="4324350"/>
            <a:ext cx="104775" cy="11430"/>
          </a:xfrm>
          <a:custGeom>
            <a:avLst/>
            <a:gdLst/>
            <a:ahLst/>
            <a:cxnLst/>
            <a:rect l="l" t="t" r="r" b="b"/>
            <a:pathLst>
              <a:path w="104775" h="11429">
                <a:moveTo>
                  <a:pt x="0" y="0"/>
                </a:moveTo>
                <a:lnTo>
                  <a:pt x="104394" y="11429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79548" y="4899659"/>
            <a:ext cx="104775" cy="11430"/>
          </a:xfrm>
          <a:custGeom>
            <a:avLst/>
            <a:gdLst/>
            <a:ahLst/>
            <a:cxnLst/>
            <a:rect l="l" t="t" r="r" b="b"/>
            <a:pathLst>
              <a:path w="104775" h="11429">
                <a:moveTo>
                  <a:pt x="0" y="0"/>
                </a:moveTo>
                <a:lnTo>
                  <a:pt x="104394" y="11429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483357" y="5417820"/>
            <a:ext cx="114300" cy="11430"/>
          </a:xfrm>
          <a:custGeom>
            <a:avLst/>
            <a:gdLst/>
            <a:ahLst/>
            <a:cxnLst/>
            <a:rect l="l" t="t" r="r" b="b"/>
            <a:pathLst>
              <a:path w="114300" h="11429">
                <a:moveTo>
                  <a:pt x="0" y="0"/>
                </a:moveTo>
                <a:lnTo>
                  <a:pt x="114300" y="11429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88592" y="4496561"/>
            <a:ext cx="331470" cy="368935"/>
          </a:xfrm>
          <a:custGeom>
            <a:avLst/>
            <a:gdLst/>
            <a:ahLst/>
            <a:cxnLst/>
            <a:rect l="l" t="t" r="r" b="b"/>
            <a:pathLst>
              <a:path w="331469" h="368935">
                <a:moveTo>
                  <a:pt x="165354" y="368808"/>
                </a:moveTo>
                <a:lnTo>
                  <a:pt x="209673" y="362186"/>
                </a:lnTo>
                <a:lnTo>
                  <a:pt x="249399" y="343520"/>
                </a:lnTo>
                <a:lnTo>
                  <a:pt x="282987" y="314610"/>
                </a:lnTo>
                <a:lnTo>
                  <a:pt x="308892" y="277255"/>
                </a:lnTo>
                <a:lnTo>
                  <a:pt x="325568" y="233253"/>
                </a:lnTo>
                <a:lnTo>
                  <a:pt x="331470" y="184404"/>
                </a:lnTo>
                <a:lnTo>
                  <a:pt x="325568" y="135554"/>
                </a:lnTo>
                <a:lnTo>
                  <a:pt x="308892" y="91552"/>
                </a:lnTo>
                <a:lnTo>
                  <a:pt x="282987" y="54197"/>
                </a:lnTo>
                <a:lnTo>
                  <a:pt x="249399" y="25287"/>
                </a:lnTo>
                <a:lnTo>
                  <a:pt x="209673" y="6621"/>
                </a:lnTo>
                <a:lnTo>
                  <a:pt x="165354" y="0"/>
                </a:lnTo>
                <a:lnTo>
                  <a:pt x="121355" y="6621"/>
                </a:lnTo>
                <a:lnTo>
                  <a:pt x="81844" y="25287"/>
                </a:lnTo>
                <a:lnTo>
                  <a:pt x="48387" y="54197"/>
                </a:lnTo>
                <a:lnTo>
                  <a:pt x="22549" y="91552"/>
                </a:lnTo>
                <a:lnTo>
                  <a:pt x="5898" y="135554"/>
                </a:lnTo>
                <a:lnTo>
                  <a:pt x="0" y="184404"/>
                </a:lnTo>
                <a:lnTo>
                  <a:pt x="5898" y="233253"/>
                </a:lnTo>
                <a:lnTo>
                  <a:pt x="22549" y="277255"/>
                </a:lnTo>
                <a:lnTo>
                  <a:pt x="48387" y="314610"/>
                </a:lnTo>
                <a:lnTo>
                  <a:pt x="81844" y="343520"/>
                </a:lnTo>
                <a:lnTo>
                  <a:pt x="121355" y="362186"/>
                </a:lnTo>
                <a:lnTo>
                  <a:pt x="165354" y="368808"/>
                </a:lnTo>
                <a:close/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50898" y="4682490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5259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722120" y="4589526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30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56994" y="4584191"/>
            <a:ext cx="136525" cy="86995"/>
          </a:xfrm>
          <a:custGeom>
            <a:avLst/>
            <a:gdLst/>
            <a:ahLst/>
            <a:cxnLst/>
            <a:rect l="l" t="t" r="r" b="b"/>
            <a:pathLst>
              <a:path w="136525" h="86995">
                <a:moveTo>
                  <a:pt x="0" y="86868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53945" y="4381500"/>
            <a:ext cx="3810" cy="115570"/>
          </a:xfrm>
          <a:custGeom>
            <a:avLst/>
            <a:gdLst/>
            <a:ahLst/>
            <a:cxnLst/>
            <a:rect l="l" t="t" r="r" b="b"/>
            <a:pathLst>
              <a:path w="3810" h="115570">
                <a:moveTo>
                  <a:pt x="0" y="115062"/>
                </a:moveTo>
                <a:lnTo>
                  <a:pt x="3809" y="0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894332" y="3674364"/>
            <a:ext cx="258445" cy="608965"/>
          </a:xfrm>
          <a:custGeom>
            <a:avLst/>
            <a:gdLst/>
            <a:ahLst/>
            <a:cxnLst/>
            <a:rect l="l" t="t" r="r" b="b"/>
            <a:pathLst>
              <a:path w="258444" h="608964">
                <a:moveTo>
                  <a:pt x="258318" y="0"/>
                </a:moveTo>
                <a:lnTo>
                  <a:pt x="0" y="608838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26564" y="3674364"/>
            <a:ext cx="165100" cy="608965"/>
          </a:xfrm>
          <a:custGeom>
            <a:avLst/>
            <a:gdLst/>
            <a:ahLst/>
            <a:cxnLst/>
            <a:rect l="l" t="t" r="r" b="b"/>
            <a:pathLst>
              <a:path w="165100" h="608964">
                <a:moveTo>
                  <a:pt x="0" y="0"/>
                </a:moveTo>
                <a:lnTo>
                  <a:pt x="164592" y="608838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27732" y="4381500"/>
            <a:ext cx="0" cy="460375"/>
          </a:xfrm>
          <a:custGeom>
            <a:avLst/>
            <a:gdLst/>
            <a:ahLst/>
            <a:cxnLst/>
            <a:rect l="l" t="t" r="r" b="b"/>
            <a:pathLst>
              <a:path h="460375">
                <a:moveTo>
                  <a:pt x="0" y="0"/>
                </a:moveTo>
                <a:lnTo>
                  <a:pt x="0" y="460248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27732" y="4956809"/>
            <a:ext cx="3810" cy="403225"/>
          </a:xfrm>
          <a:custGeom>
            <a:avLst/>
            <a:gdLst/>
            <a:ahLst/>
            <a:cxnLst/>
            <a:rect l="l" t="t" r="r" b="b"/>
            <a:pathLst>
              <a:path w="3810" h="403225">
                <a:moveTo>
                  <a:pt x="0" y="0"/>
                </a:moveTo>
                <a:lnTo>
                  <a:pt x="3810" y="403098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673605" y="4294885"/>
            <a:ext cx="160655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95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440931" y="4076963"/>
            <a:ext cx="160655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9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62269" y="4663697"/>
            <a:ext cx="160655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95" dirty="0">
                <a:latin typeface="Arial"/>
                <a:cs typeface="Arial"/>
              </a:rPr>
              <a:t>D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81627" y="3410143"/>
            <a:ext cx="242570" cy="708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1915">
              <a:lnSpc>
                <a:spcPct val="141900"/>
              </a:lnSpc>
            </a:pPr>
            <a:r>
              <a:rPr sz="1600" b="1" spc="-60" dirty="0">
                <a:latin typeface="Arial"/>
                <a:cs typeface="Arial"/>
              </a:rPr>
              <a:t>A  </a:t>
            </a: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327390" y="3777484"/>
            <a:ext cx="129539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254229" y="4444987"/>
            <a:ext cx="129539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254229" y="5020287"/>
            <a:ext cx="358140" cy="433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220345">
              <a:lnSpc>
                <a:spcPts val="1639"/>
              </a:lnSpc>
            </a:pPr>
            <a:r>
              <a:rPr sz="1600" b="1" spc="-90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233656" y="3294367"/>
            <a:ext cx="129539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531870" y="3535679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1" y="57150"/>
                </a:moveTo>
                <a:lnTo>
                  <a:pt x="99607" y="35040"/>
                </a:lnTo>
                <a:lnTo>
                  <a:pt x="88582" y="16859"/>
                </a:lnTo>
                <a:lnTo>
                  <a:pt x="72128" y="4536"/>
                </a:lnTo>
                <a:lnTo>
                  <a:pt x="51815" y="0"/>
                </a:lnTo>
                <a:lnTo>
                  <a:pt x="31825" y="4536"/>
                </a:lnTo>
                <a:lnTo>
                  <a:pt x="15335" y="16859"/>
                </a:lnTo>
                <a:lnTo>
                  <a:pt x="4131" y="35040"/>
                </a:lnTo>
                <a:lnTo>
                  <a:pt x="0" y="57150"/>
                </a:lnTo>
                <a:lnTo>
                  <a:pt x="4131" y="79700"/>
                </a:lnTo>
                <a:lnTo>
                  <a:pt x="15335" y="98107"/>
                </a:lnTo>
                <a:lnTo>
                  <a:pt x="31825" y="110513"/>
                </a:lnTo>
                <a:lnTo>
                  <a:pt x="51815" y="115062"/>
                </a:lnTo>
                <a:lnTo>
                  <a:pt x="72128" y="110513"/>
                </a:lnTo>
                <a:lnTo>
                  <a:pt x="88582" y="98107"/>
                </a:lnTo>
                <a:lnTo>
                  <a:pt x="99607" y="79700"/>
                </a:lnTo>
                <a:lnTo>
                  <a:pt x="103631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374390" y="3478021"/>
            <a:ext cx="13970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80" dirty="0">
                <a:latin typeface="Arial"/>
                <a:cs typeface="Arial"/>
              </a:rPr>
              <a:t>F</a:t>
            </a:r>
            <a:endParaRPr sz="16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770376" y="4226052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1" y="57150"/>
                </a:moveTo>
                <a:lnTo>
                  <a:pt x="99607" y="35040"/>
                </a:lnTo>
                <a:lnTo>
                  <a:pt x="88582" y="16859"/>
                </a:lnTo>
                <a:lnTo>
                  <a:pt x="72128" y="4536"/>
                </a:lnTo>
                <a:lnTo>
                  <a:pt x="51815" y="0"/>
                </a:lnTo>
                <a:lnTo>
                  <a:pt x="31825" y="4536"/>
                </a:lnTo>
                <a:lnTo>
                  <a:pt x="15335" y="16859"/>
                </a:lnTo>
                <a:lnTo>
                  <a:pt x="4131" y="35040"/>
                </a:lnTo>
                <a:lnTo>
                  <a:pt x="0" y="57150"/>
                </a:lnTo>
                <a:lnTo>
                  <a:pt x="4131" y="79700"/>
                </a:lnTo>
                <a:lnTo>
                  <a:pt x="15335" y="98107"/>
                </a:lnTo>
                <a:lnTo>
                  <a:pt x="31825" y="110513"/>
                </a:lnTo>
                <a:lnTo>
                  <a:pt x="51815" y="115062"/>
                </a:lnTo>
                <a:lnTo>
                  <a:pt x="72128" y="110513"/>
                </a:lnTo>
                <a:lnTo>
                  <a:pt x="88582" y="98107"/>
                </a:lnTo>
                <a:lnTo>
                  <a:pt x="99607" y="79700"/>
                </a:lnTo>
                <a:lnTo>
                  <a:pt x="103631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770376" y="4801361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1" y="57912"/>
                </a:moveTo>
                <a:lnTo>
                  <a:pt x="99607" y="35361"/>
                </a:lnTo>
                <a:lnTo>
                  <a:pt x="88582" y="16954"/>
                </a:lnTo>
                <a:lnTo>
                  <a:pt x="72128" y="4548"/>
                </a:lnTo>
                <a:lnTo>
                  <a:pt x="51815" y="0"/>
                </a:lnTo>
                <a:lnTo>
                  <a:pt x="31825" y="4548"/>
                </a:lnTo>
                <a:lnTo>
                  <a:pt x="15335" y="16954"/>
                </a:lnTo>
                <a:lnTo>
                  <a:pt x="4131" y="35361"/>
                </a:lnTo>
                <a:lnTo>
                  <a:pt x="0" y="57912"/>
                </a:lnTo>
                <a:lnTo>
                  <a:pt x="4131" y="80021"/>
                </a:lnTo>
                <a:lnTo>
                  <a:pt x="15335" y="98202"/>
                </a:lnTo>
                <a:lnTo>
                  <a:pt x="31825" y="110525"/>
                </a:lnTo>
                <a:lnTo>
                  <a:pt x="51815" y="115062"/>
                </a:lnTo>
                <a:lnTo>
                  <a:pt x="72128" y="110525"/>
                </a:lnTo>
                <a:lnTo>
                  <a:pt x="88582" y="98202"/>
                </a:lnTo>
                <a:lnTo>
                  <a:pt x="99607" y="80021"/>
                </a:lnTo>
                <a:lnTo>
                  <a:pt x="103631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776471" y="5321808"/>
            <a:ext cx="104139" cy="115570"/>
          </a:xfrm>
          <a:custGeom>
            <a:avLst/>
            <a:gdLst/>
            <a:ahLst/>
            <a:cxnLst/>
            <a:rect l="l" t="t" r="r" b="b"/>
            <a:pathLst>
              <a:path w="104139" h="115570">
                <a:moveTo>
                  <a:pt x="103631" y="57150"/>
                </a:moveTo>
                <a:lnTo>
                  <a:pt x="99500" y="34718"/>
                </a:lnTo>
                <a:lnTo>
                  <a:pt x="88296" y="16573"/>
                </a:lnTo>
                <a:lnTo>
                  <a:pt x="71806" y="4429"/>
                </a:lnTo>
                <a:lnTo>
                  <a:pt x="51815" y="0"/>
                </a:lnTo>
                <a:lnTo>
                  <a:pt x="31503" y="4429"/>
                </a:lnTo>
                <a:lnTo>
                  <a:pt x="15049" y="16573"/>
                </a:lnTo>
                <a:lnTo>
                  <a:pt x="4024" y="34718"/>
                </a:lnTo>
                <a:lnTo>
                  <a:pt x="0" y="57150"/>
                </a:lnTo>
                <a:lnTo>
                  <a:pt x="4024" y="79700"/>
                </a:lnTo>
                <a:lnTo>
                  <a:pt x="15049" y="98107"/>
                </a:lnTo>
                <a:lnTo>
                  <a:pt x="31503" y="110513"/>
                </a:lnTo>
                <a:lnTo>
                  <a:pt x="51815" y="115062"/>
                </a:lnTo>
                <a:lnTo>
                  <a:pt x="71806" y="110513"/>
                </a:lnTo>
                <a:lnTo>
                  <a:pt x="88296" y="98107"/>
                </a:lnTo>
                <a:lnTo>
                  <a:pt x="99500" y="79700"/>
                </a:lnTo>
                <a:lnTo>
                  <a:pt x="103631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874008" y="4283202"/>
            <a:ext cx="109855" cy="22860"/>
          </a:xfrm>
          <a:custGeom>
            <a:avLst/>
            <a:gdLst/>
            <a:ahLst/>
            <a:cxnLst/>
            <a:rect l="l" t="t" r="r" b="b"/>
            <a:pathLst>
              <a:path w="109854" h="22860">
                <a:moveTo>
                  <a:pt x="0" y="0"/>
                </a:moveTo>
                <a:lnTo>
                  <a:pt x="109728" y="22859"/>
                </a:lnTo>
              </a:path>
            </a:pathLst>
          </a:custGeom>
          <a:ln w="1728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874008" y="4859273"/>
            <a:ext cx="109855" cy="22225"/>
          </a:xfrm>
          <a:custGeom>
            <a:avLst/>
            <a:gdLst/>
            <a:ahLst/>
            <a:cxnLst/>
            <a:rect l="l" t="t" r="r" b="b"/>
            <a:pathLst>
              <a:path w="109854" h="22225">
                <a:moveTo>
                  <a:pt x="0" y="0"/>
                </a:moveTo>
                <a:lnTo>
                  <a:pt x="109728" y="22097"/>
                </a:lnTo>
              </a:path>
            </a:pathLst>
          </a:custGeom>
          <a:ln w="1728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620261" y="3633978"/>
            <a:ext cx="165735" cy="608965"/>
          </a:xfrm>
          <a:custGeom>
            <a:avLst/>
            <a:gdLst/>
            <a:ahLst/>
            <a:cxnLst/>
            <a:rect l="l" t="t" r="r" b="b"/>
            <a:pathLst>
              <a:path w="165735" h="608964">
                <a:moveTo>
                  <a:pt x="0" y="0"/>
                </a:moveTo>
                <a:lnTo>
                  <a:pt x="165354" y="608838"/>
                </a:lnTo>
              </a:path>
            </a:pathLst>
          </a:custGeom>
          <a:ln w="1728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822191" y="4341114"/>
            <a:ext cx="0" cy="460375"/>
          </a:xfrm>
          <a:custGeom>
            <a:avLst/>
            <a:gdLst/>
            <a:ahLst/>
            <a:cxnLst/>
            <a:rect l="l" t="t" r="r" b="b"/>
            <a:pathLst>
              <a:path h="460375">
                <a:moveTo>
                  <a:pt x="0" y="0"/>
                </a:moveTo>
                <a:lnTo>
                  <a:pt x="0" y="460248"/>
                </a:lnTo>
              </a:path>
            </a:pathLst>
          </a:custGeom>
          <a:ln w="1728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822191" y="4916423"/>
            <a:ext cx="6350" cy="405765"/>
          </a:xfrm>
          <a:custGeom>
            <a:avLst/>
            <a:gdLst/>
            <a:ahLst/>
            <a:cxnLst/>
            <a:rect l="l" t="t" r="r" b="b"/>
            <a:pathLst>
              <a:path w="6350" h="405764">
                <a:moveTo>
                  <a:pt x="0" y="0"/>
                </a:moveTo>
                <a:lnTo>
                  <a:pt x="6096" y="405384"/>
                </a:lnTo>
              </a:path>
            </a:pathLst>
          </a:custGeom>
          <a:ln w="17284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3851410" y="4628641"/>
            <a:ext cx="160655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95" dirty="0">
                <a:latin typeface="Arial"/>
                <a:cs typeface="Arial"/>
              </a:rPr>
              <a:t>H</a:t>
            </a:r>
            <a:endParaRPr sz="16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903234" y="5158222"/>
            <a:ext cx="7747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40" dirty="0">
                <a:latin typeface="Arial"/>
                <a:cs typeface="Arial"/>
              </a:rPr>
              <a:t>I</a:t>
            </a:r>
            <a:endParaRPr sz="16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716550" y="3743195"/>
            <a:ext cx="274320" cy="547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  <a:p>
            <a:pPr marL="116205">
              <a:lnSpc>
                <a:spcPct val="100000"/>
              </a:lnSpc>
              <a:spcBef>
                <a:spcPts val="340"/>
              </a:spcBef>
            </a:pPr>
            <a:r>
              <a:rPr sz="1600" b="1" spc="-105" dirty="0">
                <a:latin typeface="Arial"/>
                <a:cs typeface="Arial"/>
              </a:rPr>
              <a:t>G</a:t>
            </a:r>
            <a:endParaRPr sz="16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644154" y="4398517"/>
            <a:ext cx="129539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644154" y="4974583"/>
            <a:ext cx="129539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623582" y="3247897"/>
            <a:ext cx="129539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75" dirty="0">
                <a:solidFill>
                  <a:srgbClr val="00CC00"/>
                </a:solidFill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4009644" y="4121658"/>
            <a:ext cx="331470" cy="368300"/>
          </a:xfrm>
          <a:custGeom>
            <a:avLst/>
            <a:gdLst/>
            <a:ahLst/>
            <a:cxnLst/>
            <a:rect l="l" t="t" r="r" b="b"/>
            <a:pathLst>
              <a:path w="331470" h="368300">
                <a:moveTo>
                  <a:pt x="165353" y="368046"/>
                </a:moveTo>
                <a:lnTo>
                  <a:pt x="209673" y="361477"/>
                </a:lnTo>
                <a:lnTo>
                  <a:pt x="249399" y="342928"/>
                </a:lnTo>
                <a:lnTo>
                  <a:pt x="282987" y="314134"/>
                </a:lnTo>
                <a:lnTo>
                  <a:pt x="308892" y="276831"/>
                </a:lnTo>
                <a:lnTo>
                  <a:pt x="325568" y="232755"/>
                </a:lnTo>
                <a:lnTo>
                  <a:pt x="331469" y="183642"/>
                </a:lnTo>
                <a:lnTo>
                  <a:pt x="325568" y="134849"/>
                </a:lnTo>
                <a:lnTo>
                  <a:pt x="308892" y="90988"/>
                </a:lnTo>
                <a:lnTo>
                  <a:pt x="282987" y="53816"/>
                </a:lnTo>
                <a:lnTo>
                  <a:pt x="249399" y="25089"/>
                </a:lnTo>
                <a:lnTo>
                  <a:pt x="209673" y="6565"/>
                </a:lnTo>
                <a:lnTo>
                  <a:pt x="165353" y="0"/>
                </a:lnTo>
                <a:lnTo>
                  <a:pt x="121355" y="6565"/>
                </a:lnTo>
                <a:lnTo>
                  <a:pt x="81844" y="25089"/>
                </a:lnTo>
                <a:lnTo>
                  <a:pt x="48386" y="53816"/>
                </a:lnTo>
                <a:lnTo>
                  <a:pt x="22549" y="90988"/>
                </a:lnTo>
                <a:lnTo>
                  <a:pt x="5898" y="134849"/>
                </a:lnTo>
                <a:lnTo>
                  <a:pt x="0" y="183642"/>
                </a:lnTo>
                <a:lnTo>
                  <a:pt x="5898" y="232755"/>
                </a:lnTo>
                <a:lnTo>
                  <a:pt x="22549" y="276831"/>
                </a:lnTo>
                <a:lnTo>
                  <a:pt x="48386" y="314134"/>
                </a:lnTo>
                <a:lnTo>
                  <a:pt x="81844" y="342928"/>
                </a:lnTo>
                <a:lnTo>
                  <a:pt x="121355" y="361477"/>
                </a:lnTo>
                <a:lnTo>
                  <a:pt x="165353" y="368046"/>
                </a:lnTo>
                <a:close/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171950" y="4306823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5260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043171" y="4213859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29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178046" y="4208526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0" y="87629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983735" y="4094226"/>
            <a:ext cx="381000" cy="424180"/>
          </a:xfrm>
          <a:custGeom>
            <a:avLst/>
            <a:gdLst/>
            <a:ahLst/>
            <a:cxnLst/>
            <a:rect l="l" t="t" r="r" b="b"/>
            <a:pathLst>
              <a:path w="381000" h="424179">
                <a:moveTo>
                  <a:pt x="190500" y="0"/>
                </a:moveTo>
                <a:lnTo>
                  <a:pt x="146837" y="5576"/>
                </a:lnTo>
                <a:lnTo>
                  <a:pt x="106746" y="21469"/>
                </a:lnTo>
                <a:lnTo>
                  <a:pt x="71374" y="46426"/>
                </a:lnTo>
                <a:lnTo>
                  <a:pt x="41867" y="79194"/>
                </a:lnTo>
                <a:lnTo>
                  <a:pt x="19372" y="118520"/>
                </a:lnTo>
                <a:lnTo>
                  <a:pt x="5034" y="163152"/>
                </a:lnTo>
                <a:lnTo>
                  <a:pt x="0" y="211836"/>
                </a:lnTo>
                <a:lnTo>
                  <a:pt x="5034" y="260279"/>
                </a:lnTo>
                <a:lnTo>
                  <a:pt x="19372" y="304817"/>
                </a:lnTo>
                <a:lnTo>
                  <a:pt x="41867" y="344157"/>
                </a:lnTo>
                <a:lnTo>
                  <a:pt x="71374" y="377005"/>
                </a:lnTo>
                <a:lnTo>
                  <a:pt x="106746" y="402069"/>
                </a:lnTo>
                <a:lnTo>
                  <a:pt x="146837" y="418055"/>
                </a:lnTo>
                <a:lnTo>
                  <a:pt x="190500" y="423672"/>
                </a:lnTo>
                <a:lnTo>
                  <a:pt x="234162" y="418055"/>
                </a:lnTo>
                <a:lnTo>
                  <a:pt x="274253" y="402069"/>
                </a:lnTo>
                <a:lnTo>
                  <a:pt x="309625" y="377005"/>
                </a:lnTo>
                <a:lnTo>
                  <a:pt x="339132" y="344157"/>
                </a:lnTo>
                <a:lnTo>
                  <a:pt x="361627" y="304817"/>
                </a:lnTo>
                <a:lnTo>
                  <a:pt x="375965" y="260279"/>
                </a:lnTo>
                <a:lnTo>
                  <a:pt x="381000" y="211836"/>
                </a:lnTo>
                <a:lnTo>
                  <a:pt x="375965" y="163152"/>
                </a:lnTo>
                <a:lnTo>
                  <a:pt x="361627" y="118520"/>
                </a:lnTo>
                <a:lnTo>
                  <a:pt x="339132" y="79194"/>
                </a:lnTo>
                <a:lnTo>
                  <a:pt x="309625" y="46426"/>
                </a:lnTo>
                <a:lnTo>
                  <a:pt x="274253" y="21469"/>
                </a:lnTo>
                <a:lnTo>
                  <a:pt x="234162" y="5576"/>
                </a:lnTo>
                <a:lnTo>
                  <a:pt x="190500" y="0"/>
                </a:lnTo>
                <a:close/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009644" y="4696967"/>
            <a:ext cx="331470" cy="368300"/>
          </a:xfrm>
          <a:custGeom>
            <a:avLst/>
            <a:gdLst/>
            <a:ahLst/>
            <a:cxnLst/>
            <a:rect l="l" t="t" r="r" b="b"/>
            <a:pathLst>
              <a:path w="331470" h="368300">
                <a:moveTo>
                  <a:pt x="165353" y="368046"/>
                </a:moveTo>
                <a:lnTo>
                  <a:pt x="209673" y="361477"/>
                </a:lnTo>
                <a:lnTo>
                  <a:pt x="249399" y="342928"/>
                </a:lnTo>
                <a:lnTo>
                  <a:pt x="282987" y="314134"/>
                </a:lnTo>
                <a:lnTo>
                  <a:pt x="308892" y="276831"/>
                </a:lnTo>
                <a:lnTo>
                  <a:pt x="325568" y="232755"/>
                </a:lnTo>
                <a:lnTo>
                  <a:pt x="331469" y="183642"/>
                </a:lnTo>
                <a:lnTo>
                  <a:pt x="325568" y="134849"/>
                </a:lnTo>
                <a:lnTo>
                  <a:pt x="308892" y="90988"/>
                </a:lnTo>
                <a:lnTo>
                  <a:pt x="282987" y="53816"/>
                </a:lnTo>
                <a:lnTo>
                  <a:pt x="249399" y="25089"/>
                </a:lnTo>
                <a:lnTo>
                  <a:pt x="209673" y="6565"/>
                </a:lnTo>
                <a:lnTo>
                  <a:pt x="165353" y="0"/>
                </a:lnTo>
                <a:lnTo>
                  <a:pt x="121355" y="6565"/>
                </a:lnTo>
                <a:lnTo>
                  <a:pt x="81844" y="25089"/>
                </a:lnTo>
                <a:lnTo>
                  <a:pt x="48386" y="53816"/>
                </a:lnTo>
                <a:lnTo>
                  <a:pt x="22549" y="90988"/>
                </a:lnTo>
                <a:lnTo>
                  <a:pt x="5898" y="134849"/>
                </a:lnTo>
                <a:lnTo>
                  <a:pt x="0" y="183642"/>
                </a:lnTo>
                <a:lnTo>
                  <a:pt x="5898" y="232755"/>
                </a:lnTo>
                <a:lnTo>
                  <a:pt x="22549" y="276831"/>
                </a:lnTo>
                <a:lnTo>
                  <a:pt x="48386" y="314134"/>
                </a:lnTo>
                <a:lnTo>
                  <a:pt x="81844" y="342928"/>
                </a:lnTo>
                <a:lnTo>
                  <a:pt x="121355" y="361477"/>
                </a:lnTo>
                <a:lnTo>
                  <a:pt x="165353" y="368046"/>
                </a:lnTo>
                <a:close/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171950" y="4882134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5259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043171" y="4789932"/>
            <a:ext cx="136525" cy="86995"/>
          </a:xfrm>
          <a:custGeom>
            <a:avLst/>
            <a:gdLst/>
            <a:ahLst/>
            <a:cxnLst/>
            <a:rect l="l" t="t" r="r" b="b"/>
            <a:pathLst>
              <a:path w="136525" h="86995">
                <a:moveTo>
                  <a:pt x="136398" y="86867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178046" y="4783835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0" y="87630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983735" y="4669535"/>
            <a:ext cx="381000" cy="424180"/>
          </a:xfrm>
          <a:custGeom>
            <a:avLst/>
            <a:gdLst/>
            <a:ahLst/>
            <a:cxnLst/>
            <a:rect l="l" t="t" r="r" b="b"/>
            <a:pathLst>
              <a:path w="381000" h="424179">
                <a:moveTo>
                  <a:pt x="190500" y="0"/>
                </a:moveTo>
                <a:lnTo>
                  <a:pt x="146837" y="5576"/>
                </a:lnTo>
                <a:lnTo>
                  <a:pt x="106746" y="21469"/>
                </a:lnTo>
                <a:lnTo>
                  <a:pt x="71374" y="46426"/>
                </a:lnTo>
                <a:lnTo>
                  <a:pt x="41867" y="79194"/>
                </a:lnTo>
                <a:lnTo>
                  <a:pt x="19372" y="118520"/>
                </a:lnTo>
                <a:lnTo>
                  <a:pt x="5034" y="163152"/>
                </a:lnTo>
                <a:lnTo>
                  <a:pt x="0" y="211836"/>
                </a:lnTo>
                <a:lnTo>
                  <a:pt x="5034" y="260279"/>
                </a:lnTo>
                <a:lnTo>
                  <a:pt x="19372" y="304817"/>
                </a:lnTo>
                <a:lnTo>
                  <a:pt x="41867" y="344157"/>
                </a:lnTo>
                <a:lnTo>
                  <a:pt x="71374" y="377005"/>
                </a:lnTo>
                <a:lnTo>
                  <a:pt x="106746" y="402069"/>
                </a:lnTo>
                <a:lnTo>
                  <a:pt x="146837" y="418055"/>
                </a:lnTo>
                <a:lnTo>
                  <a:pt x="190500" y="423672"/>
                </a:lnTo>
                <a:lnTo>
                  <a:pt x="234162" y="418055"/>
                </a:lnTo>
                <a:lnTo>
                  <a:pt x="274253" y="402069"/>
                </a:lnTo>
                <a:lnTo>
                  <a:pt x="309625" y="377005"/>
                </a:lnTo>
                <a:lnTo>
                  <a:pt x="339132" y="344157"/>
                </a:lnTo>
                <a:lnTo>
                  <a:pt x="361627" y="304817"/>
                </a:lnTo>
                <a:lnTo>
                  <a:pt x="375965" y="260279"/>
                </a:lnTo>
                <a:lnTo>
                  <a:pt x="381000" y="211836"/>
                </a:lnTo>
                <a:lnTo>
                  <a:pt x="375965" y="163152"/>
                </a:lnTo>
                <a:lnTo>
                  <a:pt x="361627" y="118520"/>
                </a:lnTo>
                <a:lnTo>
                  <a:pt x="339132" y="79194"/>
                </a:lnTo>
                <a:lnTo>
                  <a:pt x="309625" y="46426"/>
                </a:lnTo>
                <a:lnTo>
                  <a:pt x="274253" y="21469"/>
                </a:lnTo>
                <a:lnTo>
                  <a:pt x="234162" y="5576"/>
                </a:lnTo>
                <a:lnTo>
                  <a:pt x="190500" y="0"/>
                </a:lnTo>
                <a:close/>
              </a:path>
            </a:pathLst>
          </a:custGeom>
          <a:ln w="11518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79114" y="3167633"/>
            <a:ext cx="0" cy="18415"/>
          </a:xfrm>
          <a:custGeom>
            <a:avLst/>
            <a:gdLst/>
            <a:ahLst/>
            <a:cxnLst/>
            <a:rect l="l" t="t" r="r" b="b"/>
            <a:pathLst>
              <a:path h="18414">
                <a:moveTo>
                  <a:pt x="-8642" y="9143"/>
                </a:moveTo>
                <a:lnTo>
                  <a:pt x="8642" y="9143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579114" y="3185922"/>
            <a:ext cx="5080" cy="349885"/>
          </a:xfrm>
          <a:custGeom>
            <a:avLst/>
            <a:gdLst/>
            <a:ahLst/>
            <a:cxnLst/>
            <a:rect l="l" t="t" r="r" b="b"/>
            <a:pathLst>
              <a:path w="5079" h="349885">
                <a:moveTo>
                  <a:pt x="4572" y="349758"/>
                </a:moveTo>
                <a:lnTo>
                  <a:pt x="0" y="0"/>
                </a:lnTo>
              </a:path>
            </a:pathLst>
          </a:custGeom>
          <a:ln w="1728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184654" y="3170682"/>
            <a:ext cx="0" cy="18415"/>
          </a:xfrm>
          <a:custGeom>
            <a:avLst/>
            <a:gdLst/>
            <a:ahLst/>
            <a:cxnLst/>
            <a:rect l="l" t="t" r="r" b="b"/>
            <a:pathLst>
              <a:path h="18414">
                <a:moveTo>
                  <a:pt x="-8642" y="9143"/>
                </a:moveTo>
                <a:lnTo>
                  <a:pt x="8642" y="9143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184654" y="3188970"/>
            <a:ext cx="5080" cy="387350"/>
          </a:xfrm>
          <a:custGeom>
            <a:avLst/>
            <a:gdLst/>
            <a:ahLst/>
            <a:cxnLst/>
            <a:rect l="l" t="t" r="r" b="b"/>
            <a:pathLst>
              <a:path w="5080" h="387350">
                <a:moveTo>
                  <a:pt x="4572" y="387096"/>
                </a:moveTo>
                <a:lnTo>
                  <a:pt x="0" y="0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428113" y="2913888"/>
            <a:ext cx="0" cy="201930"/>
          </a:xfrm>
          <a:custGeom>
            <a:avLst/>
            <a:gdLst/>
            <a:ahLst/>
            <a:cxnLst/>
            <a:rect l="l" t="t" r="r" b="b"/>
            <a:pathLst>
              <a:path h="201930">
                <a:moveTo>
                  <a:pt x="0" y="0"/>
                </a:moveTo>
                <a:lnTo>
                  <a:pt x="0" y="201929"/>
                </a:lnTo>
              </a:path>
            </a:pathLst>
          </a:custGeom>
          <a:ln w="180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443227" y="5763005"/>
            <a:ext cx="1555750" cy="287655"/>
          </a:xfrm>
          <a:custGeom>
            <a:avLst/>
            <a:gdLst/>
            <a:ahLst/>
            <a:cxnLst/>
            <a:rect l="l" t="t" r="r" b="b"/>
            <a:pathLst>
              <a:path w="1555750" h="287654">
                <a:moveTo>
                  <a:pt x="0" y="0"/>
                </a:moveTo>
                <a:lnTo>
                  <a:pt x="0" y="287274"/>
                </a:lnTo>
                <a:lnTo>
                  <a:pt x="1555242" y="287274"/>
                </a:lnTo>
                <a:lnTo>
                  <a:pt x="1555242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497583" y="5752083"/>
            <a:ext cx="1127125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i="1" spc="-150" dirty="0">
                <a:latin typeface="Arial"/>
                <a:cs typeface="Arial"/>
              </a:rPr>
              <a:t>R</a:t>
            </a:r>
            <a:r>
              <a:rPr sz="2000" i="1" spc="-140" dirty="0">
                <a:latin typeface="Arial"/>
                <a:cs typeface="Arial"/>
              </a:rPr>
              <a:t>e</a:t>
            </a:r>
            <a:r>
              <a:rPr sz="2000" i="1" spc="-105" dirty="0">
                <a:latin typeface="Arial"/>
                <a:cs typeface="Arial"/>
              </a:rPr>
              <a:t>s</a:t>
            </a:r>
            <a:r>
              <a:rPr sz="2000" i="1" spc="-140" dirty="0">
                <a:latin typeface="Arial"/>
                <a:cs typeface="Arial"/>
              </a:rPr>
              <a:t>o</a:t>
            </a:r>
            <a:r>
              <a:rPr sz="2000" i="1" spc="-55" dirty="0">
                <a:latin typeface="Arial"/>
                <a:cs typeface="Arial"/>
              </a:rPr>
              <a:t>u</a:t>
            </a:r>
            <a:r>
              <a:rPr sz="2000" i="1" spc="-100" dirty="0">
                <a:latin typeface="Arial"/>
                <a:cs typeface="Arial"/>
              </a:rPr>
              <a:t>r</a:t>
            </a:r>
            <a:r>
              <a:rPr sz="2000" i="1" spc="-105" dirty="0">
                <a:latin typeface="Arial"/>
                <a:cs typeface="Arial"/>
              </a:rPr>
              <a:t>c</a:t>
            </a:r>
            <a:r>
              <a:rPr sz="2000" i="1" spc="-140" dirty="0">
                <a:latin typeface="Arial"/>
                <a:cs typeface="Arial"/>
              </a:rPr>
              <a:t>e</a:t>
            </a:r>
            <a:r>
              <a:rPr sz="2000" i="1" spc="-114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3205733" y="5763005"/>
            <a:ext cx="1707514" cy="287655"/>
          </a:xfrm>
          <a:custGeom>
            <a:avLst/>
            <a:gdLst/>
            <a:ahLst/>
            <a:cxnLst/>
            <a:rect l="l" t="t" r="r" b="b"/>
            <a:pathLst>
              <a:path w="1707514" h="287654">
                <a:moveTo>
                  <a:pt x="0" y="0"/>
                </a:moveTo>
                <a:lnTo>
                  <a:pt x="0" y="287274"/>
                </a:lnTo>
                <a:lnTo>
                  <a:pt x="1707261" y="287274"/>
                </a:lnTo>
                <a:lnTo>
                  <a:pt x="1707261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3260090" y="5752083"/>
            <a:ext cx="1127760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i="1" spc="-114" dirty="0">
                <a:solidFill>
                  <a:srgbClr val="0000FF"/>
                </a:solidFill>
                <a:latin typeface="Arial"/>
                <a:cs typeface="Arial"/>
              </a:rPr>
              <a:t>Resource2</a:t>
            </a:r>
            <a:endParaRPr sz="2000">
              <a:latin typeface="Arial"/>
              <a:cs typeface="Arial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3102101" y="3115817"/>
            <a:ext cx="727075" cy="58419"/>
          </a:xfrm>
          <a:custGeom>
            <a:avLst/>
            <a:gdLst/>
            <a:ahLst/>
            <a:cxnLst/>
            <a:rect l="l" t="t" r="r" b="b"/>
            <a:pathLst>
              <a:path w="727075" h="58419">
                <a:moveTo>
                  <a:pt x="0" y="0"/>
                </a:moveTo>
                <a:lnTo>
                  <a:pt x="0" y="57912"/>
                </a:lnTo>
                <a:lnTo>
                  <a:pt x="726947" y="57912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313176" y="2776727"/>
            <a:ext cx="302260" cy="74930"/>
          </a:xfrm>
          <a:custGeom>
            <a:avLst/>
            <a:gdLst/>
            <a:ahLst/>
            <a:cxnLst/>
            <a:rect l="l" t="t" r="r" b="b"/>
            <a:pathLst>
              <a:path w="302260" h="74930">
                <a:moveTo>
                  <a:pt x="0" y="74675"/>
                </a:moveTo>
                <a:lnTo>
                  <a:pt x="50291" y="0"/>
                </a:lnTo>
                <a:lnTo>
                  <a:pt x="100584" y="74675"/>
                </a:lnTo>
                <a:lnTo>
                  <a:pt x="150876" y="0"/>
                </a:lnTo>
                <a:lnTo>
                  <a:pt x="201168" y="74675"/>
                </a:lnTo>
                <a:lnTo>
                  <a:pt x="251460" y="0"/>
                </a:lnTo>
                <a:lnTo>
                  <a:pt x="301752" y="74675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313176" y="2926079"/>
            <a:ext cx="302260" cy="74930"/>
          </a:xfrm>
          <a:custGeom>
            <a:avLst/>
            <a:gdLst/>
            <a:ahLst/>
            <a:cxnLst/>
            <a:rect l="l" t="t" r="r" b="b"/>
            <a:pathLst>
              <a:path w="302260" h="74930">
                <a:moveTo>
                  <a:pt x="0" y="74675"/>
                </a:moveTo>
                <a:lnTo>
                  <a:pt x="50291" y="0"/>
                </a:lnTo>
                <a:lnTo>
                  <a:pt x="100584" y="74675"/>
                </a:lnTo>
                <a:lnTo>
                  <a:pt x="150876" y="0"/>
                </a:lnTo>
                <a:lnTo>
                  <a:pt x="201168" y="74675"/>
                </a:lnTo>
                <a:lnTo>
                  <a:pt x="251460" y="0"/>
                </a:lnTo>
                <a:lnTo>
                  <a:pt x="301752" y="74675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464813" y="2917437"/>
            <a:ext cx="0" cy="207010"/>
          </a:xfrm>
          <a:custGeom>
            <a:avLst/>
            <a:gdLst/>
            <a:ahLst/>
            <a:cxnLst/>
            <a:rect l="l" t="t" r="r" b="b"/>
            <a:pathLst>
              <a:path h="207010">
                <a:moveTo>
                  <a:pt x="0" y="0"/>
                </a:moveTo>
                <a:lnTo>
                  <a:pt x="0" y="207022"/>
                </a:lnTo>
              </a:path>
            </a:pathLst>
          </a:custGeom>
          <a:ln w="188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427731" y="2540507"/>
            <a:ext cx="0" cy="229870"/>
          </a:xfrm>
          <a:custGeom>
            <a:avLst/>
            <a:gdLst/>
            <a:ahLst/>
            <a:cxnLst/>
            <a:rect l="l" t="t" r="r" b="b"/>
            <a:pathLst>
              <a:path h="229869">
                <a:moveTo>
                  <a:pt x="0" y="0"/>
                </a:moveTo>
                <a:lnTo>
                  <a:pt x="0" y="229362"/>
                </a:lnTo>
              </a:path>
            </a:pathLst>
          </a:custGeom>
          <a:ln w="172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464432" y="2531865"/>
            <a:ext cx="0" cy="251460"/>
          </a:xfrm>
          <a:custGeom>
            <a:avLst/>
            <a:gdLst/>
            <a:ahLst/>
            <a:cxnLst/>
            <a:rect l="l" t="t" r="r" b="b"/>
            <a:pathLst>
              <a:path h="251460">
                <a:moveTo>
                  <a:pt x="0" y="0"/>
                </a:moveTo>
                <a:lnTo>
                  <a:pt x="0" y="250958"/>
                </a:lnTo>
              </a:path>
            </a:pathLst>
          </a:custGeom>
          <a:ln w="180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3830828" y="2948432"/>
            <a:ext cx="52324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95" dirty="0">
                <a:latin typeface="Arial"/>
                <a:cs typeface="Arial"/>
              </a:rPr>
              <a:t>SUB2</a:t>
            </a:r>
            <a:endParaRPr sz="1600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1545421" y="3038999"/>
            <a:ext cx="1506855" cy="2623185"/>
          </a:xfrm>
          <a:custGeom>
            <a:avLst/>
            <a:gdLst/>
            <a:ahLst/>
            <a:cxnLst/>
            <a:rect l="l" t="t" r="r" b="b"/>
            <a:pathLst>
              <a:path w="1506855" h="2623185">
                <a:moveTo>
                  <a:pt x="156886" y="2378820"/>
                </a:moveTo>
                <a:lnTo>
                  <a:pt x="135927" y="2343938"/>
                </a:lnTo>
                <a:lnTo>
                  <a:pt x="116471" y="2306007"/>
                </a:lnTo>
                <a:lnTo>
                  <a:pt x="98497" y="2263377"/>
                </a:lnTo>
                <a:lnTo>
                  <a:pt x="81984" y="2214398"/>
                </a:lnTo>
                <a:lnTo>
                  <a:pt x="66910" y="2157417"/>
                </a:lnTo>
                <a:lnTo>
                  <a:pt x="53254" y="2090784"/>
                </a:lnTo>
                <a:lnTo>
                  <a:pt x="46001" y="2049029"/>
                </a:lnTo>
                <a:lnTo>
                  <a:pt x="38536" y="2002835"/>
                </a:lnTo>
                <a:lnTo>
                  <a:pt x="31098" y="1952980"/>
                </a:lnTo>
                <a:lnTo>
                  <a:pt x="23928" y="1900240"/>
                </a:lnTo>
                <a:lnTo>
                  <a:pt x="17266" y="1845390"/>
                </a:lnTo>
                <a:lnTo>
                  <a:pt x="11353" y="1789208"/>
                </a:lnTo>
                <a:lnTo>
                  <a:pt x="6430" y="1732469"/>
                </a:lnTo>
                <a:lnTo>
                  <a:pt x="2736" y="1675950"/>
                </a:lnTo>
                <a:lnTo>
                  <a:pt x="512" y="1620427"/>
                </a:lnTo>
                <a:lnTo>
                  <a:pt x="0" y="1566676"/>
                </a:lnTo>
                <a:lnTo>
                  <a:pt x="1438" y="1515474"/>
                </a:lnTo>
                <a:lnTo>
                  <a:pt x="5430" y="1461382"/>
                </a:lnTo>
                <a:lnTo>
                  <a:pt x="12069" y="1408258"/>
                </a:lnTo>
                <a:lnTo>
                  <a:pt x="20894" y="1355930"/>
                </a:lnTo>
                <a:lnTo>
                  <a:pt x="31442" y="1304224"/>
                </a:lnTo>
                <a:lnTo>
                  <a:pt x="43252" y="1252965"/>
                </a:lnTo>
                <a:lnTo>
                  <a:pt x="55863" y="1201981"/>
                </a:lnTo>
                <a:lnTo>
                  <a:pt x="68811" y="1151098"/>
                </a:lnTo>
                <a:lnTo>
                  <a:pt x="81637" y="1100142"/>
                </a:lnTo>
                <a:lnTo>
                  <a:pt x="93877" y="1048938"/>
                </a:lnTo>
                <a:lnTo>
                  <a:pt x="105070" y="997314"/>
                </a:lnTo>
                <a:lnTo>
                  <a:pt x="115131" y="945115"/>
                </a:lnTo>
                <a:lnTo>
                  <a:pt x="124845" y="892079"/>
                </a:lnTo>
                <a:lnTo>
                  <a:pt x="134367" y="838559"/>
                </a:lnTo>
                <a:lnTo>
                  <a:pt x="143852" y="784905"/>
                </a:lnTo>
                <a:lnTo>
                  <a:pt x="153457" y="731472"/>
                </a:lnTo>
                <a:lnTo>
                  <a:pt x="163335" y="678609"/>
                </a:lnTo>
                <a:lnTo>
                  <a:pt x="173644" y="626671"/>
                </a:lnTo>
                <a:lnTo>
                  <a:pt x="184537" y="576008"/>
                </a:lnTo>
                <a:lnTo>
                  <a:pt x="196171" y="526972"/>
                </a:lnTo>
                <a:lnTo>
                  <a:pt x="208702" y="479916"/>
                </a:lnTo>
                <a:lnTo>
                  <a:pt x="222637" y="428087"/>
                </a:lnTo>
                <a:lnTo>
                  <a:pt x="235914" y="375837"/>
                </a:lnTo>
                <a:lnTo>
                  <a:pt x="249172" y="324101"/>
                </a:lnTo>
                <a:lnTo>
                  <a:pt x="263051" y="273815"/>
                </a:lnTo>
                <a:lnTo>
                  <a:pt x="278191" y="225911"/>
                </a:lnTo>
                <a:lnTo>
                  <a:pt x="295231" y="181325"/>
                </a:lnTo>
                <a:lnTo>
                  <a:pt x="314811" y="140992"/>
                </a:lnTo>
                <a:lnTo>
                  <a:pt x="337571" y="105844"/>
                </a:lnTo>
                <a:lnTo>
                  <a:pt x="364150" y="76818"/>
                </a:lnTo>
                <a:lnTo>
                  <a:pt x="398081" y="52641"/>
                </a:lnTo>
                <a:lnTo>
                  <a:pt x="435289" y="36706"/>
                </a:lnTo>
                <a:lnTo>
                  <a:pt x="475766" y="27326"/>
                </a:lnTo>
                <a:lnTo>
                  <a:pt x="519502" y="22812"/>
                </a:lnTo>
                <a:lnTo>
                  <a:pt x="566489" y="21477"/>
                </a:lnTo>
                <a:lnTo>
                  <a:pt x="616717" y="21633"/>
                </a:lnTo>
                <a:lnTo>
                  <a:pt x="670177" y="21593"/>
                </a:lnTo>
                <a:lnTo>
                  <a:pt x="726862" y="19668"/>
                </a:lnTo>
                <a:lnTo>
                  <a:pt x="772650" y="16560"/>
                </a:lnTo>
                <a:lnTo>
                  <a:pt x="824212" y="12898"/>
                </a:lnTo>
                <a:lnTo>
                  <a:pt x="880030" y="9075"/>
                </a:lnTo>
                <a:lnTo>
                  <a:pt x="938587" y="5482"/>
                </a:lnTo>
                <a:lnTo>
                  <a:pt x="998362" y="2510"/>
                </a:lnTo>
                <a:lnTo>
                  <a:pt x="1057839" y="553"/>
                </a:lnTo>
                <a:lnTo>
                  <a:pt x="1115498" y="0"/>
                </a:lnTo>
                <a:lnTo>
                  <a:pt x="1169822" y="1243"/>
                </a:lnTo>
                <a:lnTo>
                  <a:pt x="1219293" y="4675"/>
                </a:lnTo>
                <a:lnTo>
                  <a:pt x="1262391" y="10686"/>
                </a:lnTo>
                <a:lnTo>
                  <a:pt x="1344170" y="41953"/>
                </a:lnTo>
                <a:lnTo>
                  <a:pt x="1374251" y="70694"/>
                </a:lnTo>
                <a:lnTo>
                  <a:pt x="1391421" y="105870"/>
                </a:lnTo>
                <a:lnTo>
                  <a:pt x="1399256" y="147459"/>
                </a:lnTo>
                <a:lnTo>
                  <a:pt x="1401334" y="195440"/>
                </a:lnTo>
                <a:lnTo>
                  <a:pt x="1401232" y="249792"/>
                </a:lnTo>
                <a:lnTo>
                  <a:pt x="1390454" y="327065"/>
                </a:lnTo>
                <a:lnTo>
                  <a:pt x="1378847" y="370857"/>
                </a:lnTo>
                <a:lnTo>
                  <a:pt x="1364753" y="417176"/>
                </a:lnTo>
                <a:lnTo>
                  <a:pt x="1349416" y="465343"/>
                </a:lnTo>
                <a:lnTo>
                  <a:pt x="1334078" y="514676"/>
                </a:lnTo>
                <a:lnTo>
                  <a:pt x="1319984" y="564493"/>
                </a:lnTo>
                <a:lnTo>
                  <a:pt x="1308377" y="614114"/>
                </a:lnTo>
                <a:lnTo>
                  <a:pt x="1300501" y="662857"/>
                </a:lnTo>
                <a:lnTo>
                  <a:pt x="1297600" y="710040"/>
                </a:lnTo>
                <a:lnTo>
                  <a:pt x="1299555" y="754179"/>
                </a:lnTo>
                <a:lnTo>
                  <a:pt x="1305012" y="795506"/>
                </a:lnTo>
                <a:lnTo>
                  <a:pt x="1313359" y="835233"/>
                </a:lnTo>
                <a:lnTo>
                  <a:pt x="1323983" y="874571"/>
                </a:lnTo>
                <a:lnTo>
                  <a:pt x="1336271" y="914733"/>
                </a:lnTo>
                <a:lnTo>
                  <a:pt x="1349611" y="956928"/>
                </a:lnTo>
                <a:lnTo>
                  <a:pt x="1363389" y="1002370"/>
                </a:lnTo>
                <a:lnTo>
                  <a:pt x="1376994" y="1052270"/>
                </a:lnTo>
                <a:lnTo>
                  <a:pt x="1389812" y="1107839"/>
                </a:lnTo>
                <a:lnTo>
                  <a:pt x="1401232" y="1170288"/>
                </a:lnTo>
                <a:lnTo>
                  <a:pt x="1407544" y="1211164"/>
                </a:lnTo>
                <a:lnTo>
                  <a:pt x="1414312" y="1255739"/>
                </a:lnTo>
                <a:lnTo>
                  <a:pt x="1421441" y="1303520"/>
                </a:lnTo>
                <a:lnTo>
                  <a:pt x="1428834" y="1354014"/>
                </a:lnTo>
                <a:lnTo>
                  <a:pt x="1436393" y="1406727"/>
                </a:lnTo>
                <a:lnTo>
                  <a:pt x="1444021" y="1461166"/>
                </a:lnTo>
                <a:lnTo>
                  <a:pt x="1451623" y="1516839"/>
                </a:lnTo>
                <a:lnTo>
                  <a:pt x="1459101" y="1573251"/>
                </a:lnTo>
                <a:lnTo>
                  <a:pt x="1466358" y="1629910"/>
                </a:lnTo>
                <a:lnTo>
                  <a:pt x="1473298" y="1686322"/>
                </a:lnTo>
                <a:lnTo>
                  <a:pt x="1479824" y="1741994"/>
                </a:lnTo>
                <a:lnTo>
                  <a:pt x="1485839" y="1796434"/>
                </a:lnTo>
                <a:lnTo>
                  <a:pt x="1491247" y="1849147"/>
                </a:lnTo>
                <a:lnTo>
                  <a:pt x="1495949" y="1899640"/>
                </a:lnTo>
                <a:lnTo>
                  <a:pt x="1499851" y="1947421"/>
                </a:lnTo>
                <a:lnTo>
                  <a:pt x="1502855" y="1991996"/>
                </a:lnTo>
                <a:lnTo>
                  <a:pt x="1504864" y="2032872"/>
                </a:lnTo>
                <a:lnTo>
                  <a:pt x="1506724" y="2103722"/>
                </a:lnTo>
                <a:lnTo>
                  <a:pt x="1506710" y="2169108"/>
                </a:lnTo>
                <a:lnTo>
                  <a:pt x="1504807" y="2229271"/>
                </a:lnTo>
                <a:lnTo>
                  <a:pt x="1501004" y="2284447"/>
                </a:lnTo>
                <a:lnTo>
                  <a:pt x="1495289" y="2334876"/>
                </a:lnTo>
                <a:lnTo>
                  <a:pt x="1487648" y="2380796"/>
                </a:lnTo>
                <a:lnTo>
                  <a:pt x="1478069" y="2422445"/>
                </a:lnTo>
                <a:lnTo>
                  <a:pt x="1466540" y="2460061"/>
                </a:lnTo>
                <a:lnTo>
                  <a:pt x="1427249" y="2540523"/>
                </a:lnTo>
                <a:lnTo>
                  <a:pt x="1398635" y="2569826"/>
                </a:lnTo>
                <a:lnTo>
                  <a:pt x="1362193" y="2587316"/>
                </a:lnTo>
                <a:lnTo>
                  <a:pt x="1312913" y="2598514"/>
                </a:lnTo>
                <a:lnTo>
                  <a:pt x="1245784" y="2608944"/>
                </a:lnTo>
                <a:lnTo>
                  <a:pt x="1206797" y="2613668"/>
                </a:lnTo>
                <a:lnTo>
                  <a:pt x="1161356" y="2617446"/>
                </a:lnTo>
                <a:lnTo>
                  <a:pt x="1110752" y="2620280"/>
                </a:lnTo>
                <a:lnTo>
                  <a:pt x="1056276" y="2622169"/>
                </a:lnTo>
                <a:lnTo>
                  <a:pt x="999221" y="2623114"/>
                </a:lnTo>
                <a:lnTo>
                  <a:pt x="940878" y="2623114"/>
                </a:lnTo>
                <a:lnTo>
                  <a:pt x="882539" y="2622169"/>
                </a:lnTo>
                <a:lnTo>
                  <a:pt x="825494" y="2620280"/>
                </a:lnTo>
                <a:lnTo>
                  <a:pt x="771036" y="2617446"/>
                </a:lnTo>
                <a:lnTo>
                  <a:pt x="720456" y="2613668"/>
                </a:lnTo>
                <a:lnTo>
                  <a:pt x="675046" y="2608944"/>
                </a:lnTo>
                <a:lnTo>
                  <a:pt x="618361" y="2599875"/>
                </a:lnTo>
                <a:lnTo>
                  <a:pt x="564901" y="2587966"/>
                </a:lnTo>
                <a:lnTo>
                  <a:pt x="514673" y="2573877"/>
                </a:lnTo>
                <a:lnTo>
                  <a:pt x="467686" y="2558271"/>
                </a:lnTo>
                <a:lnTo>
                  <a:pt x="423950" y="2541808"/>
                </a:lnTo>
                <a:lnTo>
                  <a:pt x="383473" y="2525148"/>
                </a:lnTo>
                <a:lnTo>
                  <a:pt x="346265" y="2508953"/>
                </a:lnTo>
                <a:lnTo>
                  <a:pt x="257827" y="2468939"/>
                </a:lnTo>
                <a:lnTo>
                  <a:pt x="218608" y="2446924"/>
                </a:lnTo>
                <a:lnTo>
                  <a:pt x="187389" y="2419623"/>
                </a:lnTo>
                <a:lnTo>
                  <a:pt x="156886" y="2378820"/>
                </a:lnTo>
                <a:close/>
              </a:path>
            </a:pathLst>
          </a:custGeom>
          <a:ln w="17284">
            <a:solidFill>
              <a:srgbClr val="FFCC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1220025" y="3978332"/>
            <a:ext cx="255270" cy="7169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875"/>
              </a:lnSpc>
            </a:pPr>
            <a:r>
              <a:rPr sz="1600" b="1" i="1" spc="60" dirty="0">
                <a:solidFill>
                  <a:srgbClr val="FF6500"/>
                </a:solidFill>
                <a:latin typeface="Times New Roman"/>
                <a:cs typeface="Times New Roman"/>
              </a:rPr>
              <a:t>Is</a:t>
            </a:r>
            <a:r>
              <a:rPr sz="1600" b="1" i="1" spc="45" dirty="0">
                <a:solidFill>
                  <a:srgbClr val="FF6500"/>
                </a:solidFill>
                <a:latin typeface="Times New Roman"/>
                <a:cs typeface="Times New Roman"/>
              </a:rPr>
              <a:t>l</a:t>
            </a:r>
            <a:r>
              <a:rPr sz="1600" b="1" i="1" spc="80" dirty="0">
                <a:solidFill>
                  <a:srgbClr val="FF6500"/>
                </a:solidFill>
                <a:latin typeface="Times New Roman"/>
                <a:cs typeface="Times New Roman"/>
              </a:rPr>
              <a:t>a</a:t>
            </a:r>
            <a:r>
              <a:rPr sz="1600" b="1" i="1" spc="85" dirty="0">
                <a:solidFill>
                  <a:srgbClr val="FF6500"/>
                </a:solidFill>
                <a:latin typeface="Times New Roman"/>
                <a:cs typeface="Times New Roman"/>
              </a:rPr>
              <a:t>n</a:t>
            </a:r>
            <a:r>
              <a:rPr sz="1600" b="1" i="1" dirty="0">
                <a:solidFill>
                  <a:srgbClr val="FF6500"/>
                </a:solidFill>
                <a:latin typeface="Times New Roman"/>
                <a:cs typeface="Times New Roman"/>
              </a:rPr>
              <a:t>d</a:t>
            </a:r>
            <a:r>
              <a:rPr sz="1600" b="1" i="1" spc="130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600" b="1" i="1" dirty="0">
                <a:solidFill>
                  <a:srgbClr val="FF6500"/>
                </a:solidFill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3050285" y="3000755"/>
            <a:ext cx="1513840" cy="2647315"/>
          </a:xfrm>
          <a:custGeom>
            <a:avLst/>
            <a:gdLst/>
            <a:ahLst/>
            <a:cxnLst/>
            <a:rect l="l" t="t" r="r" b="b"/>
            <a:pathLst>
              <a:path w="1513839" h="2647315">
                <a:moveTo>
                  <a:pt x="569975" y="2589276"/>
                </a:moveTo>
                <a:lnTo>
                  <a:pt x="514965" y="2568659"/>
                </a:lnTo>
                <a:lnTo>
                  <a:pt x="479377" y="2547969"/>
                </a:lnTo>
                <a:lnTo>
                  <a:pt x="436619" y="2479011"/>
                </a:lnTo>
                <a:lnTo>
                  <a:pt x="414527" y="2417064"/>
                </a:lnTo>
                <a:lnTo>
                  <a:pt x="394469" y="2345658"/>
                </a:lnTo>
                <a:lnTo>
                  <a:pt x="385262" y="2304014"/>
                </a:lnTo>
                <a:lnTo>
                  <a:pt x="376484" y="2259076"/>
                </a:lnTo>
                <a:lnTo>
                  <a:pt x="368045" y="2211343"/>
                </a:lnTo>
                <a:lnTo>
                  <a:pt x="359854" y="2161317"/>
                </a:lnTo>
                <a:lnTo>
                  <a:pt x="351822" y="2109497"/>
                </a:lnTo>
                <a:lnTo>
                  <a:pt x="343859" y="2056384"/>
                </a:lnTo>
                <a:lnTo>
                  <a:pt x="335875" y="2002476"/>
                </a:lnTo>
                <a:lnTo>
                  <a:pt x="327779" y="1948275"/>
                </a:lnTo>
                <a:lnTo>
                  <a:pt x="319483" y="1894280"/>
                </a:lnTo>
                <a:lnTo>
                  <a:pt x="310895" y="1840992"/>
                </a:lnTo>
                <a:lnTo>
                  <a:pt x="303537" y="1794939"/>
                </a:lnTo>
                <a:lnTo>
                  <a:pt x="296158" y="1747126"/>
                </a:lnTo>
                <a:lnTo>
                  <a:pt x="288762" y="1697866"/>
                </a:lnTo>
                <a:lnTo>
                  <a:pt x="281353" y="1647475"/>
                </a:lnTo>
                <a:lnTo>
                  <a:pt x="273934" y="1596267"/>
                </a:lnTo>
                <a:lnTo>
                  <a:pt x="266508" y="1544558"/>
                </a:lnTo>
                <a:lnTo>
                  <a:pt x="259079" y="1492662"/>
                </a:lnTo>
                <a:lnTo>
                  <a:pt x="251651" y="1440895"/>
                </a:lnTo>
                <a:lnTo>
                  <a:pt x="244225" y="1389571"/>
                </a:lnTo>
                <a:lnTo>
                  <a:pt x="236806" y="1339005"/>
                </a:lnTo>
                <a:lnTo>
                  <a:pt x="229397" y="1289511"/>
                </a:lnTo>
                <a:lnTo>
                  <a:pt x="222001" y="1241406"/>
                </a:lnTo>
                <a:lnTo>
                  <a:pt x="214622" y="1195004"/>
                </a:lnTo>
                <a:lnTo>
                  <a:pt x="207263" y="1150620"/>
                </a:lnTo>
                <a:lnTo>
                  <a:pt x="196955" y="1091898"/>
                </a:lnTo>
                <a:lnTo>
                  <a:pt x="186610" y="1036094"/>
                </a:lnTo>
                <a:lnTo>
                  <a:pt x="176238" y="982695"/>
                </a:lnTo>
                <a:lnTo>
                  <a:pt x="165847" y="931188"/>
                </a:lnTo>
                <a:lnTo>
                  <a:pt x="155447" y="881062"/>
                </a:lnTo>
                <a:lnTo>
                  <a:pt x="145048" y="831805"/>
                </a:lnTo>
                <a:lnTo>
                  <a:pt x="134657" y="782904"/>
                </a:lnTo>
                <a:lnTo>
                  <a:pt x="124285" y="733848"/>
                </a:lnTo>
                <a:lnTo>
                  <a:pt x="113940" y="684125"/>
                </a:lnTo>
                <a:lnTo>
                  <a:pt x="103631" y="633222"/>
                </a:lnTo>
                <a:lnTo>
                  <a:pt x="92397" y="579520"/>
                </a:lnTo>
                <a:lnTo>
                  <a:pt x="79686" y="523006"/>
                </a:lnTo>
                <a:lnTo>
                  <a:pt x="66125" y="464892"/>
                </a:lnTo>
                <a:lnTo>
                  <a:pt x="52340" y="406389"/>
                </a:lnTo>
                <a:lnTo>
                  <a:pt x="38957" y="348710"/>
                </a:lnTo>
                <a:lnTo>
                  <a:pt x="26602" y="293065"/>
                </a:lnTo>
                <a:lnTo>
                  <a:pt x="15903" y="240666"/>
                </a:lnTo>
                <a:lnTo>
                  <a:pt x="7485" y="192725"/>
                </a:lnTo>
                <a:lnTo>
                  <a:pt x="1975" y="150453"/>
                </a:lnTo>
                <a:lnTo>
                  <a:pt x="0" y="115062"/>
                </a:lnTo>
                <a:lnTo>
                  <a:pt x="8905" y="54113"/>
                </a:lnTo>
                <a:lnTo>
                  <a:pt x="32384" y="21812"/>
                </a:lnTo>
                <a:lnTo>
                  <a:pt x="65579" y="7369"/>
                </a:lnTo>
                <a:lnTo>
                  <a:pt x="103631" y="0"/>
                </a:lnTo>
                <a:lnTo>
                  <a:pt x="135940" y="1267"/>
                </a:lnTo>
                <a:lnTo>
                  <a:pt x="171541" y="13252"/>
                </a:lnTo>
                <a:lnTo>
                  <a:pt x="211714" y="30394"/>
                </a:lnTo>
                <a:lnTo>
                  <a:pt x="257738" y="47134"/>
                </a:lnTo>
                <a:lnTo>
                  <a:pt x="310895" y="57912"/>
                </a:lnTo>
                <a:lnTo>
                  <a:pt x="356460" y="60791"/>
                </a:lnTo>
                <a:lnTo>
                  <a:pt x="409396" y="61910"/>
                </a:lnTo>
                <a:lnTo>
                  <a:pt x="466530" y="61750"/>
                </a:lnTo>
                <a:lnTo>
                  <a:pt x="524691" y="60791"/>
                </a:lnTo>
                <a:lnTo>
                  <a:pt x="580706" y="59511"/>
                </a:lnTo>
                <a:lnTo>
                  <a:pt x="631402" y="58391"/>
                </a:lnTo>
                <a:lnTo>
                  <a:pt x="673607" y="57912"/>
                </a:lnTo>
                <a:lnTo>
                  <a:pt x="729734" y="56518"/>
                </a:lnTo>
                <a:lnTo>
                  <a:pt x="771144" y="54197"/>
                </a:lnTo>
                <a:lnTo>
                  <a:pt x="802838" y="53732"/>
                </a:lnTo>
                <a:lnTo>
                  <a:pt x="851094" y="62662"/>
                </a:lnTo>
                <a:lnTo>
                  <a:pt x="881633" y="115062"/>
                </a:lnTo>
                <a:lnTo>
                  <a:pt x="880946" y="148515"/>
                </a:lnTo>
                <a:lnTo>
                  <a:pt x="873844" y="189907"/>
                </a:lnTo>
                <a:lnTo>
                  <a:pt x="865346" y="237648"/>
                </a:lnTo>
                <a:lnTo>
                  <a:pt x="860467" y="290152"/>
                </a:lnTo>
                <a:lnTo>
                  <a:pt x="864224" y="345831"/>
                </a:lnTo>
                <a:lnTo>
                  <a:pt x="881633" y="403098"/>
                </a:lnTo>
                <a:lnTo>
                  <a:pt x="900358" y="438702"/>
                </a:lnTo>
                <a:lnTo>
                  <a:pt x="924720" y="476250"/>
                </a:lnTo>
                <a:lnTo>
                  <a:pt x="953636" y="515397"/>
                </a:lnTo>
                <a:lnTo>
                  <a:pt x="986021" y="555802"/>
                </a:lnTo>
                <a:lnTo>
                  <a:pt x="1020794" y="597122"/>
                </a:lnTo>
                <a:lnTo>
                  <a:pt x="1056869" y="639013"/>
                </a:lnTo>
                <a:lnTo>
                  <a:pt x="1093164" y="681132"/>
                </a:lnTo>
                <a:lnTo>
                  <a:pt x="1128595" y="723138"/>
                </a:lnTo>
                <a:lnTo>
                  <a:pt x="1162078" y="764686"/>
                </a:lnTo>
                <a:lnTo>
                  <a:pt x="1192529" y="805434"/>
                </a:lnTo>
                <a:lnTo>
                  <a:pt x="1221530" y="844392"/>
                </a:lnTo>
                <a:lnTo>
                  <a:pt x="1251075" y="881371"/>
                </a:lnTo>
                <a:lnTo>
                  <a:pt x="1280703" y="917226"/>
                </a:lnTo>
                <a:lnTo>
                  <a:pt x="1309951" y="952810"/>
                </a:lnTo>
                <a:lnTo>
                  <a:pt x="1338357" y="988980"/>
                </a:lnTo>
                <a:lnTo>
                  <a:pt x="1365461" y="1026590"/>
                </a:lnTo>
                <a:lnTo>
                  <a:pt x="1390800" y="1066495"/>
                </a:lnTo>
                <a:lnTo>
                  <a:pt x="1413912" y="1109551"/>
                </a:lnTo>
                <a:lnTo>
                  <a:pt x="1434336" y="1156611"/>
                </a:lnTo>
                <a:lnTo>
                  <a:pt x="1451609" y="1208532"/>
                </a:lnTo>
                <a:lnTo>
                  <a:pt x="1461820" y="1249385"/>
                </a:lnTo>
                <a:lnTo>
                  <a:pt x="1470355" y="1293560"/>
                </a:lnTo>
                <a:lnTo>
                  <a:pt x="1477384" y="1340550"/>
                </a:lnTo>
                <a:lnTo>
                  <a:pt x="1483076" y="1389852"/>
                </a:lnTo>
                <a:lnTo>
                  <a:pt x="1487598" y="1440960"/>
                </a:lnTo>
                <a:lnTo>
                  <a:pt x="1491118" y="1493368"/>
                </a:lnTo>
                <a:lnTo>
                  <a:pt x="1493805" y="1546574"/>
                </a:lnTo>
                <a:lnTo>
                  <a:pt x="1495828" y="1600071"/>
                </a:lnTo>
                <a:lnTo>
                  <a:pt x="1497354" y="1653354"/>
                </a:lnTo>
                <a:lnTo>
                  <a:pt x="1498551" y="1705920"/>
                </a:lnTo>
                <a:lnTo>
                  <a:pt x="1499589" y="1757262"/>
                </a:lnTo>
                <a:lnTo>
                  <a:pt x="1500635" y="1806877"/>
                </a:lnTo>
                <a:lnTo>
                  <a:pt x="1501858" y="1854259"/>
                </a:lnTo>
                <a:lnTo>
                  <a:pt x="1503425" y="1898904"/>
                </a:lnTo>
                <a:lnTo>
                  <a:pt x="1505936" y="1959189"/>
                </a:lnTo>
                <a:lnTo>
                  <a:pt x="1508327" y="2018995"/>
                </a:lnTo>
                <a:lnTo>
                  <a:pt x="1510434" y="2077794"/>
                </a:lnTo>
                <a:lnTo>
                  <a:pt x="1512094" y="2135063"/>
                </a:lnTo>
                <a:lnTo>
                  <a:pt x="1513141" y="2190273"/>
                </a:lnTo>
                <a:lnTo>
                  <a:pt x="1513411" y="2242901"/>
                </a:lnTo>
                <a:lnTo>
                  <a:pt x="1512739" y="2292419"/>
                </a:lnTo>
                <a:lnTo>
                  <a:pt x="1510960" y="2338303"/>
                </a:lnTo>
                <a:lnTo>
                  <a:pt x="1507911" y="2380026"/>
                </a:lnTo>
                <a:lnTo>
                  <a:pt x="1489590" y="2487156"/>
                </a:lnTo>
                <a:lnTo>
                  <a:pt x="1471040" y="2532030"/>
                </a:lnTo>
                <a:lnTo>
                  <a:pt x="1442775" y="2562475"/>
                </a:lnTo>
                <a:lnTo>
                  <a:pt x="1399793" y="2589276"/>
                </a:lnTo>
                <a:lnTo>
                  <a:pt x="1362265" y="2606794"/>
                </a:lnTo>
                <a:lnTo>
                  <a:pt x="1319021" y="2621223"/>
                </a:lnTo>
                <a:lnTo>
                  <a:pt x="1270063" y="2632519"/>
                </a:lnTo>
                <a:lnTo>
                  <a:pt x="1215389" y="2640640"/>
                </a:lnTo>
                <a:lnTo>
                  <a:pt x="1155001" y="2645544"/>
                </a:lnTo>
                <a:lnTo>
                  <a:pt x="1088897" y="2647188"/>
                </a:lnTo>
                <a:lnTo>
                  <a:pt x="1043712" y="2646595"/>
                </a:lnTo>
                <a:lnTo>
                  <a:pt x="992501" y="2644822"/>
                </a:lnTo>
                <a:lnTo>
                  <a:pt x="936965" y="2641879"/>
                </a:lnTo>
                <a:lnTo>
                  <a:pt x="878805" y="2637775"/>
                </a:lnTo>
                <a:lnTo>
                  <a:pt x="819721" y="2632519"/>
                </a:lnTo>
                <a:lnTo>
                  <a:pt x="761414" y="2626120"/>
                </a:lnTo>
                <a:lnTo>
                  <a:pt x="705586" y="2618587"/>
                </a:lnTo>
                <a:lnTo>
                  <a:pt x="653936" y="2609929"/>
                </a:lnTo>
                <a:lnTo>
                  <a:pt x="608165" y="2600155"/>
                </a:lnTo>
                <a:lnTo>
                  <a:pt x="569975" y="2589276"/>
                </a:lnTo>
                <a:close/>
              </a:path>
            </a:pathLst>
          </a:custGeom>
          <a:ln w="17284">
            <a:solidFill>
              <a:srgbClr val="FFCC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4584595" y="4128770"/>
            <a:ext cx="255270" cy="71818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875"/>
              </a:lnSpc>
            </a:pPr>
            <a:r>
              <a:rPr sz="1600" b="1" i="1" spc="60" dirty="0">
                <a:solidFill>
                  <a:srgbClr val="FF6500"/>
                </a:solidFill>
                <a:latin typeface="Times New Roman"/>
                <a:cs typeface="Times New Roman"/>
              </a:rPr>
              <a:t>Is</a:t>
            </a:r>
            <a:r>
              <a:rPr sz="1600" b="1" i="1" spc="40" dirty="0">
                <a:solidFill>
                  <a:srgbClr val="FF6500"/>
                </a:solidFill>
                <a:latin typeface="Times New Roman"/>
                <a:cs typeface="Times New Roman"/>
              </a:rPr>
              <a:t>l</a:t>
            </a:r>
            <a:r>
              <a:rPr sz="1600" b="1" i="1" spc="80" dirty="0">
                <a:solidFill>
                  <a:srgbClr val="FF6500"/>
                </a:solidFill>
                <a:latin typeface="Times New Roman"/>
                <a:cs typeface="Times New Roman"/>
              </a:rPr>
              <a:t>a</a:t>
            </a:r>
            <a:r>
              <a:rPr sz="1600" b="1" i="1" spc="85" dirty="0">
                <a:solidFill>
                  <a:srgbClr val="FF6500"/>
                </a:solidFill>
                <a:latin typeface="Times New Roman"/>
                <a:cs typeface="Times New Roman"/>
              </a:rPr>
              <a:t>n</a:t>
            </a:r>
            <a:r>
              <a:rPr sz="1600" b="1" i="1" dirty="0">
                <a:solidFill>
                  <a:srgbClr val="FF6500"/>
                </a:solidFill>
                <a:latin typeface="Times New Roman"/>
                <a:cs typeface="Times New Roman"/>
              </a:rPr>
              <a:t>d</a:t>
            </a:r>
            <a:r>
              <a:rPr sz="1600" b="1" i="1" spc="135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600" b="1" i="1" dirty="0">
                <a:solidFill>
                  <a:srgbClr val="FF6500"/>
                </a:solidFill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4009644" y="5234178"/>
            <a:ext cx="331470" cy="368300"/>
          </a:xfrm>
          <a:custGeom>
            <a:avLst/>
            <a:gdLst/>
            <a:ahLst/>
            <a:cxnLst/>
            <a:rect l="l" t="t" r="r" b="b"/>
            <a:pathLst>
              <a:path w="331470" h="368300">
                <a:moveTo>
                  <a:pt x="165353" y="368046"/>
                </a:moveTo>
                <a:lnTo>
                  <a:pt x="209673" y="361477"/>
                </a:lnTo>
                <a:lnTo>
                  <a:pt x="249399" y="342928"/>
                </a:lnTo>
                <a:lnTo>
                  <a:pt x="282987" y="314134"/>
                </a:lnTo>
                <a:lnTo>
                  <a:pt x="308892" y="276831"/>
                </a:lnTo>
                <a:lnTo>
                  <a:pt x="325568" y="232755"/>
                </a:lnTo>
                <a:lnTo>
                  <a:pt x="331469" y="183642"/>
                </a:lnTo>
                <a:lnTo>
                  <a:pt x="325568" y="134849"/>
                </a:lnTo>
                <a:lnTo>
                  <a:pt x="308892" y="90988"/>
                </a:lnTo>
                <a:lnTo>
                  <a:pt x="282987" y="53816"/>
                </a:lnTo>
                <a:lnTo>
                  <a:pt x="249399" y="25089"/>
                </a:lnTo>
                <a:lnTo>
                  <a:pt x="209673" y="6565"/>
                </a:lnTo>
                <a:lnTo>
                  <a:pt x="165353" y="0"/>
                </a:lnTo>
                <a:lnTo>
                  <a:pt x="121355" y="6565"/>
                </a:lnTo>
                <a:lnTo>
                  <a:pt x="81844" y="25089"/>
                </a:lnTo>
                <a:lnTo>
                  <a:pt x="48386" y="53816"/>
                </a:lnTo>
                <a:lnTo>
                  <a:pt x="22549" y="90988"/>
                </a:lnTo>
                <a:lnTo>
                  <a:pt x="5898" y="134849"/>
                </a:lnTo>
                <a:lnTo>
                  <a:pt x="0" y="183642"/>
                </a:lnTo>
                <a:lnTo>
                  <a:pt x="5898" y="232755"/>
                </a:lnTo>
                <a:lnTo>
                  <a:pt x="22549" y="276831"/>
                </a:lnTo>
                <a:lnTo>
                  <a:pt x="48386" y="314134"/>
                </a:lnTo>
                <a:lnTo>
                  <a:pt x="81844" y="342928"/>
                </a:lnTo>
                <a:lnTo>
                  <a:pt x="121355" y="361477"/>
                </a:lnTo>
                <a:lnTo>
                  <a:pt x="165353" y="368046"/>
                </a:lnTo>
                <a:close/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165091" y="5419344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5259"/>
                </a:moveTo>
                <a:lnTo>
                  <a:pt x="0" y="0"/>
                </a:lnTo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046982" y="5311140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29"/>
                </a:moveTo>
                <a:lnTo>
                  <a:pt x="0" y="0"/>
                </a:lnTo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178046" y="5309615"/>
            <a:ext cx="136525" cy="86995"/>
          </a:xfrm>
          <a:custGeom>
            <a:avLst/>
            <a:gdLst/>
            <a:ahLst/>
            <a:cxnLst/>
            <a:rect l="l" t="t" r="r" b="b"/>
            <a:pathLst>
              <a:path w="136525" h="86995">
                <a:moveTo>
                  <a:pt x="0" y="86867"/>
                </a:moveTo>
                <a:lnTo>
                  <a:pt x="136398" y="0"/>
                </a:lnTo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983735" y="5206746"/>
            <a:ext cx="381000" cy="422909"/>
          </a:xfrm>
          <a:custGeom>
            <a:avLst/>
            <a:gdLst/>
            <a:ahLst/>
            <a:cxnLst/>
            <a:rect l="l" t="t" r="r" b="b"/>
            <a:pathLst>
              <a:path w="381000" h="422910">
                <a:moveTo>
                  <a:pt x="190500" y="0"/>
                </a:moveTo>
                <a:lnTo>
                  <a:pt x="146837" y="5576"/>
                </a:lnTo>
                <a:lnTo>
                  <a:pt x="106746" y="21469"/>
                </a:lnTo>
                <a:lnTo>
                  <a:pt x="71374" y="46426"/>
                </a:lnTo>
                <a:lnTo>
                  <a:pt x="41867" y="79194"/>
                </a:lnTo>
                <a:lnTo>
                  <a:pt x="19372" y="118520"/>
                </a:lnTo>
                <a:lnTo>
                  <a:pt x="5034" y="163152"/>
                </a:lnTo>
                <a:lnTo>
                  <a:pt x="0" y="211836"/>
                </a:lnTo>
                <a:lnTo>
                  <a:pt x="5034" y="260237"/>
                </a:lnTo>
                <a:lnTo>
                  <a:pt x="19372" y="304666"/>
                </a:lnTo>
                <a:lnTo>
                  <a:pt x="41867" y="343857"/>
                </a:lnTo>
                <a:lnTo>
                  <a:pt x="71374" y="376543"/>
                </a:lnTo>
                <a:lnTo>
                  <a:pt x="106746" y="401458"/>
                </a:lnTo>
                <a:lnTo>
                  <a:pt x="146837" y="417336"/>
                </a:lnTo>
                <a:lnTo>
                  <a:pt x="190500" y="422909"/>
                </a:lnTo>
                <a:lnTo>
                  <a:pt x="234162" y="417336"/>
                </a:lnTo>
                <a:lnTo>
                  <a:pt x="274253" y="401458"/>
                </a:lnTo>
                <a:lnTo>
                  <a:pt x="309625" y="376543"/>
                </a:lnTo>
                <a:lnTo>
                  <a:pt x="339132" y="343857"/>
                </a:lnTo>
                <a:lnTo>
                  <a:pt x="361627" y="304666"/>
                </a:lnTo>
                <a:lnTo>
                  <a:pt x="375965" y="260237"/>
                </a:lnTo>
                <a:lnTo>
                  <a:pt x="381000" y="211836"/>
                </a:lnTo>
                <a:lnTo>
                  <a:pt x="375965" y="163152"/>
                </a:lnTo>
                <a:lnTo>
                  <a:pt x="361627" y="118520"/>
                </a:lnTo>
                <a:lnTo>
                  <a:pt x="339132" y="79194"/>
                </a:lnTo>
                <a:lnTo>
                  <a:pt x="309625" y="46426"/>
                </a:lnTo>
                <a:lnTo>
                  <a:pt x="274253" y="21469"/>
                </a:lnTo>
                <a:lnTo>
                  <a:pt x="234162" y="5576"/>
                </a:lnTo>
                <a:lnTo>
                  <a:pt x="190500" y="0"/>
                </a:lnTo>
                <a:close/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191000" y="5414009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174498"/>
                </a:moveTo>
                <a:lnTo>
                  <a:pt x="0" y="0"/>
                </a:lnTo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180332" y="5335523"/>
            <a:ext cx="137160" cy="87630"/>
          </a:xfrm>
          <a:custGeom>
            <a:avLst/>
            <a:gdLst/>
            <a:ahLst/>
            <a:cxnLst/>
            <a:rect l="l" t="t" r="r" b="b"/>
            <a:pathLst>
              <a:path w="137160" h="87629">
                <a:moveTo>
                  <a:pt x="0" y="87630"/>
                </a:moveTo>
                <a:lnTo>
                  <a:pt x="137160" y="0"/>
                </a:lnTo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30217" y="5331714"/>
            <a:ext cx="136525" cy="87630"/>
          </a:xfrm>
          <a:custGeom>
            <a:avLst/>
            <a:gdLst/>
            <a:ahLst/>
            <a:cxnLst/>
            <a:rect l="l" t="t" r="r" b="b"/>
            <a:pathLst>
              <a:path w="136525" h="87629">
                <a:moveTo>
                  <a:pt x="136398" y="87630"/>
                </a:moveTo>
                <a:lnTo>
                  <a:pt x="0" y="0"/>
                </a:lnTo>
              </a:path>
            </a:pathLst>
          </a:custGeom>
          <a:ln w="11518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880103" y="5378958"/>
            <a:ext cx="104139" cy="40005"/>
          </a:xfrm>
          <a:custGeom>
            <a:avLst/>
            <a:gdLst/>
            <a:ahLst/>
            <a:cxnLst/>
            <a:rect l="l" t="t" r="r" b="b"/>
            <a:pathLst>
              <a:path w="104139" h="40004">
                <a:moveTo>
                  <a:pt x="103632" y="39624"/>
                </a:moveTo>
                <a:lnTo>
                  <a:pt x="0" y="0"/>
                </a:lnTo>
              </a:path>
            </a:pathLst>
          </a:custGeom>
          <a:ln w="17284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824478" y="4285488"/>
            <a:ext cx="0" cy="518159"/>
          </a:xfrm>
          <a:custGeom>
            <a:avLst/>
            <a:gdLst/>
            <a:ahLst/>
            <a:cxnLst/>
            <a:rect l="l" t="t" r="r" b="b"/>
            <a:pathLst>
              <a:path h="518160">
                <a:moveTo>
                  <a:pt x="0" y="0"/>
                </a:moveTo>
                <a:lnTo>
                  <a:pt x="0" y="518160"/>
                </a:lnTo>
              </a:path>
            </a:pathLst>
          </a:custGeom>
          <a:ln w="17284">
            <a:solidFill>
              <a:srgbClr val="33CC3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620261" y="3595115"/>
            <a:ext cx="156210" cy="633730"/>
          </a:xfrm>
          <a:custGeom>
            <a:avLst/>
            <a:gdLst/>
            <a:ahLst/>
            <a:cxnLst/>
            <a:rect l="l" t="t" r="r" b="b"/>
            <a:pathLst>
              <a:path w="156210" h="633729">
                <a:moveTo>
                  <a:pt x="0" y="0"/>
                </a:moveTo>
                <a:lnTo>
                  <a:pt x="156210" y="633222"/>
                </a:lnTo>
              </a:path>
            </a:pathLst>
          </a:custGeom>
          <a:ln w="17284">
            <a:solidFill>
              <a:srgbClr val="33CC3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75303" y="3134867"/>
            <a:ext cx="0" cy="403225"/>
          </a:xfrm>
          <a:custGeom>
            <a:avLst/>
            <a:gdLst/>
            <a:ahLst/>
            <a:cxnLst/>
            <a:rect l="l" t="t" r="r" b="b"/>
            <a:pathLst>
              <a:path h="403225">
                <a:moveTo>
                  <a:pt x="0" y="0"/>
                </a:moveTo>
                <a:lnTo>
                  <a:pt x="0" y="403098"/>
                </a:lnTo>
              </a:path>
            </a:pathLst>
          </a:custGeom>
          <a:ln w="17284">
            <a:solidFill>
              <a:srgbClr val="33CC3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205733" y="6089141"/>
            <a:ext cx="1707514" cy="285750"/>
          </a:xfrm>
          <a:custGeom>
            <a:avLst/>
            <a:gdLst/>
            <a:ahLst/>
            <a:cxnLst/>
            <a:rect l="l" t="t" r="r" b="b"/>
            <a:pathLst>
              <a:path w="1707514" h="285750">
                <a:moveTo>
                  <a:pt x="0" y="0"/>
                </a:moveTo>
                <a:lnTo>
                  <a:pt x="0" y="285750"/>
                </a:lnTo>
                <a:lnTo>
                  <a:pt x="1707261" y="285750"/>
                </a:lnTo>
                <a:lnTo>
                  <a:pt x="1707261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3260090" y="6074408"/>
            <a:ext cx="1127760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i="1" spc="-114" dirty="0">
                <a:solidFill>
                  <a:srgbClr val="00CC00"/>
                </a:solidFill>
                <a:latin typeface="Arial"/>
                <a:cs typeface="Arial"/>
              </a:rPr>
              <a:t>Resource3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4584953" y="6137909"/>
            <a:ext cx="180975" cy="200660"/>
          </a:xfrm>
          <a:custGeom>
            <a:avLst/>
            <a:gdLst/>
            <a:ahLst/>
            <a:cxnLst/>
            <a:rect l="l" t="t" r="r" b="b"/>
            <a:pathLst>
              <a:path w="180975" h="200660">
                <a:moveTo>
                  <a:pt x="90677" y="200406"/>
                </a:moveTo>
                <a:lnTo>
                  <a:pt x="125622" y="192524"/>
                </a:lnTo>
                <a:lnTo>
                  <a:pt x="154209" y="171069"/>
                </a:lnTo>
                <a:lnTo>
                  <a:pt x="173509" y="139326"/>
                </a:lnTo>
                <a:lnTo>
                  <a:pt x="180593" y="100584"/>
                </a:lnTo>
                <a:lnTo>
                  <a:pt x="173509" y="61400"/>
                </a:lnTo>
                <a:lnTo>
                  <a:pt x="154209" y="29432"/>
                </a:lnTo>
                <a:lnTo>
                  <a:pt x="125622" y="7893"/>
                </a:lnTo>
                <a:lnTo>
                  <a:pt x="90677" y="0"/>
                </a:lnTo>
                <a:lnTo>
                  <a:pt x="55292" y="7893"/>
                </a:lnTo>
                <a:lnTo>
                  <a:pt x="26479" y="29432"/>
                </a:lnTo>
                <a:lnTo>
                  <a:pt x="7096" y="61400"/>
                </a:lnTo>
                <a:lnTo>
                  <a:pt x="0" y="100584"/>
                </a:lnTo>
                <a:lnTo>
                  <a:pt x="7096" y="139326"/>
                </a:lnTo>
                <a:lnTo>
                  <a:pt x="26479" y="171069"/>
                </a:lnTo>
                <a:lnTo>
                  <a:pt x="55292" y="192524"/>
                </a:lnTo>
                <a:lnTo>
                  <a:pt x="90677" y="200406"/>
                </a:lnTo>
                <a:close/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669535" y="6239255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95250"/>
                </a:moveTo>
                <a:lnTo>
                  <a:pt x="0" y="0"/>
                </a:lnTo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605528" y="6180582"/>
            <a:ext cx="74295" cy="47625"/>
          </a:xfrm>
          <a:custGeom>
            <a:avLst/>
            <a:gdLst/>
            <a:ahLst/>
            <a:cxnLst/>
            <a:rect l="l" t="t" r="r" b="b"/>
            <a:pathLst>
              <a:path w="74295" h="47625">
                <a:moveTo>
                  <a:pt x="73913" y="47244"/>
                </a:moveTo>
                <a:lnTo>
                  <a:pt x="0" y="0"/>
                </a:lnTo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676394" y="6179058"/>
            <a:ext cx="74930" cy="48260"/>
          </a:xfrm>
          <a:custGeom>
            <a:avLst/>
            <a:gdLst/>
            <a:ahLst/>
            <a:cxnLst/>
            <a:rect l="l" t="t" r="r" b="b"/>
            <a:pathLst>
              <a:path w="74929" h="48260">
                <a:moveTo>
                  <a:pt x="0" y="48006"/>
                </a:moveTo>
                <a:lnTo>
                  <a:pt x="74676" y="0"/>
                </a:lnTo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571238" y="6123432"/>
            <a:ext cx="207645" cy="230504"/>
          </a:xfrm>
          <a:custGeom>
            <a:avLst/>
            <a:gdLst/>
            <a:ahLst/>
            <a:cxnLst/>
            <a:rect l="l" t="t" r="r" b="b"/>
            <a:pathLst>
              <a:path w="207645" h="230504">
                <a:moveTo>
                  <a:pt x="103632" y="0"/>
                </a:moveTo>
                <a:lnTo>
                  <a:pt x="63329" y="8977"/>
                </a:lnTo>
                <a:lnTo>
                  <a:pt x="30384" y="33528"/>
                </a:lnTo>
                <a:lnTo>
                  <a:pt x="8155" y="70080"/>
                </a:lnTo>
                <a:lnTo>
                  <a:pt x="0" y="115062"/>
                </a:lnTo>
                <a:lnTo>
                  <a:pt x="8155" y="159722"/>
                </a:lnTo>
                <a:lnTo>
                  <a:pt x="30384" y="196310"/>
                </a:lnTo>
                <a:lnTo>
                  <a:pt x="63329" y="221039"/>
                </a:lnTo>
                <a:lnTo>
                  <a:pt x="103632" y="230124"/>
                </a:lnTo>
                <a:lnTo>
                  <a:pt x="143934" y="221039"/>
                </a:lnTo>
                <a:lnTo>
                  <a:pt x="176879" y="196310"/>
                </a:lnTo>
                <a:lnTo>
                  <a:pt x="199108" y="159722"/>
                </a:lnTo>
                <a:lnTo>
                  <a:pt x="207264" y="115062"/>
                </a:lnTo>
                <a:lnTo>
                  <a:pt x="199108" y="70080"/>
                </a:lnTo>
                <a:lnTo>
                  <a:pt x="176879" y="33527"/>
                </a:lnTo>
                <a:lnTo>
                  <a:pt x="143934" y="8977"/>
                </a:lnTo>
                <a:lnTo>
                  <a:pt x="103632" y="0"/>
                </a:lnTo>
                <a:close/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684014" y="6236208"/>
            <a:ext cx="0" cy="94615"/>
          </a:xfrm>
          <a:custGeom>
            <a:avLst/>
            <a:gdLst/>
            <a:ahLst/>
            <a:cxnLst/>
            <a:rect l="l" t="t" r="r" b="b"/>
            <a:pathLst>
              <a:path h="94614">
                <a:moveTo>
                  <a:pt x="0" y="94487"/>
                </a:moveTo>
                <a:lnTo>
                  <a:pt x="0" y="0"/>
                </a:lnTo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677917" y="6193535"/>
            <a:ext cx="74930" cy="47625"/>
          </a:xfrm>
          <a:custGeom>
            <a:avLst/>
            <a:gdLst/>
            <a:ahLst/>
            <a:cxnLst/>
            <a:rect l="l" t="t" r="r" b="b"/>
            <a:pathLst>
              <a:path w="74929" h="47625">
                <a:moveTo>
                  <a:pt x="0" y="47244"/>
                </a:moveTo>
                <a:lnTo>
                  <a:pt x="74676" y="0"/>
                </a:lnTo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596384" y="6191250"/>
            <a:ext cx="74930" cy="48260"/>
          </a:xfrm>
          <a:custGeom>
            <a:avLst/>
            <a:gdLst/>
            <a:ahLst/>
            <a:cxnLst/>
            <a:rect l="l" t="t" r="r" b="b"/>
            <a:pathLst>
              <a:path w="74929" h="48260">
                <a:moveTo>
                  <a:pt x="74675" y="48006"/>
                </a:moveTo>
                <a:lnTo>
                  <a:pt x="0" y="0"/>
                </a:lnTo>
              </a:path>
            </a:pathLst>
          </a:custGeom>
          <a:ln w="10363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568952" y="5798058"/>
            <a:ext cx="196215" cy="216535"/>
          </a:xfrm>
          <a:custGeom>
            <a:avLst/>
            <a:gdLst/>
            <a:ahLst/>
            <a:cxnLst/>
            <a:rect l="l" t="t" r="r" b="b"/>
            <a:pathLst>
              <a:path w="196214" h="216535">
                <a:moveTo>
                  <a:pt x="97536" y="216408"/>
                </a:moveTo>
                <a:lnTo>
                  <a:pt x="135719" y="207966"/>
                </a:lnTo>
                <a:lnTo>
                  <a:pt x="166973" y="184880"/>
                </a:lnTo>
                <a:lnTo>
                  <a:pt x="188083" y="150506"/>
                </a:lnTo>
                <a:lnTo>
                  <a:pt x="195834" y="108204"/>
                </a:lnTo>
                <a:lnTo>
                  <a:pt x="188083" y="66222"/>
                </a:lnTo>
                <a:lnTo>
                  <a:pt x="166973" y="31813"/>
                </a:lnTo>
                <a:lnTo>
                  <a:pt x="135719" y="8548"/>
                </a:lnTo>
                <a:lnTo>
                  <a:pt x="97536" y="0"/>
                </a:lnTo>
                <a:lnTo>
                  <a:pt x="59793" y="8548"/>
                </a:lnTo>
                <a:lnTo>
                  <a:pt x="28765" y="31813"/>
                </a:lnTo>
                <a:lnTo>
                  <a:pt x="7739" y="66222"/>
                </a:lnTo>
                <a:lnTo>
                  <a:pt x="0" y="108204"/>
                </a:lnTo>
                <a:lnTo>
                  <a:pt x="7739" y="150506"/>
                </a:lnTo>
                <a:lnTo>
                  <a:pt x="28765" y="184880"/>
                </a:lnTo>
                <a:lnTo>
                  <a:pt x="59793" y="207966"/>
                </a:lnTo>
                <a:lnTo>
                  <a:pt x="97536" y="216408"/>
                </a:lnTo>
                <a:close/>
              </a:path>
            </a:pathLst>
          </a:custGeom>
          <a:ln w="1036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664964" y="5907023"/>
            <a:ext cx="0" cy="104139"/>
          </a:xfrm>
          <a:custGeom>
            <a:avLst/>
            <a:gdLst/>
            <a:ahLst/>
            <a:cxnLst/>
            <a:rect l="l" t="t" r="r" b="b"/>
            <a:pathLst>
              <a:path h="104139">
                <a:moveTo>
                  <a:pt x="0" y="103631"/>
                </a:moveTo>
                <a:lnTo>
                  <a:pt x="0" y="0"/>
                </a:lnTo>
              </a:path>
            </a:pathLst>
          </a:custGeom>
          <a:ln w="1036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588764" y="5852921"/>
            <a:ext cx="81280" cy="51435"/>
          </a:xfrm>
          <a:custGeom>
            <a:avLst/>
            <a:gdLst/>
            <a:ahLst/>
            <a:cxnLst/>
            <a:rect l="l" t="t" r="r" b="b"/>
            <a:pathLst>
              <a:path w="81279" h="51435">
                <a:moveTo>
                  <a:pt x="80772" y="51054"/>
                </a:moveTo>
                <a:lnTo>
                  <a:pt x="0" y="0"/>
                </a:lnTo>
              </a:path>
            </a:pathLst>
          </a:custGeom>
          <a:ln w="1036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668011" y="5849111"/>
            <a:ext cx="81280" cy="52069"/>
          </a:xfrm>
          <a:custGeom>
            <a:avLst/>
            <a:gdLst/>
            <a:ahLst/>
            <a:cxnLst/>
            <a:rect l="l" t="t" r="r" b="b"/>
            <a:pathLst>
              <a:path w="81279" h="52070">
                <a:moveTo>
                  <a:pt x="0" y="51816"/>
                </a:moveTo>
                <a:lnTo>
                  <a:pt x="80772" y="0"/>
                </a:lnTo>
              </a:path>
            </a:pathLst>
          </a:custGeom>
          <a:ln w="1036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553711" y="5782055"/>
            <a:ext cx="224790" cy="249554"/>
          </a:xfrm>
          <a:custGeom>
            <a:avLst/>
            <a:gdLst/>
            <a:ahLst/>
            <a:cxnLst/>
            <a:rect l="l" t="t" r="r" b="b"/>
            <a:pathLst>
              <a:path w="224789" h="249554">
                <a:moveTo>
                  <a:pt x="112775" y="0"/>
                </a:moveTo>
                <a:lnTo>
                  <a:pt x="68794" y="9763"/>
                </a:lnTo>
                <a:lnTo>
                  <a:pt x="32956" y="36385"/>
                </a:lnTo>
                <a:lnTo>
                  <a:pt x="8834" y="75866"/>
                </a:lnTo>
                <a:lnTo>
                  <a:pt x="0" y="124205"/>
                </a:lnTo>
                <a:lnTo>
                  <a:pt x="8834" y="172985"/>
                </a:lnTo>
                <a:lnTo>
                  <a:pt x="32956" y="212693"/>
                </a:lnTo>
                <a:lnTo>
                  <a:pt x="68794" y="239398"/>
                </a:lnTo>
                <a:lnTo>
                  <a:pt x="112775" y="249174"/>
                </a:lnTo>
                <a:lnTo>
                  <a:pt x="156317" y="239398"/>
                </a:lnTo>
                <a:lnTo>
                  <a:pt x="191928" y="212693"/>
                </a:lnTo>
                <a:lnTo>
                  <a:pt x="215967" y="172985"/>
                </a:lnTo>
                <a:lnTo>
                  <a:pt x="224789" y="124205"/>
                </a:lnTo>
                <a:lnTo>
                  <a:pt x="215967" y="75866"/>
                </a:lnTo>
                <a:lnTo>
                  <a:pt x="191928" y="36385"/>
                </a:lnTo>
                <a:lnTo>
                  <a:pt x="156317" y="9763"/>
                </a:lnTo>
                <a:lnTo>
                  <a:pt x="112775" y="0"/>
                </a:lnTo>
                <a:close/>
              </a:path>
            </a:pathLst>
          </a:custGeom>
          <a:ln w="10363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739389" y="5804915"/>
            <a:ext cx="196850" cy="219075"/>
          </a:xfrm>
          <a:custGeom>
            <a:avLst/>
            <a:gdLst/>
            <a:ahLst/>
            <a:cxnLst/>
            <a:rect l="l" t="t" r="r" b="b"/>
            <a:pathLst>
              <a:path w="196850" h="219075">
                <a:moveTo>
                  <a:pt x="98298" y="218693"/>
                </a:moveTo>
                <a:lnTo>
                  <a:pt x="136481" y="210121"/>
                </a:lnTo>
                <a:lnTo>
                  <a:pt x="167735" y="186689"/>
                </a:lnTo>
                <a:lnTo>
                  <a:pt x="188845" y="151828"/>
                </a:lnTo>
                <a:lnTo>
                  <a:pt x="196596" y="108965"/>
                </a:lnTo>
                <a:lnTo>
                  <a:pt x="188845" y="66544"/>
                </a:lnTo>
                <a:lnTo>
                  <a:pt x="167735" y="31908"/>
                </a:lnTo>
                <a:lnTo>
                  <a:pt x="136481" y="8560"/>
                </a:lnTo>
                <a:lnTo>
                  <a:pt x="98298" y="0"/>
                </a:lnTo>
                <a:lnTo>
                  <a:pt x="60114" y="8560"/>
                </a:lnTo>
                <a:lnTo>
                  <a:pt x="28860" y="31908"/>
                </a:lnTo>
                <a:lnTo>
                  <a:pt x="7750" y="66544"/>
                </a:lnTo>
                <a:lnTo>
                  <a:pt x="0" y="108965"/>
                </a:lnTo>
                <a:lnTo>
                  <a:pt x="7750" y="151828"/>
                </a:lnTo>
                <a:lnTo>
                  <a:pt x="28860" y="186689"/>
                </a:lnTo>
                <a:lnTo>
                  <a:pt x="60114" y="210121"/>
                </a:lnTo>
                <a:lnTo>
                  <a:pt x="98298" y="218693"/>
                </a:lnTo>
                <a:close/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835401" y="5915405"/>
            <a:ext cx="0" cy="104139"/>
          </a:xfrm>
          <a:custGeom>
            <a:avLst/>
            <a:gdLst/>
            <a:ahLst/>
            <a:cxnLst/>
            <a:rect l="l" t="t" r="r" b="b"/>
            <a:pathLst>
              <a:path h="104139">
                <a:moveTo>
                  <a:pt x="0" y="103632"/>
                </a:moveTo>
                <a:lnTo>
                  <a:pt x="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759201" y="5859779"/>
            <a:ext cx="81280" cy="52069"/>
          </a:xfrm>
          <a:custGeom>
            <a:avLst/>
            <a:gdLst/>
            <a:ahLst/>
            <a:cxnLst/>
            <a:rect l="l" t="t" r="r" b="b"/>
            <a:pathLst>
              <a:path w="81280" h="52070">
                <a:moveTo>
                  <a:pt x="80772" y="51816"/>
                </a:moveTo>
                <a:lnTo>
                  <a:pt x="0" y="0"/>
                </a:lnTo>
              </a:path>
            </a:pathLst>
          </a:custGeom>
          <a:ln w="103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839211" y="5856732"/>
            <a:ext cx="81280" cy="52069"/>
          </a:xfrm>
          <a:custGeom>
            <a:avLst/>
            <a:gdLst/>
            <a:ahLst/>
            <a:cxnLst/>
            <a:rect l="l" t="t" r="r" b="b"/>
            <a:pathLst>
              <a:path w="81280" h="52070">
                <a:moveTo>
                  <a:pt x="0" y="51816"/>
                </a:moveTo>
                <a:lnTo>
                  <a:pt x="80772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24" name="object 124"/>
          <p:cNvGraphicFramePr>
            <a:graphicFrameLocks noGrp="1"/>
          </p:cNvGraphicFramePr>
          <p:nvPr/>
        </p:nvGraphicFramePr>
        <p:xfrm>
          <a:off x="5665089" y="3432809"/>
          <a:ext cx="2815779" cy="2477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849"/>
                <a:gridCol w="392430"/>
                <a:gridCol w="482726"/>
                <a:gridCol w="392810"/>
                <a:gridCol w="392430"/>
                <a:gridCol w="458534"/>
              </a:tblGrid>
              <a:tr h="239268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50" b="1" spc="-60" dirty="0">
                          <a:latin typeface="Arial"/>
                          <a:cs typeface="Arial"/>
                        </a:rPr>
                        <a:t>Resource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R w="17525">
                      <a:solidFill>
                        <a:srgbClr val="000000"/>
                      </a:solidFill>
                      <a:prstDash val="solid"/>
                    </a:lnR>
                    <a:lnB w="3352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50" b="1" spc="-65" dirty="0">
                          <a:latin typeface="Arial"/>
                          <a:cs typeface="Arial"/>
                        </a:rPr>
                        <a:t>Cable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B w="3352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50" b="1" spc="-75" dirty="0">
                          <a:latin typeface="Arial"/>
                          <a:cs typeface="Arial"/>
                        </a:rPr>
                        <a:t>FROM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B w="3352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TO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B w="3352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CKT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B w="3352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50" b="1" spc="-55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#</a:t>
                      </a:r>
                      <a:r>
                        <a:rPr sz="950" b="1" spc="-12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50" b="1" spc="-55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Turb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B w="3352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8887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1" spc="-60" dirty="0">
                          <a:latin typeface="Arial"/>
                          <a:cs typeface="Arial"/>
                        </a:rPr>
                        <a:t>Resource1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3352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3352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50" spc="-70" dirty="0">
                          <a:latin typeface="Arial"/>
                          <a:cs typeface="Arial"/>
                        </a:rPr>
                        <a:t>SUB1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3352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A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3352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101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3352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3352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313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b="1" spc="-60" dirty="0">
                          <a:latin typeface="Arial"/>
                          <a:cs typeface="Arial"/>
                        </a:rPr>
                        <a:t>Resource1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A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B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102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313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1" spc="-60" dirty="0">
                          <a:latin typeface="Arial"/>
                          <a:cs typeface="Arial"/>
                        </a:rPr>
                        <a:t>Resource1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A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C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103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313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50" b="1" spc="-60" dirty="0">
                          <a:latin typeface="Arial"/>
                          <a:cs typeface="Arial"/>
                        </a:rPr>
                        <a:t>Resource1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C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D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104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8986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1" spc="-60" dirty="0">
                          <a:latin typeface="Arial"/>
                          <a:cs typeface="Arial"/>
                        </a:rPr>
                        <a:t>Resource1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857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7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D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857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E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7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105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7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857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8986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50" b="1" spc="-5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(Mixed)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50" spc="-70" dirty="0">
                          <a:latin typeface="Arial"/>
                          <a:cs typeface="Arial"/>
                        </a:rPr>
                        <a:t>SUB2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F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201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85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366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1" spc="-5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(Mixed)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F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G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202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858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8986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50" b="1" spc="-5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(Mixed)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G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H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203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4221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b="1" spc="-5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(Mixed)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R w="1752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4648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b="1" spc="-70" dirty="0">
                          <a:latin typeface="Arial"/>
                          <a:cs typeface="Arial"/>
                        </a:rPr>
                        <a:t>XLR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5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4648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H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8288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4648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dirty="0">
                          <a:latin typeface="Arial"/>
                          <a:cs typeface="Arial"/>
                        </a:rPr>
                        <a:t>I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8288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4648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spc="-60" dirty="0">
                          <a:latin typeface="Arial"/>
                          <a:cs typeface="Arial"/>
                        </a:rPr>
                        <a:t>204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1752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4648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50" dirty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7526">
                      <a:solidFill>
                        <a:srgbClr val="000000"/>
                      </a:solidFill>
                      <a:prstDash val="solid"/>
                    </a:lnL>
                    <a:lnR w="4000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46482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5" name="object 125"/>
          <p:cNvSpPr/>
          <p:nvPr/>
        </p:nvSpPr>
        <p:spPr>
          <a:xfrm>
            <a:off x="5550408" y="4788408"/>
            <a:ext cx="711200" cy="1320800"/>
          </a:xfrm>
          <a:custGeom>
            <a:avLst/>
            <a:gdLst/>
            <a:ahLst/>
            <a:cxnLst/>
            <a:rect l="l" t="t" r="r" b="b"/>
            <a:pathLst>
              <a:path w="711200" h="1320800">
                <a:moveTo>
                  <a:pt x="710946" y="693420"/>
                </a:moveTo>
                <a:lnTo>
                  <a:pt x="710946" y="659892"/>
                </a:lnTo>
                <a:lnTo>
                  <a:pt x="709422" y="592836"/>
                </a:lnTo>
                <a:lnTo>
                  <a:pt x="703101" y="513675"/>
                </a:lnTo>
                <a:lnTo>
                  <a:pt x="696537" y="469289"/>
                </a:lnTo>
                <a:lnTo>
                  <a:pt x="687592" y="422797"/>
                </a:lnTo>
                <a:lnTo>
                  <a:pt x="676183" y="375021"/>
                </a:lnTo>
                <a:lnTo>
                  <a:pt x="662227" y="326783"/>
                </a:lnTo>
                <a:lnTo>
                  <a:pt x="645640" y="278907"/>
                </a:lnTo>
                <a:lnTo>
                  <a:pt x="626340" y="232214"/>
                </a:lnTo>
                <a:lnTo>
                  <a:pt x="604242" y="187528"/>
                </a:lnTo>
                <a:lnTo>
                  <a:pt x="579263" y="145671"/>
                </a:lnTo>
                <a:lnTo>
                  <a:pt x="551321" y="107465"/>
                </a:lnTo>
                <a:lnTo>
                  <a:pt x="520332" y="73733"/>
                </a:lnTo>
                <a:lnTo>
                  <a:pt x="486212" y="45298"/>
                </a:lnTo>
                <a:lnTo>
                  <a:pt x="448878" y="22983"/>
                </a:lnTo>
                <a:lnTo>
                  <a:pt x="408247" y="7609"/>
                </a:lnTo>
                <a:lnTo>
                  <a:pt x="364236" y="0"/>
                </a:lnTo>
                <a:lnTo>
                  <a:pt x="345948" y="0"/>
                </a:lnTo>
                <a:lnTo>
                  <a:pt x="303745" y="7082"/>
                </a:lnTo>
                <a:lnTo>
                  <a:pt x="264632" y="21465"/>
                </a:lnTo>
                <a:lnTo>
                  <a:pt x="228541" y="42383"/>
                </a:lnTo>
                <a:lnTo>
                  <a:pt x="195405" y="69072"/>
                </a:lnTo>
                <a:lnTo>
                  <a:pt x="165157" y="100765"/>
                </a:lnTo>
                <a:lnTo>
                  <a:pt x="137730" y="136699"/>
                </a:lnTo>
                <a:lnTo>
                  <a:pt x="113056" y="176106"/>
                </a:lnTo>
                <a:lnTo>
                  <a:pt x="91068" y="218222"/>
                </a:lnTo>
                <a:lnTo>
                  <a:pt x="71699" y="262282"/>
                </a:lnTo>
                <a:lnTo>
                  <a:pt x="54883" y="307520"/>
                </a:lnTo>
                <a:lnTo>
                  <a:pt x="40551" y="353171"/>
                </a:lnTo>
                <a:lnTo>
                  <a:pt x="28636" y="398469"/>
                </a:lnTo>
                <a:lnTo>
                  <a:pt x="19072" y="442650"/>
                </a:lnTo>
                <a:lnTo>
                  <a:pt x="11791" y="484947"/>
                </a:lnTo>
                <a:lnTo>
                  <a:pt x="6726" y="524596"/>
                </a:lnTo>
                <a:lnTo>
                  <a:pt x="1524" y="593598"/>
                </a:lnTo>
                <a:lnTo>
                  <a:pt x="0" y="627126"/>
                </a:lnTo>
                <a:lnTo>
                  <a:pt x="0" y="655320"/>
                </a:lnTo>
                <a:lnTo>
                  <a:pt x="3048" y="650748"/>
                </a:lnTo>
                <a:lnTo>
                  <a:pt x="12192" y="646176"/>
                </a:lnTo>
                <a:lnTo>
                  <a:pt x="17526" y="647700"/>
                </a:lnTo>
                <a:lnTo>
                  <a:pt x="21336" y="650748"/>
                </a:lnTo>
                <a:lnTo>
                  <a:pt x="21336" y="661468"/>
                </a:lnTo>
                <a:lnTo>
                  <a:pt x="25146" y="659892"/>
                </a:lnTo>
                <a:lnTo>
                  <a:pt x="25154" y="660270"/>
                </a:lnTo>
                <a:lnTo>
                  <a:pt x="26670" y="594360"/>
                </a:lnTo>
                <a:lnTo>
                  <a:pt x="31812" y="526409"/>
                </a:lnTo>
                <a:lnTo>
                  <a:pt x="37078" y="486219"/>
                </a:lnTo>
                <a:lnTo>
                  <a:pt x="44823" y="442767"/>
                </a:lnTo>
                <a:lnTo>
                  <a:pt x="55115" y="397037"/>
                </a:lnTo>
                <a:lnTo>
                  <a:pt x="68021" y="350014"/>
                </a:lnTo>
                <a:lnTo>
                  <a:pt x="83609" y="302682"/>
                </a:lnTo>
                <a:lnTo>
                  <a:pt x="101948" y="256025"/>
                </a:lnTo>
                <a:lnTo>
                  <a:pt x="123106" y="211027"/>
                </a:lnTo>
                <a:lnTo>
                  <a:pt x="147151" y="168672"/>
                </a:lnTo>
                <a:lnTo>
                  <a:pt x="174150" y="129943"/>
                </a:lnTo>
                <a:lnTo>
                  <a:pt x="204173" y="95826"/>
                </a:lnTo>
                <a:lnTo>
                  <a:pt x="237286" y="67303"/>
                </a:lnTo>
                <a:lnTo>
                  <a:pt x="273559" y="45359"/>
                </a:lnTo>
                <a:lnTo>
                  <a:pt x="313059" y="30979"/>
                </a:lnTo>
                <a:lnTo>
                  <a:pt x="355854" y="25146"/>
                </a:lnTo>
                <a:lnTo>
                  <a:pt x="364998" y="25222"/>
                </a:lnTo>
                <a:lnTo>
                  <a:pt x="414198" y="36057"/>
                </a:lnTo>
                <a:lnTo>
                  <a:pt x="453082" y="54220"/>
                </a:lnTo>
                <a:lnTo>
                  <a:pt x="488595" y="79462"/>
                </a:lnTo>
                <a:lnTo>
                  <a:pt x="520827" y="110848"/>
                </a:lnTo>
                <a:lnTo>
                  <a:pt x="549867" y="147444"/>
                </a:lnTo>
                <a:lnTo>
                  <a:pt x="575804" y="188315"/>
                </a:lnTo>
                <a:lnTo>
                  <a:pt x="598726" y="232527"/>
                </a:lnTo>
                <a:lnTo>
                  <a:pt x="618724" y="279145"/>
                </a:lnTo>
                <a:lnTo>
                  <a:pt x="635885" y="327235"/>
                </a:lnTo>
                <a:lnTo>
                  <a:pt x="650299" y="375863"/>
                </a:lnTo>
                <a:lnTo>
                  <a:pt x="662054" y="424094"/>
                </a:lnTo>
                <a:lnTo>
                  <a:pt x="671241" y="470994"/>
                </a:lnTo>
                <a:lnTo>
                  <a:pt x="677947" y="515627"/>
                </a:lnTo>
                <a:lnTo>
                  <a:pt x="682263" y="557061"/>
                </a:lnTo>
                <a:lnTo>
                  <a:pt x="685800" y="659892"/>
                </a:lnTo>
                <a:lnTo>
                  <a:pt x="685800" y="905141"/>
                </a:lnTo>
                <a:lnTo>
                  <a:pt x="688177" y="895025"/>
                </a:lnTo>
                <a:lnTo>
                  <a:pt x="696850" y="849223"/>
                </a:lnTo>
                <a:lnTo>
                  <a:pt x="703227" y="805428"/>
                </a:lnTo>
                <a:lnTo>
                  <a:pt x="707390" y="764412"/>
                </a:lnTo>
                <a:lnTo>
                  <a:pt x="710946" y="693420"/>
                </a:lnTo>
                <a:close/>
              </a:path>
              <a:path w="711200" h="1320800">
                <a:moveTo>
                  <a:pt x="21336" y="651510"/>
                </a:moveTo>
                <a:lnTo>
                  <a:pt x="21336" y="650748"/>
                </a:lnTo>
                <a:lnTo>
                  <a:pt x="17526" y="647700"/>
                </a:lnTo>
                <a:lnTo>
                  <a:pt x="12192" y="646176"/>
                </a:lnTo>
                <a:lnTo>
                  <a:pt x="3048" y="650748"/>
                </a:lnTo>
                <a:lnTo>
                  <a:pt x="0" y="655320"/>
                </a:lnTo>
                <a:lnTo>
                  <a:pt x="0" y="659892"/>
                </a:lnTo>
                <a:lnTo>
                  <a:pt x="21336" y="651510"/>
                </a:lnTo>
                <a:close/>
              </a:path>
              <a:path w="711200" h="1320800">
                <a:moveTo>
                  <a:pt x="21336" y="661468"/>
                </a:moveTo>
                <a:lnTo>
                  <a:pt x="21336" y="651510"/>
                </a:lnTo>
                <a:lnTo>
                  <a:pt x="0" y="659892"/>
                </a:lnTo>
                <a:lnTo>
                  <a:pt x="0" y="694182"/>
                </a:lnTo>
                <a:lnTo>
                  <a:pt x="1524" y="726948"/>
                </a:lnTo>
                <a:lnTo>
                  <a:pt x="3048" y="748792"/>
                </a:lnTo>
                <a:lnTo>
                  <a:pt x="3048" y="669036"/>
                </a:lnTo>
                <a:lnTo>
                  <a:pt x="21336" y="661468"/>
                </a:lnTo>
                <a:close/>
              </a:path>
              <a:path w="711200" h="1320800">
                <a:moveTo>
                  <a:pt x="25154" y="660270"/>
                </a:moveTo>
                <a:lnTo>
                  <a:pt x="25146" y="659892"/>
                </a:lnTo>
                <a:lnTo>
                  <a:pt x="3048" y="669036"/>
                </a:lnTo>
                <a:lnTo>
                  <a:pt x="3810" y="669036"/>
                </a:lnTo>
                <a:lnTo>
                  <a:pt x="6858" y="672846"/>
                </a:lnTo>
                <a:lnTo>
                  <a:pt x="12954" y="673608"/>
                </a:lnTo>
                <a:lnTo>
                  <a:pt x="17526" y="672084"/>
                </a:lnTo>
                <a:lnTo>
                  <a:pt x="22098" y="669798"/>
                </a:lnTo>
                <a:lnTo>
                  <a:pt x="25146" y="665226"/>
                </a:lnTo>
                <a:lnTo>
                  <a:pt x="25154" y="660270"/>
                </a:lnTo>
                <a:close/>
              </a:path>
              <a:path w="711200" h="1320800">
                <a:moveTo>
                  <a:pt x="685800" y="905141"/>
                </a:moveTo>
                <a:lnTo>
                  <a:pt x="685800" y="659892"/>
                </a:lnTo>
                <a:lnTo>
                  <a:pt x="684276" y="726186"/>
                </a:lnTo>
                <a:lnTo>
                  <a:pt x="682398" y="761162"/>
                </a:lnTo>
                <a:lnTo>
                  <a:pt x="678458" y="800010"/>
                </a:lnTo>
                <a:lnTo>
                  <a:pt x="672377" y="841916"/>
                </a:lnTo>
                <a:lnTo>
                  <a:pt x="664079" y="886068"/>
                </a:lnTo>
                <a:lnTo>
                  <a:pt x="653486" y="931654"/>
                </a:lnTo>
                <a:lnTo>
                  <a:pt x="640522" y="977861"/>
                </a:lnTo>
                <a:lnTo>
                  <a:pt x="625109" y="1023877"/>
                </a:lnTo>
                <a:lnTo>
                  <a:pt x="607171" y="1068890"/>
                </a:lnTo>
                <a:lnTo>
                  <a:pt x="586629" y="1112088"/>
                </a:lnTo>
                <a:lnTo>
                  <a:pt x="563407" y="1152657"/>
                </a:lnTo>
                <a:lnTo>
                  <a:pt x="537428" y="1189787"/>
                </a:lnTo>
                <a:lnTo>
                  <a:pt x="508614" y="1222664"/>
                </a:lnTo>
                <a:lnTo>
                  <a:pt x="476889" y="1250476"/>
                </a:lnTo>
                <a:lnTo>
                  <a:pt x="442175" y="1272411"/>
                </a:lnTo>
                <a:lnTo>
                  <a:pt x="404396" y="1287656"/>
                </a:lnTo>
                <a:lnTo>
                  <a:pt x="363474" y="1295400"/>
                </a:lnTo>
                <a:lnTo>
                  <a:pt x="346710" y="1295400"/>
                </a:lnTo>
                <a:lnTo>
                  <a:pt x="305048" y="1287380"/>
                </a:lnTo>
                <a:lnTo>
                  <a:pt x="266618" y="1271428"/>
                </a:lnTo>
                <a:lnTo>
                  <a:pt x="231351" y="1248455"/>
                </a:lnTo>
                <a:lnTo>
                  <a:pt x="199175" y="1219376"/>
                </a:lnTo>
                <a:lnTo>
                  <a:pt x="170019" y="1185101"/>
                </a:lnTo>
                <a:lnTo>
                  <a:pt x="143811" y="1146545"/>
                </a:lnTo>
                <a:lnTo>
                  <a:pt x="120482" y="1104619"/>
                </a:lnTo>
                <a:lnTo>
                  <a:pt x="99961" y="1060236"/>
                </a:lnTo>
                <a:lnTo>
                  <a:pt x="82175" y="1014309"/>
                </a:lnTo>
                <a:lnTo>
                  <a:pt x="67056" y="967751"/>
                </a:lnTo>
                <a:lnTo>
                  <a:pt x="54530" y="921473"/>
                </a:lnTo>
                <a:lnTo>
                  <a:pt x="44528" y="876390"/>
                </a:lnTo>
                <a:lnTo>
                  <a:pt x="36979" y="833412"/>
                </a:lnTo>
                <a:lnTo>
                  <a:pt x="31812" y="793452"/>
                </a:lnTo>
                <a:lnTo>
                  <a:pt x="26670" y="725424"/>
                </a:lnTo>
                <a:lnTo>
                  <a:pt x="25154" y="660270"/>
                </a:lnTo>
                <a:lnTo>
                  <a:pt x="25146" y="660654"/>
                </a:lnTo>
                <a:lnTo>
                  <a:pt x="25146" y="665226"/>
                </a:lnTo>
                <a:lnTo>
                  <a:pt x="22098" y="669798"/>
                </a:lnTo>
                <a:lnTo>
                  <a:pt x="17526" y="672084"/>
                </a:lnTo>
                <a:lnTo>
                  <a:pt x="12954" y="673608"/>
                </a:lnTo>
                <a:lnTo>
                  <a:pt x="6858" y="672846"/>
                </a:lnTo>
                <a:lnTo>
                  <a:pt x="3810" y="669036"/>
                </a:lnTo>
                <a:lnTo>
                  <a:pt x="3048" y="669036"/>
                </a:lnTo>
                <a:lnTo>
                  <a:pt x="3048" y="748792"/>
                </a:lnTo>
                <a:lnTo>
                  <a:pt x="6621" y="796206"/>
                </a:lnTo>
                <a:lnTo>
                  <a:pt x="11714" y="836307"/>
                </a:lnTo>
                <a:lnTo>
                  <a:pt x="19148" y="879202"/>
                </a:lnTo>
                <a:lnTo>
                  <a:pt x="28982" y="924078"/>
                </a:lnTo>
                <a:lnTo>
                  <a:pt x="41276" y="970119"/>
                </a:lnTo>
                <a:lnTo>
                  <a:pt x="56089" y="1016511"/>
                </a:lnTo>
                <a:lnTo>
                  <a:pt x="73481" y="1062440"/>
                </a:lnTo>
                <a:lnTo>
                  <a:pt x="93511" y="1107090"/>
                </a:lnTo>
                <a:lnTo>
                  <a:pt x="116239" y="1149648"/>
                </a:lnTo>
                <a:lnTo>
                  <a:pt x="141723" y="1189299"/>
                </a:lnTo>
                <a:lnTo>
                  <a:pt x="170024" y="1225229"/>
                </a:lnTo>
                <a:lnTo>
                  <a:pt x="201200" y="1256622"/>
                </a:lnTo>
                <a:lnTo>
                  <a:pt x="235312" y="1282665"/>
                </a:lnTo>
                <a:lnTo>
                  <a:pt x="272419" y="1302543"/>
                </a:lnTo>
                <a:lnTo>
                  <a:pt x="312579" y="1315441"/>
                </a:lnTo>
                <a:lnTo>
                  <a:pt x="355854" y="1320546"/>
                </a:lnTo>
                <a:lnTo>
                  <a:pt x="364998" y="1320546"/>
                </a:lnTo>
                <a:lnTo>
                  <a:pt x="417576" y="1310195"/>
                </a:lnTo>
                <a:lnTo>
                  <a:pt x="456961" y="1293339"/>
                </a:lnTo>
                <a:lnTo>
                  <a:pt x="493142" y="1269986"/>
                </a:lnTo>
                <a:lnTo>
                  <a:pt x="526200" y="1240910"/>
                </a:lnTo>
                <a:lnTo>
                  <a:pt x="556219" y="1206884"/>
                </a:lnTo>
                <a:lnTo>
                  <a:pt x="583281" y="1168681"/>
                </a:lnTo>
                <a:lnTo>
                  <a:pt x="607468" y="1127074"/>
                </a:lnTo>
                <a:lnTo>
                  <a:pt x="628864" y="1082835"/>
                </a:lnTo>
                <a:lnTo>
                  <a:pt x="647550" y="1036738"/>
                </a:lnTo>
                <a:lnTo>
                  <a:pt x="663609" y="989555"/>
                </a:lnTo>
                <a:lnTo>
                  <a:pt x="677124" y="942060"/>
                </a:lnTo>
                <a:lnTo>
                  <a:pt x="685800" y="90514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486400" y="2057400"/>
            <a:ext cx="3037840" cy="990600"/>
          </a:xfrm>
          <a:custGeom>
            <a:avLst/>
            <a:gdLst/>
            <a:ahLst/>
            <a:cxnLst/>
            <a:rect l="l" t="t" r="r" b="b"/>
            <a:pathLst>
              <a:path w="3037840" h="990600">
                <a:moveTo>
                  <a:pt x="3037332" y="826008"/>
                </a:moveTo>
                <a:lnTo>
                  <a:pt x="3037332" y="165354"/>
                </a:lnTo>
                <a:lnTo>
                  <a:pt x="3031437" y="121355"/>
                </a:lnTo>
                <a:lnTo>
                  <a:pt x="3014810" y="81844"/>
                </a:lnTo>
                <a:lnTo>
                  <a:pt x="2989040" y="48387"/>
                </a:lnTo>
                <a:lnTo>
                  <a:pt x="2955713" y="22549"/>
                </a:lnTo>
                <a:lnTo>
                  <a:pt x="2916417" y="5898"/>
                </a:lnTo>
                <a:lnTo>
                  <a:pt x="2872740" y="0"/>
                </a:lnTo>
                <a:lnTo>
                  <a:pt x="165354" y="0"/>
                </a:lnTo>
                <a:lnTo>
                  <a:pt x="121355" y="5898"/>
                </a:lnTo>
                <a:lnTo>
                  <a:pt x="81844" y="22549"/>
                </a:lnTo>
                <a:lnTo>
                  <a:pt x="48386" y="48387"/>
                </a:lnTo>
                <a:lnTo>
                  <a:pt x="22549" y="81844"/>
                </a:lnTo>
                <a:lnTo>
                  <a:pt x="5898" y="121355"/>
                </a:lnTo>
                <a:lnTo>
                  <a:pt x="0" y="165354"/>
                </a:lnTo>
                <a:lnTo>
                  <a:pt x="0" y="826008"/>
                </a:lnTo>
                <a:lnTo>
                  <a:pt x="5898" y="869685"/>
                </a:lnTo>
                <a:lnTo>
                  <a:pt x="22549" y="908981"/>
                </a:lnTo>
                <a:lnTo>
                  <a:pt x="48387" y="942308"/>
                </a:lnTo>
                <a:lnTo>
                  <a:pt x="81844" y="968078"/>
                </a:lnTo>
                <a:lnTo>
                  <a:pt x="121355" y="984705"/>
                </a:lnTo>
                <a:lnTo>
                  <a:pt x="165354" y="990600"/>
                </a:lnTo>
                <a:lnTo>
                  <a:pt x="2872740" y="990600"/>
                </a:lnTo>
                <a:lnTo>
                  <a:pt x="2916417" y="984705"/>
                </a:lnTo>
                <a:lnTo>
                  <a:pt x="2955713" y="968078"/>
                </a:lnTo>
                <a:lnTo>
                  <a:pt x="2989040" y="942308"/>
                </a:lnTo>
                <a:lnTo>
                  <a:pt x="3014810" y="908981"/>
                </a:lnTo>
                <a:lnTo>
                  <a:pt x="3031437" y="869685"/>
                </a:lnTo>
                <a:lnTo>
                  <a:pt x="3037332" y="826008"/>
                </a:lnTo>
                <a:close/>
              </a:path>
            </a:pathLst>
          </a:custGeom>
          <a:solidFill>
            <a:srgbClr val="A6EF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474208" y="2045207"/>
            <a:ext cx="3062605" cy="1016000"/>
          </a:xfrm>
          <a:custGeom>
            <a:avLst/>
            <a:gdLst/>
            <a:ahLst/>
            <a:cxnLst/>
            <a:rect l="l" t="t" r="r" b="b"/>
            <a:pathLst>
              <a:path w="3062604" h="1016000">
                <a:moveTo>
                  <a:pt x="3062478" y="846582"/>
                </a:moveTo>
                <a:lnTo>
                  <a:pt x="3062478" y="168402"/>
                </a:lnTo>
                <a:lnTo>
                  <a:pt x="3061716" y="159258"/>
                </a:lnTo>
                <a:lnTo>
                  <a:pt x="3048779" y="109446"/>
                </a:lnTo>
                <a:lnTo>
                  <a:pt x="3023438" y="66592"/>
                </a:lnTo>
                <a:lnTo>
                  <a:pt x="2987726" y="32717"/>
                </a:lnTo>
                <a:lnTo>
                  <a:pt x="2943674" y="9846"/>
                </a:lnTo>
                <a:lnTo>
                  <a:pt x="2893314" y="0"/>
                </a:lnTo>
                <a:lnTo>
                  <a:pt x="177546" y="0"/>
                </a:lnTo>
                <a:lnTo>
                  <a:pt x="126643" y="7223"/>
                </a:lnTo>
                <a:lnTo>
                  <a:pt x="81484" y="27962"/>
                </a:lnTo>
                <a:lnTo>
                  <a:pt x="44175" y="60176"/>
                </a:lnTo>
                <a:lnTo>
                  <a:pt x="16820" y="101827"/>
                </a:lnTo>
                <a:lnTo>
                  <a:pt x="1523" y="150876"/>
                </a:lnTo>
                <a:lnTo>
                  <a:pt x="0" y="169164"/>
                </a:lnTo>
                <a:lnTo>
                  <a:pt x="0" y="847344"/>
                </a:lnTo>
                <a:lnTo>
                  <a:pt x="10839" y="900310"/>
                </a:lnTo>
                <a:lnTo>
                  <a:pt x="25146" y="929204"/>
                </a:lnTo>
                <a:lnTo>
                  <a:pt x="25146" y="169164"/>
                </a:lnTo>
                <a:lnTo>
                  <a:pt x="25908" y="161544"/>
                </a:lnTo>
                <a:lnTo>
                  <a:pt x="27432" y="153924"/>
                </a:lnTo>
                <a:lnTo>
                  <a:pt x="28194" y="146304"/>
                </a:lnTo>
                <a:lnTo>
                  <a:pt x="35229" y="123130"/>
                </a:lnTo>
                <a:lnTo>
                  <a:pt x="58744" y="82285"/>
                </a:lnTo>
                <a:lnTo>
                  <a:pt x="86867" y="55626"/>
                </a:lnTo>
                <a:lnTo>
                  <a:pt x="130078" y="32856"/>
                </a:lnTo>
                <a:lnTo>
                  <a:pt x="177546" y="25198"/>
                </a:lnTo>
                <a:lnTo>
                  <a:pt x="2894076" y="25284"/>
                </a:lnTo>
                <a:lnTo>
                  <a:pt x="2943176" y="36771"/>
                </a:lnTo>
                <a:lnTo>
                  <a:pt x="2979851" y="58634"/>
                </a:lnTo>
                <a:lnTo>
                  <a:pt x="3008968" y="89467"/>
                </a:lnTo>
                <a:lnTo>
                  <a:pt x="3028537" y="127241"/>
                </a:lnTo>
                <a:lnTo>
                  <a:pt x="3036570" y="169926"/>
                </a:lnTo>
                <a:lnTo>
                  <a:pt x="3037332" y="178308"/>
                </a:lnTo>
                <a:lnTo>
                  <a:pt x="3037332" y="926213"/>
                </a:lnTo>
                <a:lnTo>
                  <a:pt x="3052479" y="896982"/>
                </a:lnTo>
                <a:lnTo>
                  <a:pt x="3062478" y="846582"/>
                </a:lnTo>
                <a:close/>
              </a:path>
              <a:path w="3062604" h="1016000">
                <a:moveTo>
                  <a:pt x="3037332" y="926213"/>
                </a:moveTo>
                <a:lnTo>
                  <a:pt x="3037332" y="838200"/>
                </a:lnTo>
                <a:lnTo>
                  <a:pt x="3036570" y="846582"/>
                </a:lnTo>
                <a:lnTo>
                  <a:pt x="3036570" y="854202"/>
                </a:lnTo>
                <a:lnTo>
                  <a:pt x="3025259" y="896849"/>
                </a:lnTo>
                <a:lnTo>
                  <a:pt x="3003635" y="933331"/>
                </a:lnTo>
                <a:lnTo>
                  <a:pt x="2973264" y="962128"/>
                </a:lnTo>
                <a:lnTo>
                  <a:pt x="2935714" y="981724"/>
                </a:lnTo>
                <a:lnTo>
                  <a:pt x="2892552" y="990600"/>
                </a:lnTo>
                <a:lnTo>
                  <a:pt x="177546" y="990600"/>
                </a:lnTo>
                <a:lnTo>
                  <a:pt x="133802" y="984085"/>
                </a:lnTo>
                <a:lnTo>
                  <a:pt x="95198" y="966287"/>
                </a:lnTo>
                <a:lnTo>
                  <a:pt x="63379" y="938791"/>
                </a:lnTo>
                <a:lnTo>
                  <a:pt x="39988" y="903187"/>
                </a:lnTo>
                <a:lnTo>
                  <a:pt x="26670" y="861060"/>
                </a:lnTo>
                <a:lnTo>
                  <a:pt x="25146" y="845820"/>
                </a:lnTo>
                <a:lnTo>
                  <a:pt x="25146" y="929204"/>
                </a:lnTo>
                <a:lnTo>
                  <a:pt x="58744" y="970087"/>
                </a:lnTo>
                <a:lnTo>
                  <a:pt x="94699" y="995513"/>
                </a:lnTo>
                <a:lnTo>
                  <a:pt x="150102" y="1013964"/>
                </a:lnTo>
                <a:lnTo>
                  <a:pt x="177546" y="1015746"/>
                </a:lnTo>
                <a:lnTo>
                  <a:pt x="2894076" y="1015746"/>
                </a:lnTo>
                <a:lnTo>
                  <a:pt x="2903220" y="1014984"/>
                </a:lnTo>
                <a:lnTo>
                  <a:pt x="2952988" y="1002299"/>
                </a:lnTo>
                <a:lnTo>
                  <a:pt x="2995767" y="976979"/>
                </a:lnTo>
                <a:lnTo>
                  <a:pt x="3029586" y="941160"/>
                </a:lnTo>
                <a:lnTo>
                  <a:pt x="3037332" y="926213"/>
                </a:lnTo>
                <a:close/>
              </a:path>
            </a:pathLst>
          </a:custGeom>
          <a:solidFill>
            <a:srgbClr val="007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5652008" y="2409444"/>
            <a:ext cx="2704465" cy="29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See Help sheet for</a:t>
            </a:r>
            <a:r>
              <a:rPr sz="1800" spc="-6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B6770"/>
                </a:solidFill>
                <a:latin typeface="Arial"/>
                <a:cs typeface="Arial"/>
              </a:rPr>
              <a:t>details.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9" name="object 1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130" name="object 1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1707514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60" dirty="0">
                <a:solidFill>
                  <a:srgbClr val="00AEC7"/>
                </a:solidFill>
              </a:rPr>
              <a:t>V</a:t>
            </a:r>
            <a:r>
              <a:rPr sz="2800" dirty="0">
                <a:solidFill>
                  <a:srgbClr val="00AEC7"/>
                </a:solidFill>
              </a:rPr>
              <a:t>alidation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840739" y="1486408"/>
            <a:ext cx="6846570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15" dirty="0">
                <a:solidFill>
                  <a:srgbClr val="5B6770"/>
                </a:solidFill>
                <a:latin typeface="Arial"/>
                <a:cs typeface="Arial"/>
              </a:rPr>
              <a:t>Here’s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what you want to see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before submitting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to</a:t>
            </a:r>
            <a:r>
              <a:rPr sz="2000" spc="5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5B6770"/>
                </a:solidFill>
                <a:latin typeface="Arial"/>
                <a:cs typeface="Arial"/>
              </a:rPr>
              <a:t>ERCOT: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3889974"/>
            <a:ext cx="8168005" cy="2618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Some warning messages may be okay for your particular</a:t>
            </a:r>
            <a:r>
              <a:rPr sz="2000" spc="9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system</a:t>
            </a:r>
            <a:endParaRPr sz="2000" dirty="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39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For example, some solar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farms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have more than one inverter per</a:t>
            </a:r>
            <a:r>
              <a:rPr sz="1800" spc="13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Node.</a:t>
            </a:r>
            <a:endParaRPr sz="1800" dirty="0">
              <a:latin typeface="Arial"/>
              <a:cs typeface="Arial"/>
            </a:endParaRPr>
          </a:p>
          <a:p>
            <a:pPr marL="755650" marR="80645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There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may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be rare situations were a collector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system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actually does loop-  back upon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itself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and is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not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a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truly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radial</a:t>
            </a:r>
            <a:r>
              <a:rPr sz="1800" spc="-2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B6770"/>
                </a:solidFill>
                <a:latin typeface="Arial"/>
                <a:cs typeface="Arial"/>
              </a:rPr>
              <a:t>system.</a:t>
            </a:r>
            <a:endParaRPr sz="1800" dirty="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Exercise</a:t>
            </a:r>
            <a:r>
              <a:rPr sz="1800" spc="-3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5B6770"/>
                </a:solidFill>
                <a:latin typeface="Arial"/>
                <a:cs typeface="Arial"/>
              </a:rPr>
              <a:t>judgment.</a:t>
            </a:r>
            <a:endParaRPr sz="18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5B6770"/>
              </a:buClr>
              <a:buFont typeface="Arial"/>
              <a:buChar char="–"/>
            </a:pPr>
            <a:endParaRPr sz="29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Also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providing ERCOT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a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good </a:t>
            </a:r>
            <a:r>
              <a:rPr sz="2000" spc="-30" dirty="0">
                <a:solidFill>
                  <a:srgbClr val="5B6770"/>
                </a:solidFill>
                <a:latin typeface="Arial"/>
                <a:cs typeface="Arial"/>
              </a:rPr>
              <a:t>RAW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file that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solves out-of-the-box will 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help us</a:t>
            </a:r>
            <a:r>
              <a:rPr sz="2000" spc="-8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5B6770"/>
                </a:solidFill>
                <a:latin typeface="Arial"/>
                <a:cs typeface="Arial"/>
              </a:rPr>
              <a:t>greatly.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81200" y="2057400"/>
            <a:ext cx="5734050" cy="152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29555" y="2495550"/>
            <a:ext cx="1895475" cy="877569"/>
          </a:xfrm>
          <a:custGeom>
            <a:avLst/>
            <a:gdLst/>
            <a:ahLst/>
            <a:cxnLst/>
            <a:rect l="l" t="t" r="r" b="b"/>
            <a:pathLst>
              <a:path w="1895475" h="877570">
                <a:moveTo>
                  <a:pt x="1895094" y="437388"/>
                </a:moveTo>
                <a:lnTo>
                  <a:pt x="1889760" y="390143"/>
                </a:lnTo>
                <a:lnTo>
                  <a:pt x="1865855" y="329600"/>
                </a:lnTo>
                <a:lnTo>
                  <a:pt x="1842748" y="293669"/>
                </a:lnTo>
                <a:lnTo>
                  <a:pt x="1814794" y="260187"/>
                </a:lnTo>
                <a:lnTo>
                  <a:pt x="1782442" y="229087"/>
                </a:lnTo>
                <a:lnTo>
                  <a:pt x="1746143" y="200304"/>
                </a:lnTo>
                <a:lnTo>
                  <a:pt x="1706347" y="173771"/>
                </a:lnTo>
                <a:lnTo>
                  <a:pt x="1663505" y="149422"/>
                </a:lnTo>
                <a:lnTo>
                  <a:pt x="1618066" y="127191"/>
                </a:lnTo>
                <a:lnTo>
                  <a:pt x="1570480" y="107011"/>
                </a:lnTo>
                <a:lnTo>
                  <a:pt x="1521199" y="88816"/>
                </a:lnTo>
                <a:lnTo>
                  <a:pt x="1470671" y="72541"/>
                </a:lnTo>
                <a:lnTo>
                  <a:pt x="1419349" y="58118"/>
                </a:lnTo>
                <a:lnTo>
                  <a:pt x="1367681" y="45482"/>
                </a:lnTo>
                <a:lnTo>
                  <a:pt x="1316117" y="34566"/>
                </a:lnTo>
                <a:lnTo>
                  <a:pt x="1265109" y="25304"/>
                </a:lnTo>
                <a:lnTo>
                  <a:pt x="1215107" y="17630"/>
                </a:lnTo>
                <a:lnTo>
                  <a:pt x="1166560" y="11478"/>
                </a:lnTo>
                <a:lnTo>
                  <a:pt x="1119919" y="6782"/>
                </a:lnTo>
                <a:lnTo>
                  <a:pt x="1075634" y="3474"/>
                </a:lnTo>
                <a:lnTo>
                  <a:pt x="1034155" y="1489"/>
                </a:lnTo>
                <a:lnTo>
                  <a:pt x="995172" y="750"/>
                </a:lnTo>
                <a:lnTo>
                  <a:pt x="947166" y="0"/>
                </a:lnTo>
                <a:lnTo>
                  <a:pt x="899160" y="761"/>
                </a:lnTo>
                <a:lnTo>
                  <a:pt x="860463" y="1725"/>
                </a:lnTo>
                <a:lnTo>
                  <a:pt x="818635" y="3869"/>
                </a:lnTo>
                <a:lnTo>
                  <a:pt x="774113" y="7271"/>
                </a:lnTo>
                <a:lnTo>
                  <a:pt x="727335" y="12006"/>
                </a:lnTo>
                <a:lnTo>
                  <a:pt x="678739" y="18149"/>
                </a:lnTo>
                <a:lnTo>
                  <a:pt x="628764" y="25775"/>
                </a:lnTo>
                <a:lnTo>
                  <a:pt x="577847" y="34961"/>
                </a:lnTo>
                <a:lnTo>
                  <a:pt x="526426" y="45782"/>
                </a:lnTo>
                <a:lnTo>
                  <a:pt x="474939" y="58313"/>
                </a:lnTo>
                <a:lnTo>
                  <a:pt x="423825" y="72629"/>
                </a:lnTo>
                <a:lnTo>
                  <a:pt x="373521" y="88807"/>
                </a:lnTo>
                <a:lnTo>
                  <a:pt x="324466" y="106922"/>
                </a:lnTo>
                <a:lnTo>
                  <a:pt x="277098" y="127049"/>
                </a:lnTo>
                <a:lnTo>
                  <a:pt x="231854" y="149264"/>
                </a:lnTo>
                <a:lnTo>
                  <a:pt x="189172" y="173642"/>
                </a:lnTo>
                <a:lnTo>
                  <a:pt x="149491" y="200259"/>
                </a:lnTo>
                <a:lnTo>
                  <a:pt x="113249" y="229191"/>
                </a:lnTo>
                <a:lnTo>
                  <a:pt x="80884" y="260512"/>
                </a:lnTo>
                <a:lnTo>
                  <a:pt x="52834" y="294298"/>
                </a:lnTo>
                <a:lnTo>
                  <a:pt x="29536" y="330626"/>
                </a:lnTo>
                <a:lnTo>
                  <a:pt x="11429" y="369570"/>
                </a:lnTo>
                <a:lnTo>
                  <a:pt x="1523" y="416052"/>
                </a:lnTo>
                <a:lnTo>
                  <a:pt x="0" y="439674"/>
                </a:lnTo>
                <a:lnTo>
                  <a:pt x="1524" y="463296"/>
                </a:lnTo>
                <a:lnTo>
                  <a:pt x="5334" y="486918"/>
                </a:lnTo>
                <a:lnTo>
                  <a:pt x="12192" y="509016"/>
                </a:lnTo>
                <a:lnTo>
                  <a:pt x="20574" y="531876"/>
                </a:lnTo>
                <a:lnTo>
                  <a:pt x="38100" y="561473"/>
                </a:lnTo>
                <a:lnTo>
                  <a:pt x="38100" y="437388"/>
                </a:lnTo>
                <a:lnTo>
                  <a:pt x="38862" y="418338"/>
                </a:lnTo>
                <a:lnTo>
                  <a:pt x="48006" y="380238"/>
                </a:lnTo>
                <a:lnTo>
                  <a:pt x="66351" y="342909"/>
                </a:lnTo>
                <a:lnTo>
                  <a:pt x="90140" y="308149"/>
                </a:lnTo>
                <a:lnTo>
                  <a:pt x="118903" y="275883"/>
                </a:lnTo>
                <a:lnTo>
                  <a:pt x="152164" y="246039"/>
                </a:lnTo>
                <a:lnTo>
                  <a:pt x="189452" y="218542"/>
                </a:lnTo>
                <a:lnTo>
                  <a:pt x="230295" y="193321"/>
                </a:lnTo>
                <a:lnTo>
                  <a:pt x="274218" y="170301"/>
                </a:lnTo>
                <a:lnTo>
                  <a:pt x="320750" y="149409"/>
                </a:lnTo>
                <a:lnTo>
                  <a:pt x="369417" y="130572"/>
                </a:lnTo>
                <a:lnTo>
                  <a:pt x="419747" y="113716"/>
                </a:lnTo>
                <a:lnTo>
                  <a:pt x="471268" y="98768"/>
                </a:lnTo>
                <a:lnTo>
                  <a:pt x="523506" y="85655"/>
                </a:lnTo>
                <a:lnTo>
                  <a:pt x="575989" y="74303"/>
                </a:lnTo>
                <a:lnTo>
                  <a:pt x="628243" y="64640"/>
                </a:lnTo>
                <a:lnTo>
                  <a:pt x="679797" y="56591"/>
                </a:lnTo>
                <a:lnTo>
                  <a:pt x="730177" y="50083"/>
                </a:lnTo>
                <a:lnTo>
                  <a:pt x="778911" y="45044"/>
                </a:lnTo>
                <a:lnTo>
                  <a:pt x="825525" y="41399"/>
                </a:lnTo>
                <a:lnTo>
                  <a:pt x="869548" y="39076"/>
                </a:lnTo>
                <a:lnTo>
                  <a:pt x="909924" y="38015"/>
                </a:lnTo>
                <a:lnTo>
                  <a:pt x="947928" y="38100"/>
                </a:lnTo>
                <a:lnTo>
                  <a:pt x="995934" y="38886"/>
                </a:lnTo>
                <a:lnTo>
                  <a:pt x="1041654" y="40386"/>
                </a:lnTo>
                <a:lnTo>
                  <a:pt x="1117373" y="44680"/>
                </a:lnTo>
                <a:lnTo>
                  <a:pt x="1160274" y="48932"/>
                </a:lnTo>
                <a:lnTo>
                  <a:pt x="1205816" y="54664"/>
                </a:lnTo>
                <a:lnTo>
                  <a:pt x="1253460" y="61933"/>
                </a:lnTo>
                <a:lnTo>
                  <a:pt x="1302749" y="70819"/>
                </a:lnTo>
                <a:lnTo>
                  <a:pt x="1353216" y="81407"/>
                </a:lnTo>
                <a:lnTo>
                  <a:pt x="1404189" y="93740"/>
                </a:lnTo>
                <a:lnTo>
                  <a:pt x="1455112" y="107880"/>
                </a:lnTo>
                <a:lnTo>
                  <a:pt x="1505431" y="123891"/>
                </a:lnTo>
                <a:lnTo>
                  <a:pt x="1554588" y="141837"/>
                </a:lnTo>
                <a:lnTo>
                  <a:pt x="1602031" y="161779"/>
                </a:lnTo>
                <a:lnTo>
                  <a:pt x="1647202" y="183783"/>
                </a:lnTo>
                <a:lnTo>
                  <a:pt x="1689548" y="207910"/>
                </a:lnTo>
                <a:lnTo>
                  <a:pt x="1728513" y="234224"/>
                </a:lnTo>
                <a:lnTo>
                  <a:pt x="1763541" y="262788"/>
                </a:lnTo>
                <a:lnTo>
                  <a:pt x="1794077" y="293666"/>
                </a:lnTo>
                <a:lnTo>
                  <a:pt x="1819566" y="326920"/>
                </a:lnTo>
                <a:lnTo>
                  <a:pt x="1839454" y="362614"/>
                </a:lnTo>
                <a:lnTo>
                  <a:pt x="1853183" y="400811"/>
                </a:lnTo>
                <a:lnTo>
                  <a:pt x="1857756" y="439673"/>
                </a:lnTo>
                <a:lnTo>
                  <a:pt x="1857756" y="560397"/>
                </a:lnTo>
                <a:lnTo>
                  <a:pt x="1870007" y="539452"/>
                </a:lnTo>
                <a:lnTo>
                  <a:pt x="1885229" y="501450"/>
                </a:lnTo>
                <a:lnTo>
                  <a:pt x="1894332" y="461009"/>
                </a:lnTo>
                <a:lnTo>
                  <a:pt x="1895094" y="437388"/>
                </a:lnTo>
                <a:close/>
              </a:path>
              <a:path w="1895475" h="877570">
                <a:moveTo>
                  <a:pt x="1857756" y="560397"/>
                </a:moveTo>
                <a:lnTo>
                  <a:pt x="1857756" y="439673"/>
                </a:lnTo>
                <a:lnTo>
                  <a:pt x="1856232" y="458723"/>
                </a:lnTo>
                <a:lnTo>
                  <a:pt x="1853183" y="478535"/>
                </a:lnTo>
                <a:lnTo>
                  <a:pt x="1838802" y="516584"/>
                </a:lnTo>
                <a:lnTo>
                  <a:pt x="1818424" y="552115"/>
                </a:lnTo>
                <a:lnTo>
                  <a:pt x="1792589" y="585195"/>
                </a:lnTo>
                <a:lnTo>
                  <a:pt x="1761837" y="615891"/>
                </a:lnTo>
                <a:lnTo>
                  <a:pt x="1726709" y="644268"/>
                </a:lnTo>
                <a:lnTo>
                  <a:pt x="1687743" y="670392"/>
                </a:lnTo>
                <a:lnTo>
                  <a:pt x="1645480" y="694330"/>
                </a:lnTo>
                <a:lnTo>
                  <a:pt x="1600460" y="716148"/>
                </a:lnTo>
                <a:lnTo>
                  <a:pt x="1553222" y="735913"/>
                </a:lnTo>
                <a:lnTo>
                  <a:pt x="1504307" y="753689"/>
                </a:lnTo>
                <a:lnTo>
                  <a:pt x="1454253" y="769544"/>
                </a:lnTo>
                <a:lnTo>
                  <a:pt x="1403602" y="783543"/>
                </a:lnTo>
                <a:lnTo>
                  <a:pt x="1352893" y="795753"/>
                </a:lnTo>
                <a:lnTo>
                  <a:pt x="1302666" y="806239"/>
                </a:lnTo>
                <a:lnTo>
                  <a:pt x="1253342" y="815087"/>
                </a:lnTo>
                <a:lnTo>
                  <a:pt x="1205552" y="822340"/>
                </a:lnTo>
                <a:lnTo>
                  <a:pt x="1159932" y="828055"/>
                </a:lnTo>
                <a:lnTo>
                  <a:pt x="1117039" y="832300"/>
                </a:lnTo>
                <a:lnTo>
                  <a:pt x="1077653" y="835139"/>
                </a:lnTo>
                <a:lnTo>
                  <a:pt x="995934" y="838175"/>
                </a:lnTo>
                <a:lnTo>
                  <a:pt x="947166" y="838200"/>
                </a:lnTo>
                <a:lnTo>
                  <a:pt x="909924" y="838542"/>
                </a:lnTo>
                <a:lnTo>
                  <a:pt x="869433" y="837689"/>
                </a:lnTo>
                <a:lnTo>
                  <a:pt x="826123" y="835580"/>
                </a:lnTo>
                <a:lnTo>
                  <a:pt x="780423" y="832157"/>
                </a:lnTo>
                <a:lnTo>
                  <a:pt x="732764" y="827357"/>
                </a:lnTo>
                <a:lnTo>
                  <a:pt x="683576" y="821121"/>
                </a:lnTo>
                <a:lnTo>
                  <a:pt x="633289" y="813389"/>
                </a:lnTo>
                <a:lnTo>
                  <a:pt x="582334" y="804101"/>
                </a:lnTo>
                <a:lnTo>
                  <a:pt x="531141" y="793197"/>
                </a:lnTo>
                <a:lnTo>
                  <a:pt x="480141" y="780615"/>
                </a:lnTo>
                <a:lnTo>
                  <a:pt x="429762" y="766297"/>
                </a:lnTo>
                <a:lnTo>
                  <a:pt x="380437" y="750182"/>
                </a:lnTo>
                <a:lnTo>
                  <a:pt x="332594" y="732210"/>
                </a:lnTo>
                <a:lnTo>
                  <a:pt x="286664" y="712320"/>
                </a:lnTo>
                <a:lnTo>
                  <a:pt x="243078" y="690453"/>
                </a:lnTo>
                <a:lnTo>
                  <a:pt x="202265" y="666548"/>
                </a:lnTo>
                <a:lnTo>
                  <a:pt x="164656" y="640544"/>
                </a:lnTo>
                <a:lnTo>
                  <a:pt x="130681" y="612383"/>
                </a:lnTo>
                <a:lnTo>
                  <a:pt x="100770" y="582004"/>
                </a:lnTo>
                <a:lnTo>
                  <a:pt x="75355" y="549346"/>
                </a:lnTo>
                <a:lnTo>
                  <a:pt x="54864" y="514350"/>
                </a:lnTo>
                <a:lnTo>
                  <a:pt x="41910" y="476250"/>
                </a:lnTo>
                <a:lnTo>
                  <a:pt x="38100" y="437388"/>
                </a:lnTo>
                <a:lnTo>
                  <a:pt x="38100" y="561473"/>
                </a:lnTo>
                <a:lnTo>
                  <a:pt x="67152" y="601000"/>
                </a:lnTo>
                <a:lnTo>
                  <a:pt x="96510" y="632135"/>
                </a:lnTo>
                <a:lnTo>
                  <a:pt x="129469" y="661068"/>
                </a:lnTo>
                <a:lnTo>
                  <a:pt x="165695" y="687863"/>
                </a:lnTo>
                <a:lnTo>
                  <a:pt x="204855" y="712583"/>
                </a:lnTo>
                <a:lnTo>
                  <a:pt x="246614" y="735291"/>
                </a:lnTo>
                <a:lnTo>
                  <a:pt x="290640" y="756048"/>
                </a:lnTo>
                <a:lnTo>
                  <a:pt x="336597" y="774920"/>
                </a:lnTo>
                <a:lnTo>
                  <a:pt x="384152" y="791968"/>
                </a:lnTo>
                <a:lnTo>
                  <a:pt x="432972" y="807255"/>
                </a:lnTo>
                <a:lnTo>
                  <a:pt x="482723" y="820845"/>
                </a:lnTo>
                <a:lnTo>
                  <a:pt x="533070" y="832800"/>
                </a:lnTo>
                <a:lnTo>
                  <a:pt x="583680" y="843184"/>
                </a:lnTo>
                <a:lnTo>
                  <a:pt x="634220" y="852059"/>
                </a:lnTo>
                <a:lnTo>
                  <a:pt x="684355" y="859488"/>
                </a:lnTo>
                <a:lnTo>
                  <a:pt x="733752" y="865534"/>
                </a:lnTo>
                <a:lnTo>
                  <a:pt x="782076" y="870261"/>
                </a:lnTo>
                <a:lnTo>
                  <a:pt x="828995" y="873730"/>
                </a:lnTo>
                <a:lnTo>
                  <a:pt x="874174" y="876006"/>
                </a:lnTo>
                <a:lnTo>
                  <a:pt x="917279" y="877151"/>
                </a:lnTo>
                <a:lnTo>
                  <a:pt x="957977" y="877228"/>
                </a:lnTo>
                <a:lnTo>
                  <a:pt x="995934" y="876300"/>
                </a:lnTo>
                <a:lnTo>
                  <a:pt x="1043940" y="874776"/>
                </a:lnTo>
                <a:lnTo>
                  <a:pt x="1090422" y="871728"/>
                </a:lnTo>
                <a:lnTo>
                  <a:pt x="1125869" y="869553"/>
                </a:lnTo>
                <a:lnTo>
                  <a:pt x="1164802" y="865990"/>
                </a:lnTo>
                <a:lnTo>
                  <a:pt x="1206713" y="860984"/>
                </a:lnTo>
                <a:lnTo>
                  <a:pt x="1251099" y="854478"/>
                </a:lnTo>
                <a:lnTo>
                  <a:pt x="1297452" y="846418"/>
                </a:lnTo>
                <a:lnTo>
                  <a:pt x="1345268" y="836749"/>
                </a:lnTo>
                <a:lnTo>
                  <a:pt x="1394042" y="825415"/>
                </a:lnTo>
                <a:lnTo>
                  <a:pt x="1443267" y="812361"/>
                </a:lnTo>
                <a:lnTo>
                  <a:pt x="1492439" y="797532"/>
                </a:lnTo>
                <a:lnTo>
                  <a:pt x="1541052" y="780872"/>
                </a:lnTo>
                <a:lnTo>
                  <a:pt x="1588600" y="762327"/>
                </a:lnTo>
                <a:lnTo>
                  <a:pt x="1634578" y="741841"/>
                </a:lnTo>
                <a:lnTo>
                  <a:pt x="1678481" y="719359"/>
                </a:lnTo>
                <a:lnTo>
                  <a:pt x="1719802" y="694825"/>
                </a:lnTo>
                <a:lnTo>
                  <a:pt x="1758038" y="668185"/>
                </a:lnTo>
                <a:lnTo>
                  <a:pt x="1792682" y="639382"/>
                </a:lnTo>
                <a:lnTo>
                  <a:pt x="1823228" y="608363"/>
                </a:lnTo>
                <a:lnTo>
                  <a:pt x="1849172" y="575071"/>
                </a:lnTo>
                <a:lnTo>
                  <a:pt x="1857756" y="560397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0" y="2971800"/>
            <a:ext cx="40386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4800" spc="-160" dirty="0" smtClean="0">
                <a:solidFill>
                  <a:srgbClr val="00AEC7"/>
                </a:solidFill>
              </a:rPr>
              <a:t>Questions??</a:t>
            </a:r>
            <a:endParaRPr sz="480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94894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210121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800" spc="-5" dirty="0" smtClean="0">
                <a:solidFill>
                  <a:srgbClr val="00AEC7"/>
                </a:solidFill>
              </a:rPr>
              <a:t>Background</a:t>
            </a:r>
            <a:endParaRPr sz="28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0358" y="1339297"/>
            <a:ext cx="8293100" cy="52014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ERCOT groups have developed tools to build System Protection and other planning models based on the Collector System tabular data.  This is used in conjunction with other RARF data.</a:t>
            </a: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It was discovered that there were a lot of inconsistencies and data quality issues with the Collector System Data in the RARF.</a:t>
            </a: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As a result, the Collector System Template was developed to ensure the accuracy of the Collection System.</a:t>
            </a: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US" sz="2600" b="1" spc="-5" dirty="0" smtClean="0">
                <a:solidFill>
                  <a:srgbClr val="5B6770"/>
                </a:solidFill>
                <a:latin typeface="Arial"/>
                <a:cs typeface="Arial"/>
              </a:rPr>
              <a:t>NOTE:  This template will be required to be embedded in the RARF to meet P.G. 6.9 and the QSA requirements starting on August 1, 2020!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210121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800" spc="-5" dirty="0">
                <a:solidFill>
                  <a:srgbClr val="00AEC7"/>
                </a:solidFill>
              </a:rPr>
              <a:t>Overview</a:t>
            </a:r>
            <a:endParaRPr sz="28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0739" y="1484121"/>
            <a:ext cx="8293100" cy="3354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solidFill>
                  <a:srgbClr val="5B6770"/>
                </a:solidFill>
                <a:latin typeface="Arial"/>
                <a:cs typeface="Arial"/>
              </a:rPr>
              <a:t>RARF will be replaced by RIOO-RS</a:t>
            </a:r>
            <a:r>
              <a:rPr sz="2600" spc="7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system.</a:t>
            </a:r>
            <a:endParaRPr sz="26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20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solidFill>
                  <a:srgbClr val="5B6770"/>
                </a:solidFill>
                <a:latin typeface="Arial"/>
                <a:cs typeface="Arial"/>
              </a:rPr>
              <a:t>Currently 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there is </a:t>
            </a:r>
            <a:r>
              <a:rPr sz="2600" spc="-5" dirty="0" smtClean="0">
                <a:solidFill>
                  <a:srgbClr val="5B6770"/>
                </a:solidFill>
                <a:latin typeface="Arial"/>
                <a:cs typeface="Arial"/>
              </a:rPr>
              <a:t>no </a:t>
            </a:r>
            <a:r>
              <a:rPr sz="2600" spc="-5" dirty="0">
                <a:solidFill>
                  <a:srgbClr val="5B6770"/>
                </a:solidFill>
                <a:latin typeface="Arial"/>
                <a:cs typeface="Arial"/>
              </a:rPr>
              <a:t>web interface for collector system</a:t>
            </a:r>
            <a:r>
              <a:rPr sz="2600" spc="17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5B6770"/>
                </a:solidFill>
                <a:latin typeface="Arial"/>
                <a:cs typeface="Arial"/>
              </a:rPr>
              <a:t>data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 that will 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be part 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of MVP of RIOO-RS.</a:t>
            </a:r>
            <a:endParaRPr sz="2600" dirty="0">
              <a:latin typeface="Arial"/>
              <a:cs typeface="Arial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580"/>
              </a:spcBef>
              <a:buChar char="–"/>
              <a:tabLst>
                <a:tab pos="755650" algn="l"/>
              </a:tabLst>
            </a:pP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Collector system data will still be submitted via an </a:t>
            </a:r>
            <a:r>
              <a:rPr sz="2400" spc="-10" dirty="0">
                <a:solidFill>
                  <a:srgbClr val="5B6770"/>
                </a:solidFill>
                <a:latin typeface="Arial"/>
                <a:cs typeface="Arial"/>
              </a:rPr>
              <a:t>Excel  upload</a:t>
            </a:r>
            <a:endParaRPr sz="2400" dirty="0">
              <a:latin typeface="Arial"/>
              <a:cs typeface="Arial"/>
            </a:endParaRPr>
          </a:p>
          <a:p>
            <a:pPr marL="755650" marR="839469" lvl="1" indent="-285750">
              <a:lnSpc>
                <a:spcPct val="100000"/>
              </a:lnSpc>
              <a:spcBef>
                <a:spcPts val="575"/>
              </a:spcBef>
              <a:buChar char="–"/>
              <a:tabLst>
                <a:tab pos="755650" algn="l"/>
              </a:tabLst>
            </a:pP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Good News! Excel </a:t>
            </a:r>
            <a:r>
              <a:rPr sz="2400" spc="-40" dirty="0">
                <a:solidFill>
                  <a:srgbClr val="5B6770"/>
                </a:solidFill>
                <a:latin typeface="Arial"/>
                <a:cs typeface="Arial"/>
              </a:rPr>
              <a:t>Template </a:t>
            </a: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now has built in </a:t>
            </a:r>
            <a:r>
              <a:rPr sz="2400" spc="-10" dirty="0">
                <a:solidFill>
                  <a:srgbClr val="5B6770"/>
                </a:solidFill>
                <a:latin typeface="Arial"/>
                <a:cs typeface="Arial"/>
              </a:rPr>
              <a:t>data  checking</a:t>
            </a:r>
            <a:endParaRPr sz="2400" dirty="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5"/>
              </a:spcBef>
              <a:buChar char="–"/>
              <a:tabLst>
                <a:tab pos="755650" algn="l"/>
              </a:tabLst>
            </a:pP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Format similar to current</a:t>
            </a:r>
            <a:r>
              <a:rPr sz="2400" spc="-5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5B6770"/>
                </a:solidFill>
                <a:latin typeface="Arial"/>
                <a:cs typeface="Arial"/>
              </a:rPr>
              <a:t>RARF</a:t>
            </a:r>
            <a:r>
              <a:rPr lang="en-US" sz="2400" spc="-5" dirty="0" smtClean="0">
                <a:solidFill>
                  <a:srgbClr val="5B6770"/>
                </a:solidFill>
                <a:latin typeface="Arial"/>
                <a:cs typeface="Arial"/>
              </a:rPr>
              <a:t> Dynamic Data Template</a:t>
            </a:r>
            <a:endParaRPr lang="en-US" sz="2400" spc="-5" dirty="0">
              <a:solidFill>
                <a:srgbClr val="5B6770"/>
              </a:solidFill>
              <a:latin typeface="Arial"/>
              <a:cs typeface="Arial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916939" y="4953000"/>
            <a:ext cx="8293100" cy="12772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Before full </a:t>
            </a:r>
            <a:r>
              <a:rPr sz="2600" spc="-5" dirty="0" smtClean="0">
                <a:solidFill>
                  <a:srgbClr val="5B6770"/>
                </a:solidFill>
                <a:latin typeface="Arial"/>
                <a:cs typeface="Arial"/>
              </a:rPr>
              <a:t>RIOO-RS</a:t>
            </a:r>
            <a:r>
              <a:rPr sz="2600" spc="75" dirty="0" smtClean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implementation this template will still need to be embedded in the RARF.</a:t>
            </a:r>
            <a:endParaRPr sz="2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  <a:tabLst>
                <a:tab pos="354965" algn="l"/>
                <a:tab pos="355600" algn="l"/>
              </a:tabLst>
            </a:pPr>
            <a:endParaRPr sz="2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26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883666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800" spc="-5" dirty="0" smtClean="0">
                <a:solidFill>
                  <a:srgbClr val="00AEC7"/>
                </a:solidFill>
              </a:rPr>
              <a:t>Recommended Sequence </a:t>
            </a:r>
            <a:r>
              <a:rPr lang="en-US" sz="2800" spc="-5" dirty="0">
                <a:solidFill>
                  <a:srgbClr val="00AEC7"/>
                </a:solidFill>
              </a:rPr>
              <a:t>F</a:t>
            </a:r>
            <a:r>
              <a:rPr lang="en-US" sz="2800" spc="-5" dirty="0" smtClean="0">
                <a:solidFill>
                  <a:srgbClr val="00AEC7"/>
                </a:solidFill>
              </a:rPr>
              <a:t>or New RARFs</a:t>
            </a:r>
            <a:endParaRPr sz="28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1676400"/>
            <a:ext cx="8293100" cy="28007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Start filling out the Collector System data in the template first. </a:t>
            </a: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Validate the data within the template.</a:t>
            </a: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Copy validated data from the template to the two RARF Collector System tabs.</a:t>
            </a: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Embed template in the </a:t>
            </a:r>
            <a:r>
              <a:rPr lang="en-US" sz="2600" b="1" spc="-5" dirty="0" smtClean="0">
                <a:solidFill>
                  <a:srgbClr val="5B6770"/>
                </a:solidFill>
                <a:latin typeface="Arial"/>
                <a:cs typeface="Arial"/>
              </a:rPr>
              <a:t>Collector System – RENEWABLE  </a:t>
            </a:r>
            <a:r>
              <a:rPr lang="en-US" sz="2600" spc="-5" dirty="0" smtClean="0">
                <a:solidFill>
                  <a:srgbClr val="5B6770"/>
                </a:solidFill>
                <a:latin typeface="Arial"/>
                <a:cs typeface="Arial"/>
              </a:rPr>
              <a:t>tab in the RARF.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525" y="4572000"/>
            <a:ext cx="725805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18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84300"/>
            <a:ext cx="9423400" cy="2015066"/>
          </a:xfrm>
          <a:prstGeom prst="rect">
            <a:avLst/>
          </a:prstGeom>
        </p:spPr>
      </p:pic>
      <p:sp>
        <p:nvSpPr>
          <p:cNvPr id="11" name="object 2"/>
          <p:cNvSpPr txBox="1">
            <a:spLocks/>
          </p:cNvSpPr>
          <p:nvPr/>
        </p:nvSpPr>
        <p:spPr>
          <a:xfrm>
            <a:off x="840358" y="760137"/>
            <a:ext cx="395986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5B6770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/>
            <a:r>
              <a:rPr lang="en-US" sz="2800" kern="0" dirty="0" smtClean="0">
                <a:solidFill>
                  <a:srgbClr val="00AEC7"/>
                </a:solidFill>
              </a:rPr>
              <a:t>How to Use the Tool</a:t>
            </a:r>
            <a:endParaRPr lang="en-US" sz="2800" kern="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46175"/>
            <a:ext cx="9423400" cy="2696239"/>
          </a:xfrm>
          <a:prstGeom prst="rect">
            <a:avLst/>
          </a:prstGeom>
        </p:spPr>
      </p:pic>
      <p:sp>
        <p:nvSpPr>
          <p:cNvPr id="15" name="object 2"/>
          <p:cNvSpPr txBox="1">
            <a:spLocks/>
          </p:cNvSpPr>
          <p:nvPr/>
        </p:nvSpPr>
        <p:spPr>
          <a:xfrm>
            <a:off x="738124" y="3445739"/>
            <a:ext cx="208216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5B6770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/>
            <a:r>
              <a:rPr lang="en-US" sz="2400" kern="0" dirty="0" smtClean="0">
                <a:solidFill>
                  <a:srgbClr val="00AEC7"/>
                </a:solidFill>
              </a:rPr>
              <a:t>Examples:</a:t>
            </a:r>
            <a:endParaRPr 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3259200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914400" y="780803"/>
            <a:ext cx="41148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5B6770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/>
            <a:r>
              <a:rPr lang="en-US" sz="2400" kern="0" dirty="0" smtClean="0">
                <a:solidFill>
                  <a:srgbClr val="00AEC7"/>
                </a:solidFill>
              </a:rPr>
              <a:t>Examples Continued:</a:t>
            </a:r>
            <a:endParaRPr lang="en-US" sz="2400" kern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26" y="1408865"/>
            <a:ext cx="9498874" cy="24111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571" y="4090984"/>
            <a:ext cx="9503229" cy="242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13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8" y="737107"/>
            <a:ext cx="395986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 smtClean="0">
                <a:solidFill>
                  <a:srgbClr val="00AEC7"/>
                </a:solidFill>
              </a:rPr>
              <a:t>Ho</a:t>
            </a:r>
            <a:r>
              <a:rPr lang="en-US" sz="2800" dirty="0" smtClean="0">
                <a:solidFill>
                  <a:srgbClr val="00AEC7"/>
                </a:solidFill>
              </a:rPr>
              <a:t>me Sheet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840358" y="1605997"/>
            <a:ext cx="3880485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Enter basic info about resource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358" y="4550290"/>
            <a:ext cx="2805430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Buttons to check</a:t>
            </a:r>
            <a:r>
              <a:rPr sz="2000" spc="-5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data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89660" y="2248669"/>
            <a:ext cx="7724393" cy="20063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89660" y="5042476"/>
            <a:ext cx="7901940" cy="1499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485138"/>
            <a:ext cx="3603625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Identical to RARF</a:t>
            </a:r>
            <a:r>
              <a:rPr sz="2400" spc="-7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forms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4793615" cy="426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00AEC7"/>
                </a:solidFill>
              </a:rPr>
              <a:t>Cable and Segments</a:t>
            </a:r>
            <a:r>
              <a:rPr sz="2800" spc="-80" dirty="0">
                <a:solidFill>
                  <a:srgbClr val="00AEC7"/>
                </a:solidFill>
              </a:rPr>
              <a:t> </a:t>
            </a:r>
            <a:r>
              <a:rPr sz="2800" dirty="0">
                <a:solidFill>
                  <a:srgbClr val="00AEC7"/>
                </a:solidFill>
              </a:rPr>
              <a:t>Sheets</a:t>
            </a:r>
            <a:endParaRPr sz="2800"/>
          </a:p>
        </p:txBody>
      </p:sp>
      <p:sp>
        <p:nvSpPr>
          <p:cNvPr id="4" name="object 4"/>
          <p:cNvSpPr/>
          <p:nvPr/>
        </p:nvSpPr>
        <p:spPr>
          <a:xfrm>
            <a:off x="999744" y="4462272"/>
            <a:ext cx="7991856" cy="19019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19555" y="2077211"/>
            <a:ext cx="7972043" cy="19331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37107"/>
            <a:ext cx="1904364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60" dirty="0">
                <a:solidFill>
                  <a:srgbClr val="00AEC7"/>
                </a:solidFill>
              </a:rPr>
              <a:t>V</a:t>
            </a:r>
            <a:r>
              <a:rPr sz="2800" dirty="0">
                <a:solidFill>
                  <a:srgbClr val="00AEC7"/>
                </a:solidFill>
              </a:rPr>
              <a:t>alidations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840739" y="1485138"/>
            <a:ext cx="7856855" cy="2516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Several </a:t>
            </a:r>
            <a:r>
              <a:rPr sz="2400" spc="-25" dirty="0">
                <a:solidFill>
                  <a:srgbClr val="5B6770"/>
                </a:solidFill>
                <a:latin typeface="Arial"/>
                <a:cs typeface="Arial"/>
              </a:rPr>
              <a:t>Validations </a:t>
            </a: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are</a:t>
            </a:r>
            <a:r>
              <a:rPr sz="2400" spc="3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5B6770"/>
                </a:solidFill>
                <a:latin typeface="Arial"/>
                <a:cs typeface="Arial"/>
              </a:rPr>
              <a:t>performed: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9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Island Checks:  Are any segments</a:t>
            </a:r>
            <a:r>
              <a:rPr sz="2000" spc="-10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missing?</a:t>
            </a:r>
            <a:endParaRPr sz="20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Data</a:t>
            </a:r>
            <a:r>
              <a:rPr sz="2000" spc="-4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consistency:</a:t>
            </a:r>
            <a:endParaRPr sz="200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480"/>
              </a:spcBef>
              <a:buChar char="•"/>
              <a:tabLst>
                <a:tab pos="1155065" algn="l"/>
                <a:tab pos="11557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Are cable types correctly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defined?</a:t>
            </a:r>
            <a:endParaRPr sz="200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480"/>
              </a:spcBef>
              <a:buChar char="•"/>
              <a:tabLst>
                <a:tab pos="1155065" algn="l"/>
                <a:tab pos="1155700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Are turbines/inverters numbered</a:t>
            </a:r>
            <a:r>
              <a:rPr sz="2000" spc="3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correctly?</a:t>
            </a:r>
            <a:endParaRPr sz="2000">
              <a:latin typeface="Arial"/>
              <a:cs typeface="Arial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  <a:tab pos="2460625" algn="l"/>
              </a:tabLst>
            </a:pP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“Loop</a:t>
            </a:r>
            <a:r>
              <a:rPr sz="2000" spc="4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Backs”:	Is the layout radial in nature or are</a:t>
            </a:r>
            <a:r>
              <a:rPr sz="2000" spc="50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there parallel  paths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caused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by </a:t>
            </a:r>
            <a:r>
              <a:rPr sz="2000" spc="-10" dirty="0">
                <a:solidFill>
                  <a:srgbClr val="5B6770"/>
                </a:solidFill>
                <a:latin typeface="Arial"/>
                <a:cs typeface="Arial"/>
              </a:rPr>
              <a:t>mistakes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in the</a:t>
            </a:r>
            <a:r>
              <a:rPr sz="2000" spc="45" dirty="0">
                <a:solidFill>
                  <a:srgbClr val="5B677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5B6770"/>
                </a:solidFill>
                <a:latin typeface="Arial"/>
                <a:cs typeface="Arial"/>
              </a:rPr>
              <a:t>connectivity?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79107" y="5283708"/>
            <a:ext cx="626745" cy="745490"/>
          </a:xfrm>
          <a:custGeom>
            <a:avLst/>
            <a:gdLst/>
            <a:ahLst/>
            <a:cxnLst/>
            <a:rect l="l" t="t" r="r" b="b"/>
            <a:pathLst>
              <a:path w="626745" h="745489">
                <a:moveTo>
                  <a:pt x="126492" y="275878"/>
                </a:moveTo>
                <a:lnTo>
                  <a:pt x="126492" y="217931"/>
                </a:lnTo>
                <a:lnTo>
                  <a:pt x="0" y="153161"/>
                </a:lnTo>
                <a:lnTo>
                  <a:pt x="126492" y="275878"/>
                </a:lnTo>
                <a:close/>
              </a:path>
              <a:path w="626745" h="745489">
                <a:moveTo>
                  <a:pt x="197358" y="468383"/>
                </a:moveTo>
                <a:lnTo>
                  <a:pt x="197358" y="189737"/>
                </a:lnTo>
                <a:lnTo>
                  <a:pt x="64007" y="71627"/>
                </a:lnTo>
                <a:lnTo>
                  <a:pt x="126492" y="217931"/>
                </a:lnTo>
                <a:lnTo>
                  <a:pt x="126492" y="275878"/>
                </a:lnTo>
                <a:lnTo>
                  <a:pt x="153161" y="301752"/>
                </a:lnTo>
                <a:lnTo>
                  <a:pt x="153161" y="361580"/>
                </a:lnTo>
                <a:lnTo>
                  <a:pt x="188214" y="381761"/>
                </a:lnTo>
                <a:lnTo>
                  <a:pt x="188214" y="470373"/>
                </a:lnTo>
                <a:lnTo>
                  <a:pt x="197358" y="468383"/>
                </a:lnTo>
                <a:close/>
              </a:path>
              <a:path w="626745" h="745489">
                <a:moveTo>
                  <a:pt x="153161" y="361580"/>
                </a:moveTo>
                <a:lnTo>
                  <a:pt x="153161" y="301752"/>
                </a:lnTo>
                <a:lnTo>
                  <a:pt x="87629" y="323849"/>
                </a:lnTo>
                <a:lnTo>
                  <a:pt x="153161" y="361580"/>
                </a:lnTo>
                <a:close/>
              </a:path>
              <a:path w="626745" h="745489">
                <a:moveTo>
                  <a:pt x="188214" y="470373"/>
                </a:moveTo>
                <a:lnTo>
                  <a:pt x="188214" y="381761"/>
                </a:lnTo>
                <a:lnTo>
                  <a:pt x="140208" y="480822"/>
                </a:lnTo>
                <a:lnTo>
                  <a:pt x="188214" y="470373"/>
                </a:lnTo>
                <a:close/>
              </a:path>
              <a:path w="626745" h="745489">
                <a:moveTo>
                  <a:pt x="545592" y="371855"/>
                </a:moveTo>
                <a:lnTo>
                  <a:pt x="381000" y="341375"/>
                </a:lnTo>
                <a:lnTo>
                  <a:pt x="356616" y="226313"/>
                </a:lnTo>
                <a:lnTo>
                  <a:pt x="283464" y="249173"/>
                </a:lnTo>
                <a:lnTo>
                  <a:pt x="145542" y="0"/>
                </a:lnTo>
                <a:lnTo>
                  <a:pt x="197358" y="189737"/>
                </a:lnTo>
                <a:lnTo>
                  <a:pt x="197358" y="468383"/>
                </a:lnTo>
                <a:lnTo>
                  <a:pt x="269748" y="452627"/>
                </a:lnTo>
                <a:lnTo>
                  <a:pt x="287274" y="592073"/>
                </a:lnTo>
                <a:lnTo>
                  <a:pt x="367284" y="545591"/>
                </a:lnTo>
                <a:lnTo>
                  <a:pt x="435102" y="709422"/>
                </a:lnTo>
                <a:lnTo>
                  <a:pt x="459486" y="605790"/>
                </a:lnTo>
                <a:lnTo>
                  <a:pt x="475488" y="624207"/>
                </a:lnTo>
                <a:lnTo>
                  <a:pt x="475488" y="430529"/>
                </a:lnTo>
                <a:lnTo>
                  <a:pt x="545592" y="371855"/>
                </a:lnTo>
                <a:close/>
              </a:path>
              <a:path w="626745" h="745489">
                <a:moveTo>
                  <a:pt x="596646" y="538733"/>
                </a:moveTo>
                <a:lnTo>
                  <a:pt x="475488" y="430529"/>
                </a:lnTo>
                <a:lnTo>
                  <a:pt x="475488" y="624207"/>
                </a:lnTo>
                <a:lnTo>
                  <a:pt x="507492" y="661042"/>
                </a:lnTo>
                <a:lnTo>
                  <a:pt x="507492" y="595122"/>
                </a:lnTo>
                <a:lnTo>
                  <a:pt x="519684" y="602155"/>
                </a:lnTo>
                <a:lnTo>
                  <a:pt x="519684" y="528827"/>
                </a:lnTo>
                <a:lnTo>
                  <a:pt x="596646" y="538733"/>
                </a:lnTo>
                <a:close/>
              </a:path>
              <a:path w="626745" h="745489">
                <a:moveTo>
                  <a:pt x="580644" y="745235"/>
                </a:moveTo>
                <a:lnTo>
                  <a:pt x="507492" y="595122"/>
                </a:lnTo>
                <a:lnTo>
                  <a:pt x="507492" y="661042"/>
                </a:lnTo>
                <a:lnTo>
                  <a:pt x="580644" y="745235"/>
                </a:lnTo>
                <a:close/>
              </a:path>
              <a:path w="626745" h="745489">
                <a:moveTo>
                  <a:pt x="626364" y="663701"/>
                </a:moveTo>
                <a:lnTo>
                  <a:pt x="519684" y="528827"/>
                </a:lnTo>
                <a:lnTo>
                  <a:pt x="519684" y="602155"/>
                </a:lnTo>
                <a:lnTo>
                  <a:pt x="626364" y="663701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82284" y="4272534"/>
            <a:ext cx="351790" cy="59690"/>
          </a:xfrm>
          <a:custGeom>
            <a:avLst/>
            <a:gdLst/>
            <a:ahLst/>
            <a:cxnLst/>
            <a:rect l="l" t="t" r="r" b="b"/>
            <a:pathLst>
              <a:path w="351789" h="59689">
                <a:moveTo>
                  <a:pt x="0" y="0"/>
                </a:moveTo>
                <a:lnTo>
                  <a:pt x="0" y="59436"/>
                </a:lnTo>
                <a:lnTo>
                  <a:pt x="351282" y="59436"/>
                </a:lnTo>
                <a:lnTo>
                  <a:pt x="35128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71615" y="4474464"/>
            <a:ext cx="376555" cy="69850"/>
          </a:xfrm>
          <a:custGeom>
            <a:avLst/>
            <a:gdLst/>
            <a:ahLst/>
            <a:cxnLst/>
            <a:rect l="l" t="t" r="r" b="b"/>
            <a:pathLst>
              <a:path w="376554" h="69850">
                <a:moveTo>
                  <a:pt x="0" y="69341"/>
                </a:moveTo>
                <a:lnTo>
                  <a:pt x="62484" y="0"/>
                </a:lnTo>
                <a:lnTo>
                  <a:pt x="125730" y="69341"/>
                </a:lnTo>
                <a:lnTo>
                  <a:pt x="188214" y="0"/>
                </a:lnTo>
                <a:lnTo>
                  <a:pt x="250697" y="69341"/>
                </a:lnTo>
                <a:lnTo>
                  <a:pt x="313182" y="0"/>
                </a:lnTo>
                <a:lnTo>
                  <a:pt x="376428" y="69341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71615" y="4613147"/>
            <a:ext cx="376555" cy="69850"/>
          </a:xfrm>
          <a:custGeom>
            <a:avLst/>
            <a:gdLst/>
            <a:ahLst/>
            <a:cxnLst/>
            <a:rect l="l" t="t" r="r" b="b"/>
            <a:pathLst>
              <a:path w="376554" h="69850">
                <a:moveTo>
                  <a:pt x="0" y="69342"/>
                </a:moveTo>
                <a:lnTo>
                  <a:pt x="62484" y="0"/>
                </a:lnTo>
                <a:lnTo>
                  <a:pt x="125730" y="69342"/>
                </a:lnTo>
                <a:lnTo>
                  <a:pt x="188214" y="0"/>
                </a:lnTo>
                <a:lnTo>
                  <a:pt x="250697" y="69342"/>
                </a:lnTo>
                <a:lnTo>
                  <a:pt x="313182" y="0"/>
                </a:lnTo>
                <a:lnTo>
                  <a:pt x="376428" y="69342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59829" y="4468367"/>
            <a:ext cx="0" cy="10795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-7353" y="5333"/>
                </a:moveTo>
                <a:lnTo>
                  <a:pt x="7353" y="5333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57544" y="4331970"/>
            <a:ext cx="2540" cy="142875"/>
          </a:xfrm>
          <a:custGeom>
            <a:avLst/>
            <a:gdLst/>
            <a:ahLst/>
            <a:cxnLst/>
            <a:rect l="l" t="t" r="r" b="b"/>
            <a:pathLst>
              <a:path w="2539" h="142875">
                <a:moveTo>
                  <a:pt x="0" y="0"/>
                </a:moveTo>
                <a:lnTo>
                  <a:pt x="2286" y="142494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48578" y="483489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487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60591" y="4605794"/>
            <a:ext cx="0" cy="212090"/>
          </a:xfrm>
          <a:custGeom>
            <a:avLst/>
            <a:gdLst/>
            <a:ahLst/>
            <a:cxnLst/>
            <a:rect l="l" t="t" r="r" b="b"/>
            <a:pathLst>
              <a:path h="212089">
                <a:moveTo>
                  <a:pt x="0" y="0"/>
                </a:moveTo>
                <a:lnTo>
                  <a:pt x="0" y="212064"/>
                </a:lnTo>
              </a:path>
            </a:pathLst>
          </a:custGeom>
          <a:ln w="162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14871" y="5152644"/>
            <a:ext cx="88900" cy="97790"/>
          </a:xfrm>
          <a:custGeom>
            <a:avLst/>
            <a:gdLst/>
            <a:ahLst/>
            <a:cxnLst/>
            <a:rect l="l" t="t" r="r" b="b"/>
            <a:pathLst>
              <a:path w="88900" h="97789">
                <a:moveTo>
                  <a:pt x="88392" y="48768"/>
                </a:moveTo>
                <a:lnTo>
                  <a:pt x="84915" y="29575"/>
                </a:lnTo>
                <a:lnTo>
                  <a:pt x="75438" y="14097"/>
                </a:lnTo>
                <a:lnTo>
                  <a:pt x="61388" y="3762"/>
                </a:lnTo>
                <a:lnTo>
                  <a:pt x="44196" y="0"/>
                </a:lnTo>
                <a:lnTo>
                  <a:pt x="27003" y="3762"/>
                </a:lnTo>
                <a:lnTo>
                  <a:pt x="12954" y="14097"/>
                </a:lnTo>
                <a:lnTo>
                  <a:pt x="3476" y="29575"/>
                </a:lnTo>
                <a:lnTo>
                  <a:pt x="0" y="48768"/>
                </a:lnTo>
                <a:lnTo>
                  <a:pt x="3476" y="67639"/>
                </a:lnTo>
                <a:lnTo>
                  <a:pt x="12954" y="83153"/>
                </a:lnTo>
                <a:lnTo>
                  <a:pt x="27003" y="93666"/>
                </a:lnTo>
                <a:lnTo>
                  <a:pt x="44196" y="97536"/>
                </a:lnTo>
                <a:lnTo>
                  <a:pt x="61388" y="93666"/>
                </a:lnTo>
                <a:lnTo>
                  <a:pt x="75438" y="83153"/>
                </a:lnTo>
                <a:lnTo>
                  <a:pt x="84915" y="67639"/>
                </a:lnTo>
                <a:lnTo>
                  <a:pt x="88392" y="48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061964" y="5098542"/>
            <a:ext cx="139700" cy="221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b="1" spc="-80" dirty="0">
                <a:latin typeface="Arial"/>
                <a:cs typeface="Arial"/>
              </a:rPr>
              <a:t>A</a:t>
            </a:r>
            <a:endParaRPr sz="135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932932" y="5739384"/>
            <a:ext cx="87630" cy="97790"/>
          </a:xfrm>
          <a:custGeom>
            <a:avLst/>
            <a:gdLst/>
            <a:ahLst/>
            <a:cxnLst/>
            <a:rect l="l" t="t" r="r" b="b"/>
            <a:pathLst>
              <a:path w="87629" h="97789">
                <a:moveTo>
                  <a:pt x="87630" y="48768"/>
                </a:moveTo>
                <a:lnTo>
                  <a:pt x="84153" y="29575"/>
                </a:lnTo>
                <a:lnTo>
                  <a:pt x="74676" y="14097"/>
                </a:lnTo>
                <a:lnTo>
                  <a:pt x="60626" y="3762"/>
                </a:lnTo>
                <a:lnTo>
                  <a:pt x="43434" y="0"/>
                </a:lnTo>
                <a:lnTo>
                  <a:pt x="26360" y="3762"/>
                </a:lnTo>
                <a:lnTo>
                  <a:pt x="12573" y="14097"/>
                </a:lnTo>
                <a:lnTo>
                  <a:pt x="3357" y="29575"/>
                </a:lnTo>
                <a:lnTo>
                  <a:pt x="0" y="48768"/>
                </a:lnTo>
                <a:lnTo>
                  <a:pt x="3357" y="67639"/>
                </a:lnTo>
                <a:lnTo>
                  <a:pt x="12573" y="83153"/>
                </a:lnTo>
                <a:lnTo>
                  <a:pt x="26360" y="93666"/>
                </a:lnTo>
                <a:lnTo>
                  <a:pt x="43434" y="97536"/>
                </a:lnTo>
                <a:lnTo>
                  <a:pt x="60626" y="93666"/>
                </a:lnTo>
                <a:lnTo>
                  <a:pt x="74676" y="83153"/>
                </a:lnTo>
                <a:lnTo>
                  <a:pt x="84153" y="67639"/>
                </a:lnTo>
                <a:lnTo>
                  <a:pt x="87630" y="48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418326" y="5739384"/>
            <a:ext cx="87630" cy="97790"/>
          </a:xfrm>
          <a:custGeom>
            <a:avLst/>
            <a:gdLst/>
            <a:ahLst/>
            <a:cxnLst/>
            <a:rect l="l" t="t" r="r" b="b"/>
            <a:pathLst>
              <a:path w="87629" h="97789">
                <a:moveTo>
                  <a:pt x="87630" y="48768"/>
                </a:moveTo>
                <a:lnTo>
                  <a:pt x="84153" y="29575"/>
                </a:lnTo>
                <a:lnTo>
                  <a:pt x="74676" y="14097"/>
                </a:lnTo>
                <a:lnTo>
                  <a:pt x="60626" y="3762"/>
                </a:lnTo>
                <a:lnTo>
                  <a:pt x="43434" y="0"/>
                </a:lnTo>
                <a:lnTo>
                  <a:pt x="26360" y="3762"/>
                </a:lnTo>
                <a:lnTo>
                  <a:pt x="12573" y="14097"/>
                </a:lnTo>
                <a:lnTo>
                  <a:pt x="3357" y="29575"/>
                </a:lnTo>
                <a:lnTo>
                  <a:pt x="0" y="48768"/>
                </a:lnTo>
                <a:lnTo>
                  <a:pt x="3357" y="67639"/>
                </a:lnTo>
                <a:lnTo>
                  <a:pt x="12573" y="83153"/>
                </a:lnTo>
                <a:lnTo>
                  <a:pt x="26360" y="93666"/>
                </a:lnTo>
                <a:lnTo>
                  <a:pt x="43434" y="97536"/>
                </a:lnTo>
                <a:lnTo>
                  <a:pt x="60626" y="93666"/>
                </a:lnTo>
                <a:lnTo>
                  <a:pt x="74676" y="83153"/>
                </a:lnTo>
                <a:lnTo>
                  <a:pt x="84153" y="67639"/>
                </a:lnTo>
                <a:lnTo>
                  <a:pt x="87630" y="48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32932" y="6227826"/>
            <a:ext cx="87630" cy="97790"/>
          </a:xfrm>
          <a:custGeom>
            <a:avLst/>
            <a:gdLst/>
            <a:ahLst/>
            <a:cxnLst/>
            <a:rect l="l" t="t" r="r" b="b"/>
            <a:pathLst>
              <a:path w="87629" h="97789">
                <a:moveTo>
                  <a:pt x="87630" y="48768"/>
                </a:moveTo>
                <a:lnTo>
                  <a:pt x="84153" y="29896"/>
                </a:lnTo>
                <a:lnTo>
                  <a:pt x="74676" y="14382"/>
                </a:lnTo>
                <a:lnTo>
                  <a:pt x="60626" y="3869"/>
                </a:lnTo>
                <a:lnTo>
                  <a:pt x="43434" y="0"/>
                </a:lnTo>
                <a:lnTo>
                  <a:pt x="26360" y="3869"/>
                </a:lnTo>
                <a:lnTo>
                  <a:pt x="12573" y="14382"/>
                </a:lnTo>
                <a:lnTo>
                  <a:pt x="3357" y="29896"/>
                </a:lnTo>
                <a:lnTo>
                  <a:pt x="0" y="48768"/>
                </a:lnTo>
                <a:lnTo>
                  <a:pt x="3357" y="67960"/>
                </a:lnTo>
                <a:lnTo>
                  <a:pt x="12573" y="83439"/>
                </a:lnTo>
                <a:lnTo>
                  <a:pt x="26360" y="93773"/>
                </a:lnTo>
                <a:lnTo>
                  <a:pt x="43434" y="97536"/>
                </a:lnTo>
                <a:lnTo>
                  <a:pt x="60626" y="93773"/>
                </a:lnTo>
                <a:lnTo>
                  <a:pt x="74676" y="83439"/>
                </a:lnTo>
                <a:lnTo>
                  <a:pt x="84153" y="67960"/>
                </a:lnTo>
                <a:lnTo>
                  <a:pt x="87630" y="48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35217" y="6667500"/>
            <a:ext cx="88900" cy="98425"/>
          </a:xfrm>
          <a:custGeom>
            <a:avLst/>
            <a:gdLst/>
            <a:ahLst/>
            <a:cxnLst/>
            <a:rect l="l" t="t" r="r" b="b"/>
            <a:pathLst>
              <a:path w="88900" h="98425">
                <a:moveTo>
                  <a:pt x="88392" y="49530"/>
                </a:moveTo>
                <a:lnTo>
                  <a:pt x="84915" y="30218"/>
                </a:lnTo>
                <a:lnTo>
                  <a:pt x="75438" y="14477"/>
                </a:lnTo>
                <a:lnTo>
                  <a:pt x="61388" y="3881"/>
                </a:lnTo>
                <a:lnTo>
                  <a:pt x="44196" y="0"/>
                </a:lnTo>
                <a:lnTo>
                  <a:pt x="27003" y="3881"/>
                </a:lnTo>
                <a:lnTo>
                  <a:pt x="12954" y="14478"/>
                </a:lnTo>
                <a:lnTo>
                  <a:pt x="3476" y="30218"/>
                </a:lnTo>
                <a:lnTo>
                  <a:pt x="0" y="49530"/>
                </a:lnTo>
                <a:lnTo>
                  <a:pt x="3476" y="68401"/>
                </a:lnTo>
                <a:lnTo>
                  <a:pt x="12954" y="83915"/>
                </a:lnTo>
                <a:lnTo>
                  <a:pt x="27003" y="94428"/>
                </a:lnTo>
                <a:lnTo>
                  <a:pt x="44196" y="98298"/>
                </a:lnTo>
                <a:lnTo>
                  <a:pt x="61388" y="94428"/>
                </a:lnTo>
                <a:lnTo>
                  <a:pt x="75438" y="83915"/>
                </a:lnTo>
                <a:lnTo>
                  <a:pt x="84915" y="68401"/>
                </a:lnTo>
                <a:lnTo>
                  <a:pt x="88392" y="495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07608" y="5235702"/>
            <a:ext cx="220345" cy="517525"/>
          </a:xfrm>
          <a:custGeom>
            <a:avLst/>
            <a:gdLst/>
            <a:ahLst/>
            <a:cxnLst/>
            <a:rect l="l" t="t" r="r" b="b"/>
            <a:pathLst>
              <a:path w="220345" h="517525">
                <a:moveTo>
                  <a:pt x="220217" y="0"/>
                </a:moveTo>
                <a:lnTo>
                  <a:pt x="0" y="517398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90309" y="5235702"/>
            <a:ext cx="140335" cy="517525"/>
          </a:xfrm>
          <a:custGeom>
            <a:avLst/>
            <a:gdLst/>
            <a:ahLst/>
            <a:cxnLst/>
            <a:rect l="l" t="t" r="r" b="b"/>
            <a:pathLst>
              <a:path w="140335" h="517525">
                <a:moveTo>
                  <a:pt x="0" y="0"/>
                </a:moveTo>
                <a:lnTo>
                  <a:pt x="140208" y="517398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76365" y="5836920"/>
            <a:ext cx="0" cy="391160"/>
          </a:xfrm>
          <a:custGeom>
            <a:avLst/>
            <a:gdLst/>
            <a:ahLst/>
            <a:cxnLst/>
            <a:rect l="l" t="t" r="r" b="b"/>
            <a:pathLst>
              <a:path h="391160">
                <a:moveTo>
                  <a:pt x="0" y="0"/>
                </a:moveTo>
                <a:lnTo>
                  <a:pt x="0" y="390906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976365" y="6325361"/>
            <a:ext cx="3175" cy="342265"/>
          </a:xfrm>
          <a:custGeom>
            <a:avLst/>
            <a:gdLst/>
            <a:ahLst/>
            <a:cxnLst/>
            <a:rect l="l" t="t" r="r" b="b"/>
            <a:pathLst>
              <a:path w="3175" h="342265">
                <a:moveTo>
                  <a:pt x="0" y="0"/>
                </a:moveTo>
                <a:lnTo>
                  <a:pt x="3048" y="342138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59067" y="4859273"/>
            <a:ext cx="2540" cy="293370"/>
          </a:xfrm>
          <a:custGeom>
            <a:avLst/>
            <a:gdLst/>
            <a:ahLst/>
            <a:cxnLst/>
            <a:rect l="l" t="t" r="r" b="b"/>
            <a:pathLst>
              <a:path w="2539" h="293370">
                <a:moveTo>
                  <a:pt x="2286" y="0"/>
                </a:moveTo>
                <a:lnTo>
                  <a:pt x="0" y="293370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869178" y="5546597"/>
            <a:ext cx="139700" cy="221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b="1" spc="-80" dirty="0">
                <a:latin typeface="Arial"/>
                <a:cs typeface="Arial"/>
              </a:rPr>
              <a:t>B</a:t>
            </a:r>
            <a:endParaRPr sz="13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00242" y="6082289"/>
            <a:ext cx="139700" cy="221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b="1" spc="-80" dirty="0">
                <a:latin typeface="Arial"/>
                <a:cs typeface="Arial"/>
              </a:rPr>
              <a:t>C</a:t>
            </a:r>
            <a:endParaRPr sz="13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00242" y="6520433"/>
            <a:ext cx="139700" cy="221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b="1" spc="-80" dirty="0">
                <a:latin typeface="Arial"/>
                <a:cs typeface="Arial"/>
              </a:rPr>
              <a:t>D</a:t>
            </a:r>
            <a:endParaRPr sz="13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13241" y="5536696"/>
            <a:ext cx="131445" cy="221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b="1" spc="-75" dirty="0">
                <a:latin typeface="Arial"/>
                <a:cs typeface="Arial"/>
              </a:rPr>
              <a:t>E</a:t>
            </a:r>
            <a:endParaRPr sz="13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418326" y="6227826"/>
            <a:ext cx="87630" cy="97790"/>
          </a:xfrm>
          <a:custGeom>
            <a:avLst/>
            <a:gdLst/>
            <a:ahLst/>
            <a:cxnLst/>
            <a:rect l="l" t="t" r="r" b="b"/>
            <a:pathLst>
              <a:path w="87629" h="97789">
                <a:moveTo>
                  <a:pt x="87630" y="48768"/>
                </a:moveTo>
                <a:lnTo>
                  <a:pt x="84153" y="29896"/>
                </a:lnTo>
                <a:lnTo>
                  <a:pt x="74676" y="14382"/>
                </a:lnTo>
                <a:lnTo>
                  <a:pt x="60626" y="3869"/>
                </a:lnTo>
                <a:lnTo>
                  <a:pt x="43434" y="0"/>
                </a:lnTo>
                <a:lnTo>
                  <a:pt x="26360" y="3869"/>
                </a:lnTo>
                <a:lnTo>
                  <a:pt x="12573" y="14382"/>
                </a:lnTo>
                <a:lnTo>
                  <a:pt x="3357" y="29896"/>
                </a:lnTo>
                <a:lnTo>
                  <a:pt x="0" y="48768"/>
                </a:lnTo>
                <a:lnTo>
                  <a:pt x="3357" y="67960"/>
                </a:lnTo>
                <a:lnTo>
                  <a:pt x="12573" y="83439"/>
                </a:lnTo>
                <a:lnTo>
                  <a:pt x="26360" y="93773"/>
                </a:lnTo>
                <a:lnTo>
                  <a:pt x="43434" y="97536"/>
                </a:lnTo>
                <a:lnTo>
                  <a:pt x="60626" y="93773"/>
                </a:lnTo>
                <a:lnTo>
                  <a:pt x="74676" y="83439"/>
                </a:lnTo>
                <a:lnTo>
                  <a:pt x="84153" y="67960"/>
                </a:lnTo>
                <a:lnTo>
                  <a:pt x="87630" y="48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420611" y="6667500"/>
            <a:ext cx="88900" cy="98425"/>
          </a:xfrm>
          <a:custGeom>
            <a:avLst/>
            <a:gdLst/>
            <a:ahLst/>
            <a:cxnLst/>
            <a:rect l="l" t="t" r="r" b="b"/>
            <a:pathLst>
              <a:path w="88900" h="98425">
                <a:moveTo>
                  <a:pt x="88392" y="49530"/>
                </a:moveTo>
                <a:lnTo>
                  <a:pt x="84915" y="30218"/>
                </a:lnTo>
                <a:lnTo>
                  <a:pt x="75438" y="14477"/>
                </a:lnTo>
                <a:lnTo>
                  <a:pt x="61388" y="3881"/>
                </a:lnTo>
                <a:lnTo>
                  <a:pt x="44196" y="0"/>
                </a:lnTo>
                <a:lnTo>
                  <a:pt x="27003" y="3881"/>
                </a:lnTo>
                <a:lnTo>
                  <a:pt x="12954" y="14478"/>
                </a:lnTo>
                <a:lnTo>
                  <a:pt x="3476" y="30218"/>
                </a:lnTo>
                <a:lnTo>
                  <a:pt x="0" y="49530"/>
                </a:lnTo>
                <a:lnTo>
                  <a:pt x="3476" y="68401"/>
                </a:lnTo>
                <a:lnTo>
                  <a:pt x="12954" y="83915"/>
                </a:lnTo>
                <a:lnTo>
                  <a:pt x="27003" y="94428"/>
                </a:lnTo>
                <a:lnTo>
                  <a:pt x="44196" y="98298"/>
                </a:lnTo>
                <a:lnTo>
                  <a:pt x="61388" y="94428"/>
                </a:lnTo>
                <a:lnTo>
                  <a:pt x="75438" y="83915"/>
                </a:lnTo>
                <a:lnTo>
                  <a:pt x="84915" y="68401"/>
                </a:lnTo>
                <a:lnTo>
                  <a:pt x="88392" y="495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461759" y="6325361"/>
            <a:ext cx="3175" cy="342265"/>
          </a:xfrm>
          <a:custGeom>
            <a:avLst/>
            <a:gdLst/>
            <a:ahLst/>
            <a:cxnLst/>
            <a:rect l="l" t="t" r="r" b="b"/>
            <a:pathLst>
              <a:path w="3175" h="342265">
                <a:moveTo>
                  <a:pt x="0" y="0"/>
                </a:moveTo>
                <a:lnTo>
                  <a:pt x="3048" y="342138"/>
                </a:lnTo>
              </a:path>
            </a:pathLst>
          </a:custGeom>
          <a:ln w="14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518399" y="6141002"/>
            <a:ext cx="148590" cy="600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145">
              <a:lnSpc>
                <a:spcPct val="142200"/>
              </a:lnSpc>
            </a:pPr>
            <a:r>
              <a:rPr sz="1350" b="1" spc="-55" dirty="0">
                <a:latin typeface="Arial"/>
                <a:cs typeface="Arial"/>
              </a:rPr>
              <a:t>F  G</a:t>
            </a:r>
            <a:endParaRPr sz="135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786499" y="5061301"/>
            <a:ext cx="810895" cy="1774825"/>
          </a:xfrm>
          <a:custGeom>
            <a:avLst/>
            <a:gdLst/>
            <a:ahLst/>
            <a:cxnLst/>
            <a:rect l="l" t="t" r="r" b="b"/>
            <a:pathLst>
              <a:path w="810895" h="1774825">
                <a:moveTo>
                  <a:pt x="13844" y="775618"/>
                </a:moveTo>
                <a:lnTo>
                  <a:pt x="11047" y="819005"/>
                </a:lnTo>
                <a:lnTo>
                  <a:pt x="8473" y="867233"/>
                </a:lnTo>
                <a:lnTo>
                  <a:pt x="6163" y="919471"/>
                </a:lnTo>
                <a:lnTo>
                  <a:pt x="4158" y="974892"/>
                </a:lnTo>
                <a:lnTo>
                  <a:pt x="2499" y="1032666"/>
                </a:lnTo>
                <a:lnTo>
                  <a:pt x="1225" y="1091964"/>
                </a:lnTo>
                <a:lnTo>
                  <a:pt x="379" y="1151957"/>
                </a:lnTo>
                <a:lnTo>
                  <a:pt x="0" y="1211815"/>
                </a:lnTo>
                <a:lnTo>
                  <a:pt x="128" y="1270711"/>
                </a:lnTo>
                <a:lnTo>
                  <a:pt x="806" y="1327814"/>
                </a:lnTo>
                <a:lnTo>
                  <a:pt x="2072" y="1382296"/>
                </a:lnTo>
                <a:lnTo>
                  <a:pt x="3969" y="1433328"/>
                </a:lnTo>
                <a:lnTo>
                  <a:pt x="6536" y="1480080"/>
                </a:lnTo>
                <a:lnTo>
                  <a:pt x="9814" y="1521724"/>
                </a:lnTo>
                <a:lnTo>
                  <a:pt x="27740" y="1626864"/>
                </a:lnTo>
                <a:lnTo>
                  <a:pt x="46526" y="1675258"/>
                </a:lnTo>
                <a:lnTo>
                  <a:pt x="68994" y="1707353"/>
                </a:lnTo>
                <a:lnTo>
                  <a:pt x="120154" y="1741615"/>
                </a:lnTo>
                <a:lnTo>
                  <a:pt x="180832" y="1766919"/>
                </a:lnTo>
                <a:lnTo>
                  <a:pt x="219913" y="1774722"/>
                </a:lnTo>
                <a:lnTo>
                  <a:pt x="259397" y="1770820"/>
                </a:lnTo>
                <a:lnTo>
                  <a:pt x="295004" y="1749363"/>
                </a:lnTo>
                <a:lnTo>
                  <a:pt x="322454" y="1704496"/>
                </a:lnTo>
                <a:lnTo>
                  <a:pt x="339043" y="1633651"/>
                </a:lnTo>
                <a:lnTo>
                  <a:pt x="345115" y="1587606"/>
                </a:lnTo>
                <a:lnTo>
                  <a:pt x="349971" y="1536522"/>
                </a:lnTo>
                <a:lnTo>
                  <a:pt x="353810" y="1481930"/>
                </a:lnTo>
                <a:lnTo>
                  <a:pt x="356832" y="1425364"/>
                </a:lnTo>
                <a:lnTo>
                  <a:pt x="359235" y="1368354"/>
                </a:lnTo>
                <a:lnTo>
                  <a:pt x="361219" y="1312433"/>
                </a:lnTo>
                <a:lnTo>
                  <a:pt x="362984" y="1259133"/>
                </a:lnTo>
                <a:lnTo>
                  <a:pt x="364728" y="1209986"/>
                </a:lnTo>
                <a:lnTo>
                  <a:pt x="366650" y="1166524"/>
                </a:lnTo>
                <a:lnTo>
                  <a:pt x="368650" y="1105784"/>
                </a:lnTo>
                <a:lnTo>
                  <a:pt x="368650" y="1048976"/>
                </a:lnTo>
                <a:lnTo>
                  <a:pt x="367450" y="996114"/>
                </a:lnTo>
                <a:lnTo>
                  <a:pt x="365850" y="947210"/>
                </a:lnTo>
                <a:lnTo>
                  <a:pt x="364651" y="902279"/>
                </a:lnTo>
                <a:lnTo>
                  <a:pt x="364651" y="861333"/>
                </a:lnTo>
                <a:lnTo>
                  <a:pt x="366650" y="824386"/>
                </a:lnTo>
                <a:lnTo>
                  <a:pt x="373663" y="770558"/>
                </a:lnTo>
                <a:lnTo>
                  <a:pt x="383319" y="729803"/>
                </a:lnTo>
                <a:lnTo>
                  <a:pt x="410846" y="678082"/>
                </a:lnTo>
                <a:lnTo>
                  <a:pt x="452185" y="659222"/>
                </a:lnTo>
                <a:lnTo>
                  <a:pt x="475997" y="663937"/>
                </a:lnTo>
                <a:lnTo>
                  <a:pt x="499238" y="678082"/>
                </a:lnTo>
                <a:lnTo>
                  <a:pt x="520015" y="707800"/>
                </a:lnTo>
                <a:lnTo>
                  <a:pt x="540291" y="751234"/>
                </a:lnTo>
                <a:lnTo>
                  <a:pt x="562139" y="794668"/>
                </a:lnTo>
                <a:lnTo>
                  <a:pt x="587630" y="824386"/>
                </a:lnTo>
                <a:lnTo>
                  <a:pt x="618515" y="836923"/>
                </a:lnTo>
                <a:lnTo>
                  <a:pt x="653543" y="839531"/>
                </a:lnTo>
                <a:lnTo>
                  <a:pt x="688571" y="834566"/>
                </a:lnTo>
                <a:lnTo>
                  <a:pt x="748055" y="811503"/>
                </a:lnTo>
                <a:lnTo>
                  <a:pt x="796394" y="767165"/>
                </a:lnTo>
                <a:lnTo>
                  <a:pt x="807848" y="726850"/>
                </a:lnTo>
                <a:lnTo>
                  <a:pt x="810289" y="690302"/>
                </a:lnTo>
                <a:lnTo>
                  <a:pt x="809598" y="647066"/>
                </a:lnTo>
                <a:lnTo>
                  <a:pt x="805181" y="598453"/>
                </a:lnTo>
                <a:lnTo>
                  <a:pt x="796446" y="545776"/>
                </a:lnTo>
                <a:lnTo>
                  <a:pt x="782801" y="490348"/>
                </a:lnTo>
                <a:lnTo>
                  <a:pt x="763652" y="433480"/>
                </a:lnTo>
                <a:lnTo>
                  <a:pt x="746868" y="392103"/>
                </a:lnTo>
                <a:lnTo>
                  <a:pt x="726466" y="345514"/>
                </a:lnTo>
                <a:lnTo>
                  <a:pt x="703172" y="295727"/>
                </a:lnTo>
                <a:lnTo>
                  <a:pt x="677714" y="244755"/>
                </a:lnTo>
                <a:lnTo>
                  <a:pt x="650821" y="194610"/>
                </a:lnTo>
                <a:lnTo>
                  <a:pt x="623218" y="147307"/>
                </a:lnTo>
                <a:lnTo>
                  <a:pt x="595635" y="104857"/>
                </a:lnTo>
                <a:lnTo>
                  <a:pt x="568798" y="69275"/>
                </a:lnTo>
                <a:lnTo>
                  <a:pt x="499165" y="12655"/>
                </a:lnTo>
                <a:lnTo>
                  <a:pt x="455006" y="0"/>
                </a:lnTo>
                <a:lnTo>
                  <a:pt x="410883" y="2304"/>
                </a:lnTo>
                <a:lnTo>
                  <a:pt x="366723" y="17263"/>
                </a:lnTo>
                <a:lnTo>
                  <a:pt x="322454" y="42574"/>
                </a:lnTo>
                <a:lnTo>
                  <a:pt x="289901" y="67740"/>
                </a:lnTo>
                <a:lnTo>
                  <a:pt x="255736" y="100584"/>
                </a:lnTo>
                <a:lnTo>
                  <a:pt x="221144" y="139826"/>
                </a:lnTo>
                <a:lnTo>
                  <a:pt x="187311" y="184186"/>
                </a:lnTo>
                <a:lnTo>
                  <a:pt x="155425" y="232385"/>
                </a:lnTo>
                <a:lnTo>
                  <a:pt x="126671" y="283144"/>
                </a:lnTo>
                <a:lnTo>
                  <a:pt x="102236" y="335182"/>
                </a:lnTo>
                <a:lnTo>
                  <a:pt x="86035" y="375899"/>
                </a:lnTo>
                <a:lnTo>
                  <a:pt x="71852" y="416799"/>
                </a:lnTo>
                <a:lnTo>
                  <a:pt x="59508" y="458682"/>
                </a:lnTo>
                <a:lnTo>
                  <a:pt x="48819" y="502354"/>
                </a:lnTo>
                <a:lnTo>
                  <a:pt x="39604" y="548615"/>
                </a:lnTo>
                <a:lnTo>
                  <a:pt x="31681" y="598270"/>
                </a:lnTo>
                <a:lnTo>
                  <a:pt x="24868" y="652120"/>
                </a:lnTo>
                <a:lnTo>
                  <a:pt x="18983" y="710968"/>
                </a:lnTo>
                <a:lnTo>
                  <a:pt x="13844" y="775618"/>
                </a:lnTo>
                <a:close/>
              </a:path>
            </a:pathLst>
          </a:custGeom>
          <a:ln w="14706">
            <a:solidFill>
              <a:srgbClr val="FF66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315858" y="6163627"/>
            <a:ext cx="375920" cy="699770"/>
          </a:xfrm>
          <a:custGeom>
            <a:avLst/>
            <a:gdLst/>
            <a:ahLst/>
            <a:cxnLst/>
            <a:rect l="l" t="t" r="r" b="b"/>
            <a:pathLst>
              <a:path w="375920" h="699770">
                <a:moveTo>
                  <a:pt x="14075" y="211264"/>
                </a:moveTo>
                <a:lnTo>
                  <a:pt x="8117" y="254009"/>
                </a:lnTo>
                <a:lnTo>
                  <a:pt x="3545" y="303819"/>
                </a:lnTo>
                <a:lnTo>
                  <a:pt x="719" y="357681"/>
                </a:lnTo>
                <a:lnTo>
                  <a:pt x="0" y="412583"/>
                </a:lnTo>
                <a:lnTo>
                  <a:pt x="1746" y="465512"/>
                </a:lnTo>
                <a:lnTo>
                  <a:pt x="6318" y="513456"/>
                </a:lnTo>
                <a:lnTo>
                  <a:pt x="14075" y="553402"/>
                </a:lnTo>
                <a:lnTo>
                  <a:pt x="36816" y="609480"/>
                </a:lnTo>
                <a:lnTo>
                  <a:pt x="69130" y="653986"/>
                </a:lnTo>
                <a:lnTo>
                  <a:pt x="106873" y="684776"/>
                </a:lnTo>
                <a:lnTo>
                  <a:pt x="145901" y="699706"/>
                </a:lnTo>
                <a:lnTo>
                  <a:pt x="190240" y="697110"/>
                </a:lnTo>
                <a:lnTo>
                  <a:pt x="240008" y="678370"/>
                </a:lnTo>
                <a:lnTo>
                  <a:pt x="286919" y="645914"/>
                </a:lnTo>
                <a:lnTo>
                  <a:pt x="322685" y="602170"/>
                </a:lnTo>
                <a:lnTo>
                  <a:pt x="338130" y="563876"/>
                </a:lnTo>
                <a:lnTo>
                  <a:pt x="348706" y="516798"/>
                </a:lnTo>
                <a:lnTo>
                  <a:pt x="355642" y="464343"/>
                </a:lnTo>
                <a:lnTo>
                  <a:pt x="360165" y="409920"/>
                </a:lnTo>
                <a:lnTo>
                  <a:pt x="363502" y="356937"/>
                </a:lnTo>
                <a:lnTo>
                  <a:pt x="366881" y="308800"/>
                </a:lnTo>
                <a:lnTo>
                  <a:pt x="371197" y="253515"/>
                </a:lnTo>
                <a:lnTo>
                  <a:pt x="374343" y="197902"/>
                </a:lnTo>
                <a:lnTo>
                  <a:pt x="375330" y="145470"/>
                </a:lnTo>
                <a:lnTo>
                  <a:pt x="373172" y="99732"/>
                </a:lnTo>
                <a:lnTo>
                  <a:pt x="353177" y="37183"/>
                </a:lnTo>
                <a:lnTo>
                  <a:pt x="308910" y="19728"/>
                </a:lnTo>
                <a:lnTo>
                  <a:pt x="278489" y="15430"/>
                </a:lnTo>
                <a:lnTo>
                  <a:pt x="238449" y="7286"/>
                </a:lnTo>
                <a:lnTo>
                  <a:pt x="190193" y="0"/>
                </a:lnTo>
                <a:lnTo>
                  <a:pt x="142079" y="428"/>
                </a:lnTo>
                <a:lnTo>
                  <a:pt x="102467" y="15430"/>
                </a:lnTo>
                <a:lnTo>
                  <a:pt x="72047" y="47208"/>
                </a:lnTo>
                <a:lnTo>
                  <a:pt x="47127" y="91916"/>
                </a:lnTo>
                <a:lnTo>
                  <a:pt x="27779" y="147339"/>
                </a:lnTo>
                <a:lnTo>
                  <a:pt x="14075" y="211264"/>
                </a:lnTo>
                <a:close/>
              </a:path>
            </a:pathLst>
          </a:custGeom>
          <a:ln w="14706">
            <a:solidFill>
              <a:srgbClr val="FF66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519455" y="5626377"/>
            <a:ext cx="219710" cy="610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00"/>
              </a:lnSpc>
            </a:pPr>
            <a:r>
              <a:rPr sz="1350" b="1" i="1" spc="45" dirty="0">
                <a:solidFill>
                  <a:srgbClr val="FF6500"/>
                </a:solidFill>
                <a:latin typeface="Times New Roman"/>
                <a:cs typeface="Times New Roman"/>
              </a:rPr>
              <a:t>Is</a:t>
            </a:r>
            <a:r>
              <a:rPr sz="1350" b="1" i="1" spc="35" dirty="0">
                <a:solidFill>
                  <a:srgbClr val="FF6500"/>
                </a:solidFill>
                <a:latin typeface="Times New Roman"/>
                <a:cs typeface="Times New Roman"/>
              </a:rPr>
              <a:t>l</a:t>
            </a:r>
            <a:r>
              <a:rPr sz="1350" b="1" i="1" spc="65" dirty="0">
                <a:solidFill>
                  <a:srgbClr val="FF6500"/>
                </a:solidFill>
                <a:latin typeface="Times New Roman"/>
                <a:cs typeface="Times New Roman"/>
              </a:rPr>
              <a:t>a</a:t>
            </a:r>
            <a:r>
              <a:rPr sz="1350" b="1" i="1" spc="75" dirty="0">
                <a:solidFill>
                  <a:srgbClr val="FF6500"/>
                </a:solidFill>
                <a:latin typeface="Times New Roman"/>
                <a:cs typeface="Times New Roman"/>
              </a:rPr>
              <a:t>n</a:t>
            </a:r>
            <a:r>
              <a:rPr sz="1350" b="1" i="1" dirty="0">
                <a:solidFill>
                  <a:srgbClr val="FF6500"/>
                </a:solidFill>
                <a:latin typeface="Times New Roman"/>
                <a:cs typeface="Times New Roman"/>
              </a:rPr>
              <a:t>d</a:t>
            </a:r>
            <a:r>
              <a:rPr sz="1350" b="1" i="1" spc="110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350" b="1" i="1" dirty="0">
                <a:solidFill>
                  <a:srgbClr val="FF6500"/>
                </a:solidFill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726618" y="6231128"/>
            <a:ext cx="219710" cy="610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600"/>
              </a:lnSpc>
            </a:pPr>
            <a:r>
              <a:rPr sz="1350" b="1" i="1" spc="50" dirty="0">
                <a:solidFill>
                  <a:srgbClr val="FF6500"/>
                </a:solidFill>
                <a:latin typeface="Times New Roman"/>
                <a:cs typeface="Times New Roman"/>
              </a:rPr>
              <a:t>Is</a:t>
            </a:r>
            <a:r>
              <a:rPr sz="1350" b="1" i="1" spc="35" dirty="0">
                <a:solidFill>
                  <a:srgbClr val="FF6500"/>
                </a:solidFill>
                <a:latin typeface="Times New Roman"/>
                <a:cs typeface="Times New Roman"/>
              </a:rPr>
              <a:t>l</a:t>
            </a:r>
            <a:r>
              <a:rPr sz="1350" b="1" i="1" spc="65" dirty="0">
                <a:solidFill>
                  <a:srgbClr val="FF6500"/>
                </a:solidFill>
                <a:latin typeface="Times New Roman"/>
                <a:cs typeface="Times New Roman"/>
              </a:rPr>
              <a:t>a</a:t>
            </a:r>
            <a:r>
              <a:rPr sz="1350" b="1" i="1" spc="75" dirty="0">
                <a:solidFill>
                  <a:srgbClr val="FF6500"/>
                </a:solidFill>
                <a:latin typeface="Times New Roman"/>
                <a:cs typeface="Times New Roman"/>
              </a:rPr>
              <a:t>n</a:t>
            </a:r>
            <a:r>
              <a:rPr sz="1350" b="1" i="1" dirty="0">
                <a:solidFill>
                  <a:srgbClr val="FF6500"/>
                </a:solidFill>
                <a:latin typeface="Times New Roman"/>
                <a:cs typeface="Times New Roman"/>
              </a:rPr>
              <a:t>d</a:t>
            </a:r>
            <a:r>
              <a:rPr sz="1350" b="1" i="1" spc="105" dirty="0">
                <a:solidFill>
                  <a:srgbClr val="FF6500"/>
                </a:solidFill>
                <a:latin typeface="Times New Roman"/>
                <a:cs typeface="Times New Roman"/>
              </a:rPr>
              <a:t> </a:t>
            </a:r>
            <a:r>
              <a:rPr sz="1350" b="1" i="1" dirty="0">
                <a:solidFill>
                  <a:srgbClr val="FF6500"/>
                </a:solidFill>
                <a:latin typeface="Times New Roman"/>
                <a:cs typeface="Times New Roman"/>
              </a:rPr>
              <a:t>2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 rot="3000000">
            <a:off x="6599506" y="5547849"/>
            <a:ext cx="639177" cy="175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sz="2025" b="1" i="1" spc="-75" baseline="2057" dirty="0">
                <a:solidFill>
                  <a:srgbClr val="FF3300"/>
                </a:solidFill>
                <a:latin typeface="Times New Roman"/>
                <a:cs typeface="Times New Roman"/>
              </a:rPr>
              <a:t>M</a:t>
            </a:r>
            <a:r>
              <a:rPr sz="2025" b="1" i="1" spc="-52" baseline="2057" dirty="0">
                <a:solidFill>
                  <a:srgbClr val="FF3300"/>
                </a:solidFill>
                <a:latin typeface="Times New Roman"/>
                <a:cs typeface="Times New Roman"/>
              </a:rPr>
              <a:t>i</a:t>
            </a:r>
            <a:r>
              <a:rPr sz="2025" b="1" i="1" spc="-67" baseline="2057" dirty="0">
                <a:solidFill>
                  <a:srgbClr val="FF3300"/>
                </a:solidFill>
                <a:latin typeface="Times New Roman"/>
                <a:cs typeface="Times New Roman"/>
              </a:rPr>
              <a:t>s</a:t>
            </a:r>
            <a:r>
              <a:rPr sz="2025" b="1" i="1" spc="-60" baseline="2057" dirty="0">
                <a:solidFill>
                  <a:srgbClr val="FF3300"/>
                </a:solidFill>
                <a:latin typeface="Times New Roman"/>
                <a:cs typeface="Times New Roman"/>
              </a:rPr>
              <a:t>s</a:t>
            </a:r>
            <a:r>
              <a:rPr sz="2025" b="1" i="1" spc="-52" baseline="2057" dirty="0">
                <a:solidFill>
                  <a:srgbClr val="FF3300"/>
                </a:solidFill>
                <a:latin typeface="Times New Roman"/>
                <a:cs typeface="Times New Roman"/>
              </a:rPr>
              <a:t>i</a:t>
            </a:r>
            <a:r>
              <a:rPr sz="1350" b="1" i="1" spc="-45" dirty="0">
                <a:solidFill>
                  <a:srgbClr val="FF3300"/>
                </a:solidFill>
                <a:latin typeface="Times New Roman"/>
                <a:cs typeface="Times New Roman"/>
              </a:rPr>
              <a:t>ng!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594347" y="5727191"/>
            <a:ext cx="231775" cy="256540"/>
          </a:xfrm>
          <a:custGeom>
            <a:avLst/>
            <a:gdLst/>
            <a:ahLst/>
            <a:cxnLst/>
            <a:rect l="l" t="t" r="r" b="b"/>
            <a:pathLst>
              <a:path w="231775" h="256539">
                <a:moveTo>
                  <a:pt x="76250" y="156230"/>
                </a:moveTo>
                <a:lnTo>
                  <a:pt x="41910" y="118110"/>
                </a:lnTo>
                <a:lnTo>
                  <a:pt x="0" y="256032"/>
                </a:lnTo>
                <a:lnTo>
                  <a:pt x="58674" y="234565"/>
                </a:lnTo>
                <a:lnTo>
                  <a:pt x="58674" y="176022"/>
                </a:lnTo>
                <a:lnTo>
                  <a:pt x="62484" y="171450"/>
                </a:lnTo>
                <a:lnTo>
                  <a:pt x="76250" y="156230"/>
                </a:lnTo>
                <a:close/>
              </a:path>
              <a:path w="231775" h="256539">
                <a:moveTo>
                  <a:pt x="90316" y="171845"/>
                </a:moveTo>
                <a:lnTo>
                  <a:pt x="76250" y="156230"/>
                </a:lnTo>
                <a:lnTo>
                  <a:pt x="62484" y="171450"/>
                </a:lnTo>
                <a:lnTo>
                  <a:pt x="58674" y="176022"/>
                </a:lnTo>
                <a:lnTo>
                  <a:pt x="58674" y="182880"/>
                </a:lnTo>
                <a:lnTo>
                  <a:pt x="62484" y="187452"/>
                </a:lnTo>
                <a:lnTo>
                  <a:pt x="66294" y="191262"/>
                </a:lnTo>
                <a:lnTo>
                  <a:pt x="72390" y="191262"/>
                </a:lnTo>
                <a:lnTo>
                  <a:pt x="76250" y="187396"/>
                </a:lnTo>
                <a:lnTo>
                  <a:pt x="90316" y="171845"/>
                </a:lnTo>
                <a:close/>
              </a:path>
              <a:path w="231775" h="256539">
                <a:moveTo>
                  <a:pt x="124968" y="210312"/>
                </a:moveTo>
                <a:lnTo>
                  <a:pt x="90316" y="171845"/>
                </a:lnTo>
                <a:lnTo>
                  <a:pt x="76200" y="187452"/>
                </a:lnTo>
                <a:lnTo>
                  <a:pt x="72390" y="191262"/>
                </a:lnTo>
                <a:lnTo>
                  <a:pt x="66294" y="191262"/>
                </a:lnTo>
                <a:lnTo>
                  <a:pt x="62484" y="187452"/>
                </a:lnTo>
                <a:lnTo>
                  <a:pt x="58674" y="182880"/>
                </a:lnTo>
                <a:lnTo>
                  <a:pt x="58674" y="234565"/>
                </a:lnTo>
                <a:lnTo>
                  <a:pt x="124968" y="210312"/>
                </a:lnTo>
                <a:close/>
              </a:path>
              <a:path w="231775" h="256539">
                <a:moveTo>
                  <a:pt x="231648" y="15240"/>
                </a:moveTo>
                <a:lnTo>
                  <a:pt x="231648" y="8382"/>
                </a:lnTo>
                <a:lnTo>
                  <a:pt x="227838" y="3810"/>
                </a:lnTo>
                <a:lnTo>
                  <a:pt x="224028" y="0"/>
                </a:lnTo>
                <a:lnTo>
                  <a:pt x="217932" y="0"/>
                </a:lnTo>
                <a:lnTo>
                  <a:pt x="214122" y="3810"/>
                </a:lnTo>
                <a:lnTo>
                  <a:pt x="76250" y="156230"/>
                </a:lnTo>
                <a:lnTo>
                  <a:pt x="90316" y="171845"/>
                </a:lnTo>
                <a:lnTo>
                  <a:pt x="227838" y="19812"/>
                </a:lnTo>
                <a:lnTo>
                  <a:pt x="231648" y="152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7274306" y="4334002"/>
            <a:ext cx="1526540" cy="185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000" b="1" u="heavy" spc="-5" dirty="0">
                <a:solidFill>
                  <a:srgbClr val="008000"/>
                </a:solidFill>
                <a:latin typeface="Calibri"/>
                <a:cs typeface="Calibri"/>
              </a:rPr>
              <a:t>Island </a:t>
            </a:r>
            <a:r>
              <a:rPr sz="2000" b="1" u="heavy" spc="-10" dirty="0">
                <a:solidFill>
                  <a:srgbClr val="008000"/>
                </a:solidFill>
                <a:latin typeface="Calibri"/>
                <a:cs typeface="Calibri"/>
              </a:rPr>
              <a:t>Check:  </a:t>
            </a:r>
            <a:r>
              <a:rPr sz="2000" spc="-5" dirty="0">
                <a:solidFill>
                  <a:srgbClr val="008000"/>
                </a:solidFill>
                <a:latin typeface="Calibri"/>
                <a:cs typeface="Calibri"/>
              </a:rPr>
              <a:t>Segment E‐F</a:t>
            </a:r>
            <a:r>
              <a:rPr sz="2000" spc="-4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8000"/>
                </a:solidFill>
                <a:latin typeface="Calibri"/>
                <a:cs typeface="Calibri"/>
              </a:rPr>
              <a:t>is  </a:t>
            </a:r>
            <a:r>
              <a:rPr sz="2000" spc="-5" dirty="0">
                <a:solidFill>
                  <a:srgbClr val="008000"/>
                </a:solidFill>
                <a:latin typeface="Calibri"/>
                <a:cs typeface="Calibri"/>
              </a:rPr>
              <a:t>missing,  </a:t>
            </a:r>
            <a:r>
              <a:rPr sz="2000" spc="-10" dirty="0">
                <a:solidFill>
                  <a:srgbClr val="008000"/>
                </a:solidFill>
                <a:latin typeface="Calibri"/>
                <a:cs typeface="Calibri"/>
              </a:rPr>
              <a:t>incorrectly  causing </a:t>
            </a:r>
            <a:r>
              <a:rPr sz="2000" spc="-5" dirty="0">
                <a:solidFill>
                  <a:srgbClr val="008000"/>
                </a:solidFill>
                <a:latin typeface="Calibri"/>
                <a:cs typeface="Calibri"/>
              </a:rPr>
              <a:t>a  </a:t>
            </a:r>
            <a:r>
              <a:rPr sz="2000" spc="-10" dirty="0">
                <a:solidFill>
                  <a:srgbClr val="008000"/>
                </a:solidFill>
                <a:latin typeface="Calibri"/>
                <a:cs typeface="Calibri"/>
              </a:rPr>
              <a:t>second</a:t>
            </a:r>
            <a:r>
              <a:rPr sz="2000" spc="-3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8000"/>
                </a:solidFill>
                <a:latin typeface="Calibri"/>
                <a:cs typeface="Calibri"/>
              </a:rPr>
              <a:t>island.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PUBLIC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723</Words>
  <Application>Microsoft Office PowerPoint</Application>
  <PresentationFormat>Custom</PresentationFormat>
  <Paragraphs>253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Collector System Templates</vt:lpstr>
      <vt:lpstr>Background</vt:lpstr>
      <vt:lpstr>Overview</vt:lpstr>
      <vt:lpstr>Recommended Sequence For New RARFs</vt:lpstr>
      <vt:lpstr>PowerPoint Presentation</vt:lpstr>
      <vt:lpstr>PowerPoint Presentation</vt:lpstr>
      <vt:lpstr>Home Sheet</vt:lpstr>
      <vt:lpstr>Cable and Segments Sheets</vt:lpstr>
      <vt:lpstr>Validations</vt:lpstr>
      <vt:lpstr>Island Checking</vt:lpstr>
      <vt:lpstr>Turbine Segment Numbering</vt:lpstr>
      <vt:lpstr>Turbine Segment Numbering</vt:lpstr>
      <vt:lpstr>Sites with Mixed Turbines</vt:lpstr>
      <vt:lpstr>Validation</vt:lpstr>
      <vt:lpstr>Questions??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Collector Templates.pptx</dc:title>
  <dc:creator>jrose</dc:creator>
  <cp:lastModifiedBy>Teixeira, Jay</cp:lastModifiedBy>
  <cp:revision>15</cp:revision>
  <dcterms:created xsi:type="dcterms:W3CDTF">2020-05-20T10:36:09Z</dcterms:created>
  <dcterms:modified xsi:type="dcterms:W3CDTF">2020-05-20T22:08:23Z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2019-10-26T00:00:00Z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2020-05-20T00:00:00Z</vt:filetime>
  </property>
</Properties>
</file>