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2" r:id="rId6"/>
  </p:sldMasterIdLst>
  <p:notesMasterIdLst>
    <p:notesMasterId r:id="rId22"/>
  </p:notesMasterIdLst>
  <p:handoutMasterIdLst>
    <p:handoutMasterId r:id="rId23"/>
  </p:handoutMasterIdLst>
  <p:sldIdLst>
    <p:sldId id="260" r:id="rId7"/>
    <p:sldId id="301" r:id="rId8"/>
    <p:sldId id="287" r:id="rId9"/>
    <p:sldId id="316" r:id="rId10"/>
    <p:sldId id="300" r:id="rId11"/>
    <p:sldId id="321" r:id="rId12"/>
    <p:sldId id="325" r:id="rId13"/>
    <p:sldId id="323" r:id="rId14"/>
    <p:sldId id="324" r:id="rId15"/>
    <p:sldId id="312" r:id="rId16"/>
    <p:sldId id="315" r:id="rId17"/>
    <p:sldId id="306" r:id="rId18"/>
    <p:sldId id="296" r:id="rId19"/>
    <p:sldId id="313" r:id="rId20"/>
    <p:sldId id="29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78" y="16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6220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6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7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8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ACC8"/>
                </a:solidFill>
              </a:rPr>
              <a:t>Click to edit Master title style</a:t>
            </a:r>
            <a:endParaRPr lang="en-US" dirty="0">
              <a:solidFill>
                <a:srgbClr val="00ACC8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US" sz="900" dirty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5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Mereness@ercot.com" TargetMode="External"/><Relationship Id="rId2" Type="http://schemas.openxmlformats.org/officeDocument/2006/relationships/hyperlink" Target="mailto:DMaggio@ercot.com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Maggio@ercot.com" TargetMode="External"/><Relationship Id="rId2" Type="http://schemas.openxmlformats.org/officeDocument/2006/relationships/hyperlink" Target="http://www.ercot.com/committee/rtctf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hyperlink" Target="mailto:MMereness@ercot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rq/re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1151/1008NPRR-01_RTC_-_NP_4_-_Day-Ahead_Operations_Combined051520.docx" TargetMode="External"/><Relationship Id="rId7" Type="http://schemas.openxmlformats.org/officeDocument/2006/relationships/hyperlink" Target="http://www.ercot.com/content/wcm/key_documents_lists/203854/020OBDRR-01_RTC_-_Methodology_for_Setting_Maximum_Shadow_Prices_for_Network_and_Power_Balance_Constraints_032520.docx" TargetMode="External"/><Relationship Id="rId2" Type="http://schemas.openxmlformats.org/officeDocument/2006/relationships/hyperlink" Target="http://www.ercot.com/content/wcm/key_documents_lists/191151/1007NPRR-01_RTC_-_NP_3_-_Management_Activities_for_the_ERCOT_System_RTCTF043020.doc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ercot.com/content/wcm/key_documents_lists/191151/1013NPRR-01_RTC_-_NP_1__2__16__and_25_-_RJones042020.docx" TargetMode="External"/><Relationship Id="rId5" Type="http://schemas.openxmlformats.org/officeDocument/2006/relationships/hyperlink" Target="http://www.ercot.com/content/wcm/key_documents_lists/191151/1010NPRR-01_RTC_-_NP_6_-_Adjustment_Period_and_Real-Time_Operations_Combined042420.docx" TargetMode="External"/><Relationship Id="rId4" Type="http://schemas.openxmlformats.org/officeDocument/2006/relationships/hyperlink" Target="http://www.ercot.com/content/wcm/key_documents_lists/191151/1009NPRR-01_RTC_-_NP_5_-_Transmission_Security_Analysis_and_Reliability_Unit_Commitment_RTCTF043020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Real-Time Co-optimization Task </a:t>
            </a:r>
            <a:r>
              <a:rPr lang="en-US" sz="2000" b="1" dirty="0">
                <a:solidFill>
                  <a:schemeClr val="tx2"/>
                </a:solidFill>
              </a:rPr>
              <a:t>Force </a:t>
            </a:r>
            <a:r>
              <a:rPr lang="en-US" sz="2000" b="1" dirty="0" smtClean="0">
                <a:solidFill>
                  <a:schemeClr val="tx2"/>
                </a:solidFill>
              </a:rPr>
              <a:t>General Update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Matt </a:t>
            </a:r>
            <a:r>
              <a:rPr lang="en-US" dirty="0" err="1" smtClean="0">
                <a:solidFill>
                  <a:schemeClr val="tx2"/>
                </a:solidFill>
              </a:rPr>
              <a:t>Mereness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RTCTF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May 20, 2020	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76800"/>
          </a:xfrm>
        </p:spPr>
        <p:txBody>
          <a:bodyPr/>
          <a:lstStyle/>
          <a:p>
            <a:r>
              <a:rPr lang="en-US" sz="2000" dirty="0" smtClean="0"/>
              <a:t>Ready to proceed with review today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At the conclusion of the meeting:</a:t>
            </a:r>
          </a:p>
          <a:p>
            <a:pPr lvl="1"/>
            <a:r>
              <a:rPr lang="en-US" sz="1800" dirty="0" smtClean="0"/>
              <a:t>MPs encouraged to send Revision Request redlines for RTCTF consideration to </a:t>
            </a:r>
            <a:r>
              <a:rPr lang="en-US" sz="1800" dirty="0" smtClean="0">
                <a:hlinkClick r:id="rId2"/>
              </a:rPr>
              <a:t>DMaggio@ercot.com</a:t>
            </a:r>
            <a:r>
              <a:rPr lang="en-US" sz="1800" dirty="0" smtClean="0"/>
              <a:t> &amp; </a:t>
            </a:r>
            <a:r>
              <a:rPr lang="en-US" sz="1800" dirty="0" smtClean="0">
                <a:hlinkClick r:id="rId3"/>
              </a:rPr>
              <a:t>MMereness@ercot.com</a:t>
            </a:r>
            <a:r>
              <a:rPr lang="en-US" sz="1800" dirty="0" smtClean="0"/>
              <a:t> to document and discuss at next meeting.  </a:t>
            </a:r>
          </a:p>
          <a:p>
            <a:pPr lvl="1"/>
            <a:r>
              <a:rPr lang="en-US" sz="1800" dirty="0" smtClean="0"/>
              <a:t>You can also submit formal comments through the standard Market Rules </a:t>
            </a:r>
            <a:r>
              <a:rPr lang="en-US" sz="1800" dirty="0" err="1" smtClean="0"/>
              <a:t>RevisionRequest</a:t>
            </a:r>
            <a:r>
              <a:rPr lang="en-US" sz="1800" dirty="0" smtClean="0"/>
              <a:t> process.</a:t>
            </a:r>
          </a:p>
          <a:p>
            <a:pPr lvl="1"/>
            <a:r>
              <a:rPr lang="en-US" sz="1800" dirty="0" smtClean="0"/>
              <a:t>As RTCTF achieves consensus on groups of issues, ERCOT will periodically submit formal comments reflecting the latest consensus/working versions of the NPRRs.</a:t>
            </a:r>
          </a:p>
          <a:p>
            <a:endParaRPr lang="en-US" sz="1600" dirty="0" smtClean="0"/>
          </a:p>
          <a:p>
            <a:r>
              <a:rPr lang="en-US" sz="2000" dirty="0" smtClean="0"/>
              <a:t>Next RTCTF is June 10</a:t>
            </a:r>
            <a:r>
              <a:rPr lang="en-US" sz="2000" baseline="30000" dirty="0" smtClean="0"/>
              <a:t>th</a:t>
            </a:r>
            <a:endParaRPr lang="en-US" sz="2000" dirty="0" smtClean="0"/>
          </a:p>
          <a:p>
            <a:endParaRPr lang="en-US" sz="1100" dirty="0" smtClean="0"/>
          </a:p>
          <a:p>
            <a:r>
              <a:rPr lang="en-US" sz="2000" dirty="0" smtClean="0"/>
              <a:t>Any comments or questions?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0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Harmonizing </a:t>
            </a:r>
            <a:r>
              <a:rPr lang="en-US" dirty="0"/>
              <a:t>RTC and Battery Energy Storage</a:t>
            </a:r>
          </a:p>
          <a:p>
            <a:endParaRPr lang="en-US" dirty="0" smtClean="0"/>
          </a:p>
          <a:p>
            <a:r>
              <a:rPr lang="en-US" dirty="0" smtClean="0"/>
              <a:t>RTCRR Summary</a:t>
            </a:r>
          </a:p>
          <a:p>
            <a:endParaRPr lang="en-US" dirty="0"/>
          </a:p>
          <a:p>
            <a:r>
              <a:rPr lang="en-US" dirty="0" smtClean="0"/>
              <a:t>Overall RTC Delivery Schedule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8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7675" y="128944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KPs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457325" y="165437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2076450" y="15370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90750" y="16513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5050" y="17656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9350" y="18799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RRs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57325" y="135463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2076450" y="1166219"/>
            <a:ext cx="1352550" cy="27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IA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7675" y="3670698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KTCs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57325" y="403562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447675" y="46237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1975" y="47380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6275" y="48523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0575" y="49666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BES RRs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457325" y="373588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076450" y="3547469"/>
            <a:ext cx="1352550" cy="2726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IA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76450" y="3915669"/>
            <a:ext cx="1352550" cy="23327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NPRR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overlapping sections, authors use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ESR Redlines</a:t>
            </a:r>
          </a:p>
        </p:txBody>
      </p:sp>
      <p:cxnSp>
        <p:nvCxnSpPr>
          <p:cNvPr id="53" name="Straight Arrow Connector 52"/>
          <p:cNvCxnSpPr>
            <a:stCxn id="44" idx="2"/>
            <a:endCxn id="46" idx="0"/>
          </p:cNvCxnSpPr>
          <p:nvPr/>
        </p:nvCxnSpPr>
        <p:spPr>
          <a:xfrm>
            <a:off x="952500" y="4171951"/>
            <a:ext cx="0" cy="4518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Right Arrow 54"/>
          <p:cNvSpPr/>
          <p:nvPr/>
        </p:nvSpPr>
        <p:spPr>
          <a:xfrm>
            <a:off x="6648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7410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8172450" y="1892499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3429000" y="4089502"/>
            <a:ext cx="3219450" cy="55423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Meetings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6648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7410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8172450" y="4121349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62" name="Right Arrow 61"/>
          <p:cNvSpPr/>
          <p:nvPr/>
        </p:nvSpPr>
        <p:spPr>
          <a:xfrm rot="5400000">
            <a:off x="3160215" y="3086103"/>
            <a:ext cx="2023472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3" name="Right Arrow 62"/>
          <p:cNvSpPr/>
          <p:nvPr/>
        </p:nvSpPr>
        <p:spPr>
          <a:xfrm rot="5400000">
            <a:off x="4060328" y="3086102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4" name="Right Arrow 63"/>
          <p:cNvSpPr/>
          <p:nvPr/>
        </p:nvSpPr>
        <p:spPr>
          <a:xfrm rot="5400000">
            <a:off x="4960441" y="3094733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724650" y="2400301"/>
            <a:ext cx="2076450" cy="613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RTC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RRs and IA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24650" y="4629447"/>
            <a:ext cx="2076450" cy="117127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Single Model NPRR &amp; 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(acknowledging subset of identical RTC redlines to support ESR redlines).</a:t>
            </a:r>
          </a:p>
        </p:txBody>
      </p:sp>
      <p:sp>
        <p:nvSpPr>
          <p:cNvPr id="54" name="Right Arrow 53"/>
          <p:cNvSpPr/>
          <p:nvPr/>
        </p:nvSpPr>
        <p:spPr>
          <a:xfrm>
            <a:off x="3429000" y="1843092"/>
            <a:ext cx="3219450" cy="55721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RTCTF Meetings</a:t>
            </a:r>
          </a:p>
        </p:txBody>
      </p:sp>
    </p:spTree>
    <p:extLst>
      <p:ext uri="{BB962C8B-B14F-4D97-AF65-F5344CB8AC3E}">
        <p14:creationId xmlns:p14="http://schemas.microsoft.com/office/powerpoint/2010/main" val="4044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 (BES)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5761"/>
            <a:ext cx="8534400" cy="868163"/>
          </a:xfrm>
        </p:spPr>
        <p:txBody>
          <a:bodyPr/>
          <a:lstStyle/>
          <a:p>
            <a:pPr algn="just"/>
            <a:r>
              <a:rPr lang="en-US" sz="2000" dirty="0" smtClean="0"/>
              <a:t>RTCTF &amp; BES Task Force (BESTF) meetings are purposefully adjacent or straddling PRS due to inter-relationships of RTC &amp; BES concepts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905000"/>
            <a:ext cx="25146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dirty="0" smtClean="0">
                <a:solidFill>
                  <a:schemeClr val="tx2"/>
                </a:solidFill>
              </a:rPr>
              <a:t>RTCTF		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March 11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30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May 20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10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29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July 22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August 12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28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October 21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12 </a:t>
            </a:r>
            <a:r>
              <a:rPr lang="en-US" sz="1600" i="1" dirty="0" smtClean="0">
                <a:solidFill>
                  <a:schemeClr val="tx2"/>
                </a:solidFill>
              </a:rPr>
              <a:t>(if needed)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05000"/>
            <a:ext cx="27432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i="1" dirty="0" smtClean="0">
                <a:solidFill>
                  <a:schemeClr val="tx2"/>
                </a:solidFill>
              </a:rPr>
              <a:t>BESTF		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March 13</a:t>
            </a:r>
          </a:p>
          <a:p>
            <a:r>
              <a:rPr lang="en-US" sz="1600" i="1" smtClean="0">
                <a:solidFill>
                  <a:schemeClr val="tx2"/>
                </a:solidFill>
              </a:rPr>
              <a:t>April 16</a:t>
            </a:r>
            <a:endParaRPr lang="en-US" sz="1600" i="1" dirty="0" smtClean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May 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May </a:t>
            </a:r>
            <a:r>
              <a:rPr lang="en-US" sz="1600" i="1" dirty="0" smtClean="0">
                <a:solidFill>
                  <a:schemeClr val="tx2"/>
                </a:solidFill>
              </a:rPr>
              <a:t>21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12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30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July </a:t>
            </a:r>
            <a:r>
              <a:rPr lang="en-US" sz="1600" i="1" dirty="0" smtClean="0">
                <a:solidFill>
                  <a:schemeClr val="tx2"/>
                </a:solidFill>
              </a:rPr>
              <a:t>23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August </a:t>
            </a:r>
            <a:r>
              <a:rPr lang="en-US" sz="1600" i="1" dirty="0" smtClean="0">
                <a:solidFill>
                  <a:schemeClr val="tx2"/>
                </a:solidFill>
              </a:rPr>
              <a:t>14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11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29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October </a:t>
            </a:r>
            <a:r>
              <a:rPr lang="en-US" sz="1600" i="1" dirty="0" smtClean="0">
                <a:solidFill>
                  <a:schemeClr val="tx2"/>
                </a:solidFill>
              </a:rPr>
              <a:t>22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November 13 (if needed)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98209"/>
            <a:ext cx="52578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November 5 (ROS)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11 (PRS)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18 (TAC)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December 8 (Board of Directors)</a:t>
            </a:r>
          </a:p>
        </p:txBody>
      </p:sp>
    </p:spTree>
    <p:extLst>
      <p:ext uri="{BB962C8B-B14F-4D97-AF65-F5344CB8AC3E}">
        <p14:creationId xmlns:p14="http://schemas.microsoft.com/office/powerpoint/2010/main" val="39362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 Revision </a:t>
            </a:r>
            <a:r>
              <a:rPr lang="en-US" sz="2400" dirty="0" smtClean="0"/>
              <a:t>Requests (RTCRRs)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/>
          <a:lstStyle/>
          <a:p>
            <a:r>
              <a:rPr lang="en-US" sz="1600" dirty="0" smtClean="0"/>
              <a:t>Based on Board-approved RTC Key Principles (KPs), ERCOT developed and released the following NPRRs, NOGRR, and OBDRR with a single Impact Analysis (IA)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61169"/>
              </p:ext>
            </p:extLst>
          </p:nvPr>
        </p:nvGraphicFramePr>
        <p:xfrm>
          <a:off x="568036" y="1524000"/>
          <a:ext cx="796636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364"/>
                <a:gridCol w="762000"/>
              </a:tblGrid>
              <a:tr h="480060">
                <a:tc>
                  <a:txBody>
                    <a:bodyPr/>
                    <a:lstStyle/>
                    <a:p>
                      <a:r>
                        <a:rPr lang="en-US" dirty="0" smtClean="0"/>
                        <a:t>RTCRRs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released</a:t>
                      </a:r>
                      <a:r>
                        <a:rPr lang="en-US" baseline="0" dirty="0" smtClean="0"/>
                        <a:t> March 25, 2020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Pages</a:t>
                      </a:r>
                    </a:p>
                    <a:p>
                      <a:r>
                        <a:rPr lang="en-US" sz="1100" dirty="0" smtClean="0"/>
                        <a:t>549 total</a:t>
                      </a:r>
                      <a:endParaRPr lang="en-US" sz="1100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NPRR1007- RTC NP3- Management Activities for the ERCOT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NPRR1008- RTC NP4- Day-Ahead Operations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NPRR1009- RTC NP5- Transmission Security Analysis and Reliability Unit Commitment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NPRR1010- RTC NP6- Adjustment Period and Real-Time Operations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248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NPRR1011- RTC NP8- Performance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NPRR1012- RTC NP9-  Settlement and Billing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NPRR1013- RTC NP 1, 2, 16, 25- Overview, Definitions/Acronyms, Registration and Qualification of MPs, and Market Suspension and Restart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NOGRR211- RTC Nodal Operating Guides 2 and 9-  System Operations and Control Requirements and Monitoring Programs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OBDRR020- RTC - Methodology for Setting Maximum Shadow Prices for Network and Power Balance Constraints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203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Overall RTC Delivery Schedule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r>
              <a:rPr lang="en-US" sz="2400" i="1" dirty="0" smtClean="0"/>
              <a:t>Draft</a:t>
            </a:r>
            <a:r>
              <a:rPr lang="en-US" sz="2400" dirty="0" smtClean="0"/>
              <a:t> Timeline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1800"/>
              </a:spcBef>
            </a:pPr>
            <a:endParaRPr lang="en-US" sz="2400" dirty="0" smtClean="0"/>
          </a:p>
          <a:p>
            <a:pPr algn="just">
              <a:spcBef>
                <a:spcPts val="1800"/>
              </a:spcBef>
            </a:pPr>
            <a:r>
              <a:rPr lang="en-US" sz="2000" dirty="0" smtClean="0"/>
              <a:t>There are several items/policies, beyond 2020 RTCRRs, that must be addressed prior to the implementation of RTC—e.g.:</a:t>
            </a:r>
          </a:p>
          <a:p>
            <a:pPr lvl="1" algn="just"/>
            <a:r>
              <a:rPr lang="en-US" sz="1800" dirty="0" smtClean="0"/>
              <a:t>Proxy Offer Curves;</a:t>
            </a:r>
          </a:p>
          <a:p>
            <a:pPr lvl="1" algn="just"/>
            <a:r>
              <a:rPr lang="en-US" sz="1800" dirty="0" smtClean="0"/>
              <a:t>RUC AS Demand Curves; </a:t>
            </a:r>
          </a:p>
          <a:p>
            <a:pPr lvl="1" algn="just"/>
            <a:r>
              <a:rPr lang="en-US" sz="1800" dirty="0" smtClean="0"/>
              <a:t>Transitional language for RTC go-live (if any);</a:t>
            </a:r>
          </a:p>
          <a:p>
            <a:pPr lvl="1" algn="just"/>
            <a:r>
              <a:rPr lang="en-US" sz="1800" dirty="0" smtClean="0"/>
              <a:t>ORDC/RTC results comparison; and</a:t>
            </a:r>
          </a:p>
          <a:p>
            <a:pPr lvl="1" algn="just"/>
            <a:r>
              <a:rPr lang="en-US" sz="1800" dirty="0" smtClean="0"/>
              <a:t>Target dates for MP detailed requirements (e.g., SCADA changes, XML changes, Market Trials plans).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1371600"/>
            <a:ext cx="610552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of RTCTF General Update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47" y="990600"/>
            <a:ext cx="8534400" cy="505222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RTC Revision Requests (RTCRRs)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Review </a:t>
            </a:r>
            <a:r>
              <a:rPr lang="en-US" sz="2000" dirty="0" smtClean="0"/>
              <a:t>Schedule and Process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Update from May 11 Special RTCTF Meeting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/>
              <a:t>Follow up on the Telemetry Change Information Request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Next Steps</a:t>
            </a:r>
          </a:p>
          <a:p>
            <a:pPr>
              <a:spcBef>
                <a:spcPts val="1000"/>
              </a:spcBef>
            </a:pPr>
            <a:r>
              <a:rPr lang="en-US" sz="2000" dirty="0" smtClean="0"/>
              <a:t>Appendix</a:t>
            </a:r>
          </a:p>
          <a:p>
            <a:pPr lvl="1">
              <a:spcBef>
                <a:spcPts val="1000"/>
              </a:spcBef>
            </a:pPr>
            <a:r>
              <a:rPr lang="en-US" sz="1800" dirty="0"/>
              <a:t>Harmonizing RTC and Battery Energy </a:t>
            </a:r>
            <a:r>
              <a:rPr lang="en-US" sz="1800" dirty="0" smtClean="0"/>
              <a:t>Storage</a:t>
            </a:r>
          </a:p>
          <a:p>
            <a:pPr lvl="1">
              <a:spcBef>
                <a:spcPts val="1000"/>
              </a:spcBef>
            </a:pPr>
            <a:r>
              <a:rPr lang="en-US" sz="1800" dirty="0" smtClean="0"/>
              <a:t>RTCRR Summary</a:t>
            </a:r>
          </a:p>
          <a:p>
            <a:pPr lvl="1">
              <a:spcBef>
                <a:spcPts val="1000"/>
              </a:spcBef>
            </a:pPr>
            <a:r>
              <a:rPr lang="en-US" sz="1800" dirty="0" smtClean="0"/>
              <a:t>Overall RTC Delivery Schedule</a:t>
            </a:r>
          </a:p>
          <a:p>
            <a:pPr lvl="1">
              <a:spcBef>
                <a:spcPts val="1000"/>
              </a:spcBef>
            </a:pPr>
            <a:endParaRPr lang="en-US" sz="800" dirty="0" smtClean="0"/>
          </a:p>
          <a:p>
            <a:pPr marL="0" indent="0">
              <a:buNone/>
            </a:pPr>
            <a:r>
              <a:rPr lang="en-US" sz="1600" i="1" dirty="0" smtClean="0"/>
              <a:t>Note- If </a:t>
            </a:r>
            <a:r>
              <a:rPr lang="en-US" sz="1600" i="1" dirty="0"/>
              <a:t>having </a:t>
            </a:r>
            <a:r>
              <a:rPr lang="en-US" sz="1600" i="1" dirty="0" smtClean="0"/>
              <a:t>communication difficulties </a:t>
            </a:r>
            <a:r>
              <a:rPr lang="en-US" sz="1600" i="1" dirty="0"/>
              <a:t>at any time, </a:t>
            </a:r>
            <a:r>
              <a:rPr lang="en-US" sz="1600" i="1" dirty="0" smtClean="0"/>
              <a:t>you are welcome to text </a:t>
            </a:r>
            <a:r>
              <a:rPr lang="en-US" sz="1600" i="1" dirty="0"/>
              <a:t>Chair or </a:t>
            </a:r>
            <a:r>
              <a:rPr lang="en-US" sz="1600" i="1" dirty="0" smtClean="0"/>
              <a:t>Vice-Chair (</a:t>
            </a:r>
            <a:r>
              <a:rPr lang="en-US" sz="1400" i="1" dirty="0" smtClean="0"/>
              <a:t>Matt </a:t>
            </a:r>
            <a:r>
              <a:rPr lang="en-US" sz="1400" i="1" dirty="0" err="1" smtClean="0"/>
              <a:t>Mereness</a:t>
            </a:r>
            <a:r>
              <a:rPr lang="en-US" sz="1400" i="1" dirty="0" smtClean="0"/>
              <a:t>- 512.565.8939 or Bryan </a:t>
            </a:r>
            <a:r>
              <a:rPr lang="en-US" sz="1400" i="1" dirty="0" err="1" smtClean="0"/>
              <a:t>Sams</a:t>
            </a:r>
            <a:r>
              <a:rPr lang="en-US" sz="1400" i="1" dirty="0" smtClean="0"/>
              <a:t>- 512.632.4870)</a:t>
            </a:r>
            <a:endParaRPr lang="en-US" sz="1400" i="1" dirty="0"/>
          </a:p>
          <a:p>
            <a:pPr>
              <a:spcBef>
                <a:spcPts val="1000"/>
              </a:spcBef>
            </a:pPr>
            <a:endParaRPr lang="en-US" sz="2000" dirty="0" smtClean="0"/>
          </a:p>
          <a:p>
            <a:pPr lvl="1">
              <a:spcBef>
                <a:spcPts val="1000"/>
              </a:spcBef>
              <a:spcAft>
                <a:spcPts val="1000"/>
              </a:spcAft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RTCRR </a:t>
            </a:r>
            <a:r>
              <a:rPr lang="en-US" sz="2400" dirty="0"/>
              <a:t>Review </a:t>
            </a:r>
            <a:r>
              <a:rPr lang="en-US" sz="2400" dirty="0" smtClean="0"/>
              <a:t>Schedule and Process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5761"/>
            <a:ext cx="8534400" cy="5565039"/>
          </a:xfrm>
        </p:spPr>
        <p:txBody>
          <a:bodyPr/>
          <a:lstStyle/>
          <a:p>
            <a:r>
              <a:rPr lang="en-US" sz="2000" dirty="0"/>
              <a:t>S</a:t>
            </a:r>
            <a:r>
              <a:rPr lang="en-US" sz="2000" dirty="0" smtClean="0"/>
              <a:t>chedule of 2020 meetings for RTCRRs:</a:t>
            </a:r>
            <a:endParaRPr lang="en-US" dirty="0" smtClean="0"/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Mar. 11 – RTCTF (Plan and logistics for RR review) 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Apr. 8 – RTCTF (Review detailed plan, and begin review 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process)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Apr. 30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May 11 – Special RTCTF for Potential Design Flaw- AS Price Cap discussion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May 20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Jun. 10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Jun. 29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Jul. 22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Aug. 12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Sep. 9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Sep. 28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/>
              <a:t>Oct. 21 – RTCTF 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5 – ROS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11 – PRS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i="1" dirty="0"/>
              <a:t>Nov. 12 – RTCTF (if needed)</a:t>
            </a:r>
            <a:endParaRPr lang="en-US" sz="1400" dirty="0"/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17 – CWG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Nov. 18 – TAC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Dec. 8 – ERCOT </a:t>
            </a:r>
            <a:r>
              <a:rPr lang="en-US" sz="1400" dirty="0" smtClean="0">
                <a:solidFill>
                  <a:srgbClr val="0070C0"/>
                </a:solidFill>
              </a:rPr>
              <a:t>Board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RTCRR Review Schedule and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600200"/>
          </a:xfrm>
        </p:spPr>
        <p:txBody>
          <a:bodyPr/>
          <a:lstStyle/>
          <a:p>
            <a:r>
              <a:rPr lang="en-US" sz="1800" dirty="0" smtClean="0"/>
              <a:t>Detailed </a:t>
            </a:r>
            <a:r>
              <a:rPr lang="en-US" sz="1800" dirty="0"/>
              <a:t>schedule for reviewing the RTCRR language with RTCTF (posted on the </a:t>
            </a:r>
            <a:r>
              <a:rPr lang="en-US" sz="1800" dirty="0">
                <a:hlinkClick r:id="rId2"/>
              </a:rPr>
              <a:t>RTCTF</a:t>
            </a:r>
            <a:r>
              <a:rPr lang="en-US" sz="1800" dirty="0"/>
              <a:t> </a:t>
            </a:r>
            <a:r>
              <a:rPr lang="en-US" sz="1800" dirty="0" smtClean="0"/>
              <a:t>page, and excerpt below).</a:t>
            </a:r>
            <a:endParaRPr lang="en-US" sz="1800" dirty="0"/>
          </a:p>
          <a:p>
            <a:r>
              <a:rPr lang="en-US" sz="1800" dirty="0" smtClean="0"/>
              <a:t>MPs </a:t>
            </a:r>
            <a:r>
              <a:rPr lang="en-US" sz="1800" dirty="0"/>
              <a:t>may </a:t>
            </a:r>
            <a:r>
              <a:rPr lang="en-US" sz="1800" dirty="0" smtClean="0"/>
              <a:t>submit redlines </a:t>
            </a:r>
            <a:r>
              <a:rPr lang="en-US" sz="1800" dirty="0"/>
              <a:t>to </a:t>
            </a:r>
            <a:r>
              <a:rPr lang="en-US" sz="1800" dirty="0" smtClean="0">
                <a:hlinkClick r:id="rId3"/>
              </a:rPr>
              <a:t>DMaggio@ercot.com</a:t>
            </a:r>
            <a:r>
              <a:rPr lang="en-US" sz="1800" dirty="0" smtClean="0"/>
              <a:t> &amp; </a:t>
            </a:r>
            <a:r>
              <a:rPr lang="en-US" sz="1800" dirty="0" smtClean="0">
                <a:hlinkClick r:id="rId4"/>
              </a:rPr>
              <a:t>MMereness@ercot.com</a:t>
            </a:r>
            <a:r>
              <a:rPr lang="en-US" sz="1800" dirty="0" smtClean="0"/>
              <a:t> at any time or file formal RTCRR </a:t>
            </a:r>
            <a:r>
              <a:rPr lang="en-US" sz="1800" dirty="0"/>
              <a:t>comments </a:t>
            </a:r>
            <a:r>
              <a:rPr lang="en-US" sz="1800" dirty="0" smtClean="0"/>
              <a:t>on any sections at </a:t>
            </a:r>
            <a:r>
              <a:rPr lang="en-US" sz="1800" dirty="0"/>
              <a:t>any </a:t>
            </a:r>
            <a:r>
              <a:rPr lang="en-US" sz="1800" dirty="0" smtClean="0"/>
              <a:t>time. </a:t>
            </a:r>
            <a:r>
              <a:rPr lang="en-US" sz="1800" i="1" dirty="0">
                <a:solidFill>
                  <a:srgbClr val="FF0000"/>
                </a:solidFill>
              </a:rPr>
              <a:t>The sooner issues are identified, the better</a:t>
            </a:r>
            <a:r>
              <a:rPr lang="en-US" sz="1800" i="1" dirty="0" smtClean="0">
                <a:solidFill>
                  <a:srgbClr val="FF0000"/>
                </a:solidFill>
              </a:rPr>
              <a:t>.</a:t>
            </a:r>
            <a:endParaRPr lang="en-US" sz="2000" i="1" dirty="0">
              <a:solidFill>
                <a:srgbClr val="FF0000"/>
              </a:solidFill>
            </a:endParaRPr>
          </a:p>
          <a:p>
            <a:pPr algn="just"/>
            <a:endParaRPr lang="en-US" sz="2000" dirty="0"/>
          </a:p>
          <a:p>
            <a:pPr lvl="1" algn="just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590800"/>
            <a:ext cx="9072917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02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914397" y="3678701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19397" y="3678701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94068" y="3657377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086597" y="3678701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8597" y="278107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24197" y="277285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4668" y="278107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94068" y="2781077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610597" cy="518318"/>
          </a:xfrm>
        </p:spPr>
        <p:txBody>
          <a:bodyPr/>
          <a:lstStyle/>
          <a:p>
            <a:r>
              <a:rPr lang="en-US" sz="2400" dirty="0" smtClean="0"/>
              <a:t>RTCRR Review </a:t>
            </a:r>
            <a:br>
              <a:rPr lang="en-US" sz="2400" dirty="0" smtClean="0"/>
            </a:br>
            <a:r>
              <a:rPr lang="en-US" sz="2400" dirty="0" smtClean="0"/>
              <a:t>Schedule and Process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2397" y="1676176"/>
            <a:ext cx="1524000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#1</a:t>
            </a:r>
          </a:p>
          <a:p>
            <a:pPr algn="ctr"/>
            <a:r>
              <a:rPr lang="en-US" sz="1400" dirty="0" smtClean="0"/>
              <a:t>ERCOT posts agenda and RTCRRs sections to be reviewed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741473" y="3962177"/>
            <a:ext cx="1417851" cy="19185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#2</a:t>
            </a:r>
          </a:p>
          <a:p>
            <a:pPr algn="ctr"/>
            <a:r>
              <a:rPr lang="en-US" sz="1400" dirty="0" smtClean="0"/>
              <a:t>MP redlines due and posted to address concerns or alternatives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397" y="3962177"/>
            <a:ext cx="1530481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During meeting, MPs discuss any concerns or alternatives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90490" y="3962177"/>
            <a:ext cx="2095973" cy="14342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#3</a:t>
            </a:r>
          </a:p>
          <a:p>
            <a:pPr algn="ctr"/>
            <a:r>
              <a:rPr lang="en-US" sz="1400" dirty="0" smtClean="0"/>
              <a:t>MPs must document concerns and alternative language prior to meeting, and be prepared to discuss.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90489" y="1676176"/>
            <a:ext cx="2074650" cy="144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7-days prior #3</a:t>
            </a:r>
          </a:p>
          <a:p>
            <a:pPr algn="ctr"/>
            <a:r>
              <a:rPr lang="en-US" sz="1400" dirty="0" smtClean="0"/>
              <a:t>Non-consensus materials posted for options on language to be considered.</a:t>
            </a:r>
            <a:endParaRPr lang="en-US" sz="1400" dirty="0"/>
          </a:p>
        </p:txBody>
      </p:sp>
      <p:sp>
        <p:nvSpPr>
          <p:cNvPr id="14" name="Right Arrow 13"/>
          <p:cNvSpPr/>
          <p:nvPr/>
        </p:nvSpPr>
        <p:spPr>
          <a:xfrm>
            <a:off x="76197" y="3200177"/>
            <a:ext cx="86868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#1                              Meeting #2                                Meeting #3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38090" y="5446693"/>
            <a:ext cx="3024907" cy="9541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TAC will be updated monthly.  If irresolvable issues occur at RTCTF, the RTCTF Chair can request TAC endorsement to resolve.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1474" y="1679974"/>
            <a:ext cx="1417851" cy="1453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u="sng" dirty="0" smtClean="0"/>
              <a:t>2-days prior #2</a:t>
            </a:r>
          </a:p>
          <a:p>
            <a:pPr algn="ctr"/>
            <a:r>
              <a:rPr lang="en-US" sz="1400" dirty="0" smtClean="0"/>
              <a:t>ERCOT  responds to MP questions and redlines</a:t>
            </a:r>
            <a:endParaRPr lang="en-US" sz="1400" dirty="0"/>
          </a:p>
        </p:txBody>
      </p:sp>
      <p:sp>
        <p:nvSpPr>
          <p:cNvPr id="7" name="Right Arrow 6"/>
          <p:cNvSpPr/>
          <p:nvPr/>
        </p:nvSpPr>
        <p:spPr>
          <a:xfrm rot="16200000">
            <a:off x="3470091" y="1394664"/>
            <a:ext cx="2506156" cy="1374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Consensus Items Tracked in Spreadsheet as Complete</a:t>
            </a:r>
            <a:endParaRPr lang="en-US" sz="1400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 rot="16200000">
            <a:off x="7171530" y="1456307"/>
            <a:ext cx="2506156" cy="1286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Resolved Items Tracked in Spreadsheet as Complete</a:t>
            </a:r>
            <a:endParaRPr lang="en-US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8305800" y="3288141"/>
            <a:ext cx="0" cy="21585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571997" y="95677"/>
            <a:ext cx="4038600" cy="9449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ERCOT will file cumulative RTCRR comments reflecting when consensus on sections achieved. (Also tracked in summary spreadsheet)</a:t>
            </a:r>
          </a:p>
        </p:txBody>
      </p:sp>
    </p:spTree>
    <p:extLst>
      <p:ext uri="{BB962C8B-B14F-4D97-AF65-F5344CB8AC3E}">
        <p14:creationId xmlns:p14="http://schemas.microsoft.com/office/powerpoint/2010/main" val="2632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Update from May 11 Special RTCTF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638800"/>
          </a:xfrm>
        </p:spPr>
        <p:txBody>
          <a:bodyPr/>
          <a:lstStyle/>
          <a:p>
            <a:r>
              <a:rPr lang="en-US" sz="1800" dirty="0" smtClean="0">
                <a:solidFill>
                  <a:schemeClr val="accent2"/>
                </a:solidFill>
              </a:rPr>
              <a:t>During the May 11 Special RTCTF meeting LCRA </a:t>
            </a:r>
            <a:r>
              <a:rPr lang="en-US" sz="1800" dirty="0">
                <a:solidFill>
                  <a:schemeClr val="accent2"/>
                </a:solidFill>
              </a:rPr>
              <a:t>described the AS price cap “design flaw” and proposed a </a:t>
            </a:r>
            <a:r>
              <a:rPr lang="en-US" sz="1800" dirty="0" smtClean="0">
                <a:solidFill>
                  <a:schemeClr val="accent2"/>
                </a:solidFill>
              </a:rPr>
              <a:t>solution that is different than the approved Key Principles (related to KP1.2 and KP8).</a:t>
            </a:r>
          </a:p>
          <a:p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dirty="0" smtClean="0">
                <a:solidFill>
                  <a:schemeClr val="accent2"/>
                </a:solidFill>
              </a:rPr>
              <a:t>RTC KPs </a:t>
            </a:r>
            <a:r>
              <a:rPr lang="en-US" sz="1800" dirty="0">
                <a:solidFill>
                  <a:schemeClr val="accent2"/>
                </a:solidFill>
              </a:rPr>
              <a:t>were approved by the Board </a:t>
            </a:r>
            <a:r>
              <a:rPr lang="en-US" sz="1800" dirty="0" smtClean="0">
                <a:solidFill>
                  <a:schemeClr val="accent2"/>
                </a:solidFill>
              </a:rPr>
              <a:t>in February </a:t>
            </a:r>
            <a:r>
              <a:rPr lang="en-US" sz="1800" dirty="0">
                <a:solidFill>
                  <a:schemeClr val="accent2"/>
                </a:solidFill>
              </a:rPr>
              <a:t>2020 to create foundational design elements to help narrow development of RTC NPRRs and OBDRRs (RTCRRs).  </a:t>
            </a: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chemeClr val="accent2"/>
                </a:solidFill>
              </a:rPr>
              <a:t>ERCOT </a:t>
            </a:r>
            <a:r>
              <a:rPr lang="en-US" sz="1800" dirty="0">
                <a:solidFill>
                  <a:schemeClr val="accent2"/>
                </a:solidFill>
              </a:rPr>
              <a:t>proposes the following criteria to modify RTCRRs beyond the scope of the RTC KPs </a:t>
            </a:r>
            <a:r>
              <a:rPr lang="en-US" sz="1800" dirty="0" smtClean="0">
                <a:solidFill>
                  <a:schemeClr val="accent2"/>
                </a:solidFill>
              </a:rPr>
              <a:t>if </a:t>
            </a:r>
            <a:r>
              <a:rPr lang="en-US" sz="1800" dirty="0">
                <a:solidFill>
                  <a:schemeClr val="accent2"/>
                </a:solidFill>
              </a:rPr>
              <a:t>a market design flaw or error was discovered following Board approval of the RTC KPs</a:t>
            </a:r>
            <a:r>
              <a:rPr lang="en-US" sz="1800" dirty="0" smtClean="0">
                <a:solidFill>
                  <a:schemeClr val="accent2"/>
                </a:solidFill>
              </a:rPr>
              <a:t>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 smtClean="0"/>
              <a:t>The </a:t>
            </a:r>
            <a:r>
              <a:rPr lang="en-US" sz="1600" dirty="0"/>
              <a:t>modification complies with PUC directives;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The modification will not incur additional RTC project costs; and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The modification will not delay timely implementation of RTCRRs (i.e., will not prevent the Board from considering the NPRR at the December 8, 2020 Board meeting).</a:t>
            </a:r>
          </a:p>
          <a:p>
            <a:pPr marL="457200" lvl="1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Update from May 11 Special RTCTF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410200"/>
          </a:xfrm>
        </p:spPr>
        <p:txBody>
          <a:bodyPr/>
          <a:lstStyle/>
          <a:p>
            <a:r>
              <a:rPr lang="en-US" sz="1800" dirty="0"/>
              <a:t>Proposed process for modifying RTCRRs beyond the scope of Board-approved KPs:</a:t>
            </a:r>
          </a:p>
          <a:p>
            <a:pPr lvl="1"/>
            <a:r>
              <a:rPr lang="en-US" sz="1600" dirty="0"/>
              <a:t>A Market Participant has the right to express concerns with a RTCRR.</a:t>
            </a:r>
          </a:p>
          <a:p>
            <a:pPr lvl="1"/>
            <a:r>
              <a:rPr lang="en-US" sz="1600" dirty="0"/>
              <a:t>A Market Participant may file comments to modify a RTCRR beyond the scope of the Board-approved KPs.</a:t>
            </a:r>
          </a:p>
          <a:p>
            <a:pPr lvl="1"/>
            <a:r>
              <a:rPr lang="en-US" sz="1600" dirty="0"/>
              <a:t>In comments to modify an RTCRR, the submitting party shall explain how the revisions meet the criteria proposed on the previous slide.</a:t>
            </a:r>
          </a:p>
          <a:p>
            <a:pPr lvl="1"/>
            <a:r>
              <a:rPr lang="en-US" sz="1600" dirty="0"/>
              <a:t>RTCTF will provide the technical forum (e.g., an extra off-cycle meeting) for discussion of the proposed RTCRR changes with the understanding that RTCTF consensus is not practical and will not occur.</a:t>
            </a:r>
          </a:p>
          <a:p>
            <a:pPr lvl="1"/>
            <a:r>
              <a:rPr lang="en-US" sz="1600" dirty="0"/>
              <a:t>RTCTF Chair will advise TAC leadership of any RTCRR Comments that </a:t>
            </a:r>
            <a:r>
              <a:rPr lang="en-US" sz="1600" dirty="0" smtClean="0"/>
              <a:t>propose </a:t>
            </a:r>
            <a:r>
              <a:rPr lang="en-US" sz="1600" dirty="0"/>
              <a:t>to modify the scope of the KPs beyond that which was approved by the Board, and request time for </a:t>
            </a:r>
            <a:r>
              <a:rPr lang="en-US" sz="1600" dirty="0" smtClean="0"/>
              <a:t>the MP to present to TAC for consideration.  </a:t>
            </a:r>
            <a:endParaRPr lang="en-US" sz="1600" dirty="0"/>
          </a:p>
          <a:p>
            <a:pPr lvl="1"/>
            <a:r>
              <a:rPr lang="en-US" sz="1600" dirty="0"/>
              <a:t>TAC may take a straw poll to endorse the proposed NPRR comments; the vote would not be </a:t>
            </a:r>
            <a:r>
              <a:rPr lang="en-US" sz="1600" dirty="0" smtClean="0"/>
              <a:t>binding and therefore non-appealable, </a:t>
            </a:r>
            <a:r>
              <a:rPr lang="en-US" sz="1600" dirty="0"/>
              <a:t>but would classify the modified/added concept as valid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If TAC endorses the alternative, the RTCTF Chair would update the Board of the straw poll decision.</a:t>
            </a:r>
            <a:endParaRPr lang="en-US" sz="1600" dirty="0"/>
          </a:p>
          <a:p>
            <a:pPr lvl="1"/>
            <a:r>
              <a:rPr lang="en-US" sz="1600" dirty="0"/>
              <a:t>The RTCRR comments would </a:t>
            </a:r>
            <a:r>
              <a:rPr lang="en-US" sz="1600" dirty="0" smtClean="0"/>
              <a:t>subsequently be </a:t>
            </a:r>
            <a:r>
              <a:rPr lang="en-US" sz="1600" dirty="0"/>
              <a:t>considered at PRS, TAC, and ultimately the ERCOT </a:t>
            </a:r>
            <a:r>
              <a:rPr lang="en-US" sz="1600" dirty="0" smtClean="0"/>
              <a:t>Board as consistent with Protocols Section 21 process.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Updates to Telemetry From/To QSE in RTC		</a:t>
            </a:r>
            <a:r>
              <a:rPr lang="en-US" sz="800" i="1" dirty="0" smtClean="0"/>
              <a:t>(Updated 5/7/2020)</a:t>
            </a:r>
            <a:endParaRPr lang="en-US" sz="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04800" y="4333078"/>
          <a:ext cx="4617661" cy="197995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767139"/>
                <a:gridCol w="155448"/>
                <a:gridCol w="2695074"/>
              </a:tblGrid>
              <a:tr h="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Resource Specific To </a:t>
                      </a:r>
                      <a:r>
                        <a:rPr lang="en-US" sz="1200" b="1" u="none" strike="noStrike" dirty="0">
                          <a:effectLst/>
                        </a:rPr>
                        <a:t>QSE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Unit Related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A/S Related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49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 Point (BP)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Non-Spin Deployed (NDPL)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nb-NO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Locational Marginal Price (LMP)</a:t>
                      </a:r>
                      <a:endParaRPr lang="nb-NO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Deployed (RDPL) [NCLR]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Curtailment</a:t>
                      </a:r>
                      <a:r>
                        <a:rPr lang="en-US" sz="900" u="none" strike="noStrike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SBBH)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Regulation Up Award, Regulation Down Award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SCCT Status (SCCT)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Responsive Reserve Award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sngStrike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Updated Desired BP (UDBP)</a:t>
                      </a:r>
                      <a:endParaRPr lang="en-US" sz="900" b="0" i="0" u="none" strike="sngStrike" baseline="0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ECRS Award, Non-Spin Award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Regulation Up Deployment, Regulation Down Deployment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Updated Desired SP (UDSP)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71" marR="6371" marT="6371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04800" y="855406"/>
          <a:ext cx="8647515" cy="3395449"/>
        </p:xfrm>
        <a:graphic>
          <a:graphicData uri="http://schemas.openxmlformats.org/drawingml/2006/table">
            <a:tbl>
              <a:tblPr/>
              <a:tblGrid>
                <a:gridCol w="2943922"/>
                <a:gridCol w="2646556"/>
                <a:gridCol w="156117"/>
                <a:gridCol w="2900920"/>
              </a:tblGrid>
              <a:tr h="164592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Resource Specific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From 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QSE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80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Unit Related</a:t>
                      </a:r>
                    </a:p>
                  </a:txBody>
                  <a:tcPr marL="6371" marR="6371" marT="6371" marB="0" anchor="b">
                    <a:lnL>
                      <a:noFill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b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b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A/S Related</a:t>
                      </a:r>
                    </a:p>
                  </a:txBody>
                  <a:tcPr marL="6371" marR="6371" marT="6371" marB="0" anchor="b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AC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6FF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High/Low Sustained Limits (HSL, LSL)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AVR Status (AVR)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sngStrike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</a:rPr>
                        <a:t>FRRS Up/Down Participation Factor (FUPF, FDPF)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High/Low Emergency Limit (HEL, LEL)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Dynamically Scheduled Resource Schedule (DSRS)[Gen]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sngStrike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</a:rPr>
                        <a:t>FRRS Up/Down Responsibility (FURS, FDRS)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</a:rPr>
                        <a:t>Energy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(Normal) 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Up/Down Ramp Rate (NURR, NDRR)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Lower/Raise Block Status (LBST, RBST) [Gen]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900" b="0" i="0" u="none" strike="sngStrike" kern="1200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Regulation Up/Down Participation Factor (RUPF, RDPF)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Emergency Up/Down Ramp Rates (EURR, EDRR)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PSS Status (PSS)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900" b="0" i="0" u="none" strike="sngStrike" kern="1200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Regulation Up/Down Responsibility (RURS, RDRS)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Net MW/MVAR (MW (aka NPF for CCP), MVAR)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POI kV Measurement/Target (KVM, KVT)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900" b="0" i="0" u="none" strike="sngStrike" kern="1200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Responsive </a:t>
                      </a:r>
                      <a:r>
                        <a:rPr lang="en-US" sz="900" b="0" i="0" u="none" strike="sngStrike" kern="1200" baseline="0" dirty="0" smtClean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Reserve </a:t>
                      </a:r>
                      <a:r>
                        <a:rPr lang="en-US" sz="900" b="0" i="0" u="none" strike="sngStrike" kern="1200" baseline="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Responsibility/Schedule (RRRS, RRSC)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Gross MW/MVAR (GMW, GMV)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Scheduled Power Consumption (SPC, SPC2) [CLR]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Set Under Frequency Relay (HSUF) [NCLR]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Resource Status (RST)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Storage Resource Charge/Discharge Data (MXCP, MXDP, MXOD, SOC)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sngStrike" kern="1200" baseline="0" dirty="0" smtClean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Non-Spin Responsibility/Schedule (NSRS, NSSC)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CCP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Config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(CCC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IRR MET Data (DEG, IRAD, MPH, PRES, PTMP, TEMP)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Regulation Up/Down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Ramp Rate </a:t>
                      </a:r>
                      <a:r>
                        <a:rPr lang="en-US" sz="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(based on 5-min blended)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930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sngStrike" dirty="0" smtClean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</a:rPr>
                        <a:t>Non</a:t>
                      </a:r>
                      <a:r>
                        <a:rPr lang="en-US" sz="900" b="0" i="0" u="none" strike="sngStrike" baseline="0" dirty="0" smtClean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</a:rPr>
                        <a:t> Frequency Responsive Capacity (NFRC)</a:t>
                      </a:r>
                      <a:endParaRPr lang="en-US" sz="900" b="0" i="0" u="none" strike="sngStrike" dirty="0">
                        <a:solidFill>
                          <a:schemeClr val="accent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IRR Turbine/Panel Availability (NTOF, NTON, NTUN)</a:t>
                      </a: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RRS PFR/FFR/UFR Capability</a:t>
                      </a: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Load Resource Breaker Status (LRCB) [NCLR]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CCP Frequency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Responsive Capacity High/Low Limit, Frequency Responsive MW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Non-Spin Ramp Rate </a:t>
                      </a:r>
                      <a:r>
                        <a:rPr lang="en-US" sz="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based on </a:t>
                      </a:r>
                      <a:r>
                        <a:rPr lang="en-US" sz="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30-min blended)</a:t>
                      </a:r>
                      <a:endParaRPr lang="en-US" sz="6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Max/Low Power Consumption (MPC, LPC) [CLR, NCLR]</a:t>
                      </a: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ECRS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Ramp Rate </a:t>
                      </a:r>
                      <a:r>
                        <a:rPr lang="en-US" sz="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based on </a:t>
                      </a:r>
                      <a:r>
                        <a:rPr lang="en-US" sz="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10-min blended)</a:t>
                      </a:r>
                      <a:endParaRPr lang="en-US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RRS/ECRS Self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Provision </a:t>
                      </a:r>
                      <a:r>
                        <a:rPr lang="en-US" sz="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(based on DAM Award and AS trades) 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[NCLR]</a:t>
                      </a:r>
                      <a:endParaRPr lang="en-US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1" marR="6371" marT="6371" marB="0" anchor="ctr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ECRS Responsibility, Schedule</a:t>
                      </a:r>
                      <a:endParaRPr lang="en-US" sz="9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71" marR="6371" marT="6371" marB="0" anchor="ctr">
                    <a:lnL w="317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655098" y="4335310"/>
          <a:ext cx="2401603" cy="197529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401603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effectLst/>
                        </a:rPr>
                        <a:t>QSE Specific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b="1" u="none" strike="noStrike" dirty="0" smtClean="0">
                          <a:effectLst/>
                        </a:rPr>
                        <a:t>To </a:t>
                      </a:r>
                      <a:r>
                        <a:rPr lang="en-US" sz="1200" b="1" u="none" strike="noStrike" dirty="0">
                          <a:effectLst/>
                        </a:rPr>
                        <a:t>QSE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A/S Related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49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sng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Regulation Up/Down MW (REGU, REDG)</a:t>
                      </a:r>
                      <a:endParaRPr lang="en-US" sz="900" b="0" i="0" u="none" strike="sng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sng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FRRS</a:t>
                      </a:r>
                      <a:r>
                        <a:rPr lang="en-US" sz="900" b="0" i="0" u="none" strike="sngStrike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900" b="0" i="0" u="none" strike="sngStrike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Up/Down MW (FURQ,</a:t>
                      </a:r>
                      <a:r>
                        <a:rPr lang="en-US" sz="900" b="0" i="0" u="none" strike="sngStrike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 FDRQ)</a:t>
                      </a:r>
                      <a:endParaRPr lang="en-US" sz="900" b="0" i="0" u="none" strike="sngStrike" dirty="0">
                        <a:solidFill>
                          <a:schemeClr val="accent6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Responsive Reserve </a:t>
                      </a:r>
                      <a:r>
                        <a:rPr lang="en-US" sz="900" b="0" i="0" u="none" strike="sngStrike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/ONRR/FFR Deployment (</a:t>
                      </a:r>
                      <a:r>
                        <a:rPr lang="en-US" sz="900" b="0" i="0" u="none" strike="sngStrike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</a:rPr>
                        <a:t>RR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ONRR, FFR)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ECRS Deployment (Gen,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ONRR)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96177" y="6428729"/>
            <a:ext cx="7103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*Base telemetry list in this table has been created using </a:t>
            </a:r>
            <a:r>
              <a:rPr lang="en-US" sz="800" dirty="0" smtClean="0">
                <a:solidFill>
                  <a:prstClr val="black"/>
                </a:solidFill>
                <a:hlinkClick r:id="rId2"/>
              </a:rPr>
              <a:t>ERCOT </a:t>
            </a:r>
            <a:r>
              <a:rPr lang="en-US" sz="800" dirty="0">
                <a:solidFill>
                  <a:prstClr val="black"/>
                </a:solidFill>
                <a:hlinkClick r:id="rId2"/>
              </a:rPr>
              <a:t>Nodal ICCP Communications </a:t>
            </a:r>
            <a:r>
              <a:rPr lang="en-US" sz="800" dirty="0" smtClean="0">
                <a:solidFill>
                  <a:prstClr val="black"/>
                </a:solidFill>
                <a:hlinkClick r:id="rId2"/>
              </a:rPr>
              <a:t>Handbook</a:t>
            </a:r>
            <a:r>
              <a:rPr lang="en-US" sz="800" dirty="0">
                <a:solidFill>
                  <a:prstClr val="black"/>
                </a:solidFill>
              </a:rPr>
              <a:t> </a:t>
            </a:r>
            <a:r>
              <a:rPr lang="en-US" sz="800" dirty="0" smtClean="0">
                <a:solidFill>
                  <a:prstClr val="black"/>
                </a:solidFill>
              </a:rPr>
              <a:t>(note also included are some potential changes related to NPRR </a:t>
            </a:r>
            <a:r>
              <a:rPr lang="en-US" sz="800" dirty="0">
                <a:solidFill>
                  <a:prstClr val="black"/>
                </a:solidFill>
              </a:rPr>
              <a:t>863 </a:t>
            </a:r>
            <a:r>
              <a:rPr lang="en-US" sz="800" dirty="0" smtClean="0">
                <a:solidFill>
                  <a:prstClr val="black"/>
                </a:solidFill>
              </a:rPr>
              <a:t>Ph2 (reflected in </a:t>
            </a:r>
            <a:r>
              <a:rPr lang="en-US" sz="800" dirty="0">
                <a:solidFill>
                  <a:prstClr val="black"/>
                </a:solidFill>
              </a:rPr>
              <a:t>green </a:t>
            </a:r>
            <a:r>
              <a:rPr lang="en-US" sz="800" dirty="0" smtClean="0">
                <a:solidFill>
                  <a:prstClr val="black"/>
                </a:solidFill>
              </a:rPr>
              <a:t>color).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**RTC related changes that are identified in this list </a:t>
            </a:r>
            <a:r>
              <a:rPr lang="en-US" sz="800" dirty="0">
                <a:solidFill>
                  <a:prstClr val="black"/>
                </a:solidFill>
              </a:rPr>
              <a:t>(reflected in </a:t>
            </a:r>
            <a:r>
              <a:rPr lang="en-US" sz="800" dirty="0">
                <a:solidFill>
                  <a:srgbClr val="910258"/>
                </a:solidFill>
              </a:rPr>
              <a:t>red</a:t>
            </a:r>
            <a:r>
              <a:rPr lang="en-US" sz="800" dirty="0">
                <a:solidFill>
                  <a:prstClr val="black"/>
                </a:solidFill>
              </a:rPr>
              <a:t> color) </a:t>
            </a:r>
            <a:r>
              <a:rPr lang="en-US" sz="800" dirty="0" smtClean="0">
                <a:solidFill>
                  <a:prstClr val="black"/>
                </a:solidFill>
              </a:rPr>
              <a:t>are based on KP1.3, 1.4, 1.5.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9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Today’s Plan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334000"/>
          </a:xfrm>
        </p:spPr>
        <p:txBody>
          <a:bodyPr/>
          <a:lstStyle/>
          <a:p>
            <a:endParaRPr lang="en-US" sz="1050" dirty="0" smtClean="0"/>
          </a:p>
          <a:p>
            <a:pPr marL="0" indent="0">
              <a:buNone/>
            </a:pPr>
            <a:endParaRPr lang="en-US" sz="1800" u="sng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Key Documents for today (cumulative language):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hlinkClick r:id="rId2"/>
              </a:rPr>
              <a:t>NPRR1007 RTCTF 043020</a:t>
            </a:r>
            <a:endParaRPr lang="en-US" sz="1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hlinkClick r:id="rId3"/>
              </a:rPr>
              <a:t>NPRR1008 Combined 051520</a:t>
            </a:r>
            <a:endParaRPr lang="en-US" sz="1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hlinkClick r:id="rId4"/>
              </a:rPr>
              <a:t>NPRR1009 RTCTF 043020</a:t>
            </a:r>
            <a:endParaRPr lang="en-US" sz="1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hlinkClick r:id="rId5"/>
              </a:rPr>
              <a:t>NPRR1010 Combined 042420</a:t>
            </a:r>
            <a:endParaRPr lang="en-US" sz="1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hlinkClick r:id="rId6"/>
              </a:rPr>
              <a:t>NPRR1013 </a:t>
            </a:r>
            <a:r>
              <a:rPr lang="en-US" sz="1800" b="1" dirty="0" err="1" smtClean="0">
                <a:hlinkClick r:id="rId6"/>
              </a:rPr>
              <a:t>RJones</a:t>
            </a:r>
            <a:r>
              <a:rPr lang="en-US" sz="1800" b="1" dirty="0" smtClean="0">
                <a:hlinkClick r:id="rId6"/>
              </a:rPr>
              <a:t> 042020</a:t>
            </a:r>
            <a:endParaRPr lang="en-US" sz="18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hlinkClick r:id="rId7"/>
              </a:rPr>
              <a:t>OBDRR020</a:t>
            </a:r>
            <a:endParaRPr lang="en-US" sz="1800" b="1" dirty="0" smtClean="0"/>
          </a:p>
          <a:p>
            <a:pPr>
              <a:spcBef>
                <a:spcPts val="0"/>
              </a:spcBef>
            </a:pPr>
            <a:endParaRPr lang="en-US" sz="1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311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5354</TotalTime>
  <Words>1723</Words>
  <Application>Microsoft Office PowerPoint</Application>
  <PresentationFormat>On-screen Show (4:3)</PresentationFormat>
  <Paragraphs>278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1_Custom Design</vt:lpstr>
      <vt:lpstr>Office Theme</vt:lpstr>
      <vt:lpstr>1_Office Theme</vt:lpstr>
      <vt:lpstr>PowerPoint Presentation</vt:lpstr>
      <vt:lpstr>Outline of RTCTF General Update </vt:lpstr>
      <vt:lpstr>RTCRR Review Schedule and Process </vt:lpstr>
      <vt:lpstr>RTCRR Review Schedule and Process </vt:lpstr>
      <vt:lpstr>RTCRR Review  Schedule and Process</vt:lpstr>
      <vt:lpstr>Update from May 11 Special RTCTF Meeting</vt:lpstr>
      <vt:lpstr>Update from May 11 Special RTCTF Meeting</vt:lpstr>
      <vt:lpstr>Updates to Telemetry From/To QSE in RTC  (Updated 5/7/2020)</vt:lpstr>
      <vt:lpstr>Today’s Plan </vt:lpstr>
      <vt:lpstr>Next Steps</vt:lpstr>
      <vt:lpstr>Appendix</vt:lpstr>
      <vt:lpstr>Harmonizing RTC &amp; Battery Energy Storage</vt:lpstr>
      <vt:lpstr>Harmonizing RTC &amp; Battery Energy Storage (BES)</vt:lpstr>
      <vt:lpstr>RTC Revision Requests (RTCRRs)</vt:lpstr>
      <vt:lpstr>Overall RTC Delivery Schedule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325</cp:revision>
  <cp:lastPrinted>2016-01-21T20:53:15Z</cp:lastPrinted>
  <dcterms:created xsi:type="dcterms:W3CDTF">2016-01-21T15:20:31Z</dcterms:created>
  <dcterms:modified xsi:type="dcterms:W3CDTF">2020-05-20T14:16:00Z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