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62" r:id="rId6"/>
  </p:sldMasterIdLst>
  <p:notesMasterIdLst>
    <p:notesMasterId r:id="rId22"/>
  </p:notesMasterIdLst>
  <p:handoutMasterIdLst>
    <p:handoutMasterId r:id="rId23"/>
  </p:handoutMasterIdLst>
  <p:sldIdLst>
    <p:sldId id="260" r:id="rId7"/>
    <p:sldId id="301" r:id="rId8"/>
    <p:sldId id="287" r:id="rId9"/>
    <p:sldId id="316" r:id="rId10"/>
    <p:sldId id="300" r:id="rId11"/>
    <p:sldId id="321" r:id="rId12"/>
    <p:sldId id="325" r:id="rId13"/>
    <p:sldId id="323" r:id="rId14"/>
    <p:sldId id="324" r:id="rId15"/>
    <p:sldId id="312" r:id="rId16"/>
    <p:sldId id="315" r:id="rId17"/>
    <p:sldId id="306" r:id="rId18"/>
    <p:sldId id="296" r:id="rId19"/>
    <p:sldId id="313" r:id="rId20"/>
    <p:sldId id="295" r:id="rId2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63" d="100"/>
          <a:sy n="63" d="100"/>
        </p:scale>
        <p:origin x="78" y="16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0" y="6569075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428750" y="2625326"/>
            <a:ext cx="6286500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1428750" y="4232673"/>
            <a:ext cx="6286500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>
            <a:spLocks noGrp="1"/>
          </p:cNvSpPr>
          <p:nvPr>
            <p:ph idx="16"/>
          </p:nvPr>
        </p:nvSpPr>
        <p:spPr>
          <a:xfrm>
            <a:off x="1428750" y="2895600"/>
            <a:ext cx="6286500" cy="990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200" b="1" cap="small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962204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55406"/>
            <a:ext cx="8534400" cy="5064627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19768" y="6553200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7614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DB75BAC-74D7-43DA-9DE7-3912ED22B407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>
            <a:spLocks noGrp="1"/>
          </p:cNvSpPr>
          <p:nvPr>
            <p:ph idx="13"/>
          </p:nvPr>
        </p:nvSpPr>
        <p:spPr>
          <a:xfrm>
            <a:off x="4636008" y="863346"/>
            <a:ext cx="4206240" cy="5064627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04800" y="855406"/>
            <a:ext cx="4206240" cy="5064627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5475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E7085C4-D6A8-46D9-A1BA-F87C2DEFFCD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ontent Placeholder 2"/>
          <p:cNvSpPr>
            <a:spLocks noGrp="1"/>
          </p:cNvSpPr>
          <p:nvPr>
            <p:ph idx="13"/>
          </p:nvPr>
        </p:nvSpPr>
        <p:spPr>
          <a:xfrm>
            <a:off x="4636008" y="1695200"/>
            <a:ext cx="4206240" cy="4232773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4"/>
          </p:nvPr>
        </p:nvSpPr>
        <p:spPr>
          <a:xfrm>
            <a:off x="304800" y="1695200"/>
            <a:ext cx="4206240" cy="4224833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5"/>
          </p:nvPr>
        </p:nvSpPr>
        <p:spPr>
          <a:xfrm>
            <a:off x="4636008" y="863347"/>
            <a:ext cx="4206240" cy="730506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 b="1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Click to edit Master text styles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6"/>
          </p:nvPr>
        </p:nvSpPr>
        <p:spPr>
          <a:xfrm>
            <a:off x="304800" y="855407"/>
            <a:ext cx="4206240" cy="73050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94816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2814561" y="266304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2814561" y="266304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/>
          <p:cNvSpPr txBox="1">
            <a:spLocks/>
          </p:cNvSpPr>
          <p:nvPr userDrawn="1"/>
        </p:nvSpPr>
        <p:spPr>
          <a:xfrm>
            <a:off x="2898648" y="243682"/>
            <a:ext cx="6016752" cy="518318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00ACC8"/>
                </a:solidFill>
              </a:rPr>
              <a:t>Click to edit Master title style</a:t>
            </a:r>
            <a:endParaRPr lang="en-US" dirty="0">
              <a:solidFill>
                <a:srgbClr val="00ACC8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301752" y="859536"/>
            <a:ext cx="8531352" cy="5065776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 marL="557213" indent="-214313">
              <a:buClr>
                <a:schemeClr val="accent1"/>
              </a:buClr>
              <a:buFont typeface="Wingdings" panose="05000000000000000000" pitchFamily="2" charset="2"/>
              <a:buChar char="§"/>
              <a:defRPr sz="1800" baseline="0">
                <a:solidFill>
                  <a:schemeClr val="tx2"/>
                </a:solidFill>
              </a:defRPr>
            </a:lvl2pPr>
            <a:lvl3pPr marL="857250" indent="-171450">
              <a:buClr>
                <a:schemeClr val="tx2"/>
              </a:buClr>
              <a:buFont typeface="Courier New" panose="02070309020205020404" pitchFamily="49" charset="0"/>
              <a:buChar char="o"/>
              <a:defRPr sz="1600" baseline="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1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9.xml"/><Relationship Id="rId4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7477" y="6561137"/>
            <a:ext cx="457200" cy="2206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2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6" y="6553201"/>
            <a:ext cx="707325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b="1" dirty="0">
                <a:solidFill>
                  <a:srgbClr val="5B6770"/>
                </a:solidFill>
              </a:rPr>
              <a:t>PUBLIC</a:t>
            </a:r>
          </a:p>
        </p:txBody>
      </p:sp>
      <p:sp>
        <p:nvSpPr>
          <p:cNvPr id="11" name="Slide Number Placeholder 8"/>
          <p:cNvSpPr txBox="1">
            <a:spLocks/>
          </p:cNvSpPr>
          <p:nvPr userDrawn="1"/>
        </p:nvSpPr>
        <p:spPr>
          <a:xfrm>
            <a:off x="8664677" y="6561137"/>
            <a:ext cx="387883" cy="2127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E7085C4-D6A8-46D9-A1BA-F87C2DEFFCDB}" type="slidenum">
              <a:rPr lang="en-US" sz="900" smtClean="0">
                <a:solidFill>
                  <a:srgbClr val="FFFFFF">
                    <a:lumMod val="75000"/>
                  </a:srgbClr>
                </a:solidFill>
              </a:rPr>
              <a:pPr/>
              <a:t>‹#›</a:t>
            </a:fld>
            <a:endParaRPr lang="en-US" sz="900" dirty="0">
              <a:solidFill>
                <a:srgbClr val="FFFFFF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0755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MMereness@ercot.com" TargetMode="External"/><Relationship Id="rId2" Type="http://schemas.openxmlformats.org/officeDocument/2006/relationships/hyperlink" Target="mailto:DMaggio@ercot.com" TargetMode="Externa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DMaggio@ercot.com" TargetMode="External"/><Relationship Id="rId2" Type="http://schemas.openxmlformats.org/officeDocument/2006/relationships/hyperlink" Target="http://www.ercot.com/committee/rtctf" TargetMode="Externa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png"/><Relationship Id="rId4" Type="http://schemas.openxmlformats.org/officeDocument/2006/relationships/hyperlink" Target="mailto:MMereness@ercot.com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services/rq/re" TargetMode="Externa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content/wcm/key_documents_lists/191151/1008NPRR-01_RTC_-_NP_4_-_Day-Ahead_Operations_Combined051520.docx" TargetMode="External"/><Relationship Id="rId7" Type="http://schemas.openxmlformats.org/officeDocument/2006/relationships/hyperlink" Target="http://www.ercot.com/content/wcm/key_documents_lists/203854/020OBDRR-01_RTC_-_Methodology_for_Setting_Maximum_Shadow_Prices_for_Network_and_Power_Balance_Constraints_032520.docx" TargetMode="External"/><Relationship Id="rId2" Type="http://schemas.openxmlformats.org/officeDocument/2006/relationships/hyperlink" Target="http://www.ercot.com/content/wcm/key_documents_lists/191151/1007NPRR-01_RTC_-_NP_3_-_Management_Activities_for_the_ERCOT_System_RTCTF043020.docx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www.ercot.com/content/wcm/key_documents_lists/191151/1013NPRR-01_RTC_-_NP_1__2__16__and_25_-_RJones042020.docx" TargetMode="External"/><Relationship Id="rId5" Type="http://schemas.openxmlformats.org/officeDocument/2006/relationships/hyperlink" Target="http://www.ercot.com/content/wcm/key_documents_lists/191151/1010NPRR-01_RTC_-_NP_6_-_Adjustment_Period_and_Real-Time_Operations_Combined042420.docx" TargetMode="External"/><Relationship Id="rId4" Type="http://schemas.openxmlformats.org/officeDocument/2006/relationships/hyperlink" Target="http://www.ercot.com/content/wcm/key_documents_lists/191151/1009NPRR-01_RTC_-_NP_5_-_Transmission_Security_Analysis_and_Reliability_Unit_Commitment_RTCTF043020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657600" y="2286000"/>
            <a:ext cx="5029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Real-Time Co-optimization Task </a:t>
            </a:r>
            <a:r>
              <a:rPr lang="en-US" sz="2000" b="1" dirty="0">
                <a:solidFill>
                  <a:schemeClr val="tx2"/>
                </a:solidFill>
              </a:rPr>
              <a:t>Force </a:t>
            </a:r>
            <a:r>
              <a:rPr lang="en-US" sz="2000" b="1" dirty="0" smtClean="0">
                <a:solidFill>
                  <a:schemeClr val="tx2"/>
                </a:solidFill>
              </a:rPr>
              <a:t>General Update</a:t>
            </a:r>
          </a:p>
          <a:p>
            <a:endParaRPr lang="en-US" sz="2000" b="1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Matt </a:t>
            </a:r>
            <a:r>
              <a:rPr lang="en-US" dirty="0" err="1" smtClean="0">
                <a:solidFill>
                  <a:schemeClr val="tx2"/>
                </a:solidFill>
              </a:rPr>
              <a:t>Mereness</a:t>
            </a:r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RTCTF 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May 20, 2020	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Next Steps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4876800"/>
          </a:xfrm>
        </p:spPr>
        <p:txBody>
          <a:bodyPr/>
          <a:lstStyle/>
          <a:p>
            <a:r>
              <a:rPr lang="en-US" sz="2000" dirty="0" smtClean="0"/>
              <a:t>Ready to proceed with review today</a:t>
            </a:r>
            <a:endParaRPr lang="en-US" sz="1800" dirty="0" smtClean="0"/>
          </a:p>
          <a:p>
            <a:endParaRPr lang="en-US" sz="2000" dirty="0" smtClean="0"/>
          </a:p>
          <a:p>
            <a:r>
              <a:rPr lang="en-US" sz="2000" dirty="0" smtClean="0"/>
              <a:t>At the conclusion of the meeting:</a:t>
            </a:r>
          </a:p>
          <a:p>
            <a:pPr lvl="1"/>
            <a:r>
              <a:rPr lang="en-US" sz="1800" dirty="0" smtClean="0"/>
              <a:t>MPs encouraged to send Revision Request redlines for RTCTF consideration to </a:t>
            </a:r>
            <a:r>
              <a:rPr lang="en-US" sz="1800" dirty="0" smtClean="0">
                <a:hlinkClick r:id="rId2"/>
              </a:rPr>
              <a:t>DMaggio@ercot.com</a:t>
            </a:r>
            <a:r>
              <a:rPr lang="en-US" sz="1800" dirty="0" smtClean="0"/>
              <a:t> &amp; </a:t>
            </a:r>
            <a:r>
              <a:rPr lang="en-US" sz="1800" dirty="0" smtClean="0">
                <a:hlinkClick r:id="rId3"/>
              </a:rPr>
              <a:t>MMereness@ercot.com</a:t>
            </a:r>
            <a:r>
              <a:rPr lang="en-US" sz="1800" dirty="0" smtClean="0"/>
              <a:t> to document and discuss at next meeting.  </a:t>
            </a:r>
          </a:p>
          <a:p>
            <a:pPr lvl="1"/>
            <a:r>
              <a:rPr lang="en-US" sz="1800" dirty="0" smtClean="0"/>
              <a:t>You can also submit formal comments through the standard Market Rules </a:t>
            </a:r>
            <a:r>
              <a:rPr lang="en-US" sz="1800" dirty="0" err="1" smtClean="0"/>
              <a:t>RevisionRequest</a:t>
            </a:r>
            <a:r>
              <a:rPr lang="en-US" sz="1800" dirty="0" smtClean="0"/>
              <a:t> process.</a:t>
            </a:r>
          </a:p>
          <a:p>
            <a:pPr lvl="1"/>
            <a:r>
              <a:rPr lang="en-US" sz="1800" dirty="0" smtClean="0"/>
              <a:t>As RTCTF achieves consensus on groups of issues, ERCOT will periodically submit formal comments reflecting the latest consensus/working versions of the NPRRs.</a:t>
            </a:r>
          </a:p>
          <a:p>
            <a:endParaRPr lang="en-US" sz="1600" dirty="0" smtClean="0"/>
          </a:p>
          <a:p>
            <a:r>
              <a:rPr lang="en-US" sz="2000" dirty="0" smtClean="0"/>
              <a:t>Next RTCTF is June 10</a:t>
            </a:r>
            <a:r>
              <a:rPr lang="en-US" sz="2000" baseline="30000" dirty="0" smtClean="0"/>
              <a:t>th</a:t>
            </a:r>
            <a:endParaRPr lang="en-US" sz="2000" dirty="0" smtClean="0"/>
          </a:p>
          <a:p>
            <a:endParaRPr lang="en-US" sz="1100" dirty="0" smtClean="0"/>
          </a:p>
          <a:p>
            <a:r>
              <a:rPr lang="en-US" sz="2000" dirty="0" smtClean="0"/>
              <a:t>Any comments or questions?</a:t>
            </a:r>
          </a:p>
          <a:p>
            <a:pPr lvl="1"/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0034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Harmonizing </a:t>
            </a:r>
            <a:r>
              <a:rPr lang="en-US" dirty="0"/>
              <a:t>RTC and Battery Energy Storage</a:t>
            </a:r>
          </a:p>
          <a:p>
            <a:endParaRPr lang="en-US" dirty="0" smtClean="0"/>
          </a:p>
          <a:p>
            <a:r>
              <a:rPr lang="en-US" dirty="0" smtClean="0"/>
              <a:t>RTCRR Summary</a:t>
            </a:r>
          </a:p>
          <a:p>
            <a:endParaRPr lang="en-US" dirty="0"/>
          </a:p>
          <a:p>
            <a:r>
              <a:rPr lang="en-US" dirty="0" smtClean="0"/>
              <a:t>Overall RTC Delivery Schedule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2842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Harmonizing RTC </a:t>
            </a:r>
            <a:r>
              <a:rPr lang="en-US" sz="2400" dirty="0" smtClean="0"/>
              <a:t>&amp; Battery </a:t>
            </a:r>
            <a:r>
              <a:rPr lang="en-US" sz="2400" dirty="0"/>
              <a:t>Energy Storage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447675" y="1289448"/>
            <a:ext cx="1009650" cy="50125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RTC KPs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 flipV="1">
            <a:off x="1457325" y="1654374"/>
            <a:ext cx="619125" cy="1"/>
          </a:xfrm>
          <a:prstGeom prst="straightConnector1">
            <a:avLst/>
          </a:prstGeom>
          <a:noFill/>
          <a:ln w="6350" cap="flat" cmpd="sng" algn="ctr">
            <a:solidFill>
              <a:srgbClr val="5B9BD5"/>
            </a:solidFill>
            <a:prstDash val="solid"/>
            <a:miter lim="800000"/>
            <a:tailEnd type="triangle"/>
          </a:ln>
          <a:effectLst/>
        </p:spPr>
      </p:cxnSp>
      <p:sp>
        <p:nvSpPr>
          <p:cNvPr id="38" name="Rectangle 37"/>
          <p:cNvSpPr/>
          <p:nvPr/>
        </p:nvSpPr>
        <p:spPr>
          <a:xfrm>
            <a:off x="2076450" y="1537098"/>
            <a:ext cx="1009650" cy="50125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2190750" y="1651398"/>
            <a:ext cx="1009650" cy="50125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2305050" y="1765698"/>
            <a:ext cx="1009650" cy="50125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2419350" y="1879998"/>
            <a:ext cx="1009650" cy="50125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RTC RRs</a:t>
            </a:r>
          </a:p>
        </p:txBody>
      </p:sp>
      <p:cxnSp>
        <p:nvCxnSpPr>
          <p:cNvPr id="42" name="Straight Arrow Connector 41"/>
          <p:cNvCxnSpPr/>
          <p:nvPr/>
        </p:nvCxnSpPr>
        <p:spPr>
          <a:xfrm flipV="1">
            <a:off x="1457325" y="1354635"/>
            <a:ext cx="619125" cy="1"/>
          </a:xfrm>
          <a:prstGeom prst="straightConnector1">
            <a:avLst/>
          </a:prstGeom>
          <a:noFill/>
          <a:ln w="6350" cap="flat" cmpd="sng" algn="ctr">
            <a:solidFill>
              <a:srgbClr val="5B9BD5"/>
            </a:solidFill>
            <a:prstDash val="solid"/>
            <a:miter lim="800000"/>
            <a:tailEnd type="triangle"/>
          </a:ln>
          <a:effectLst/>
        </p:spPr>
      </p:cxnSp>
      <p:sp>
        <p:nvSpPr>
          <p:cNvPr id="43" name="Rectangle 42"/>
          <p:cNvSpPr/>
          <p:nvPr/>
        </p:nvSpPr>
        <p:spPr>
          <a:xfrm>
            <a:off x="2076450" y="1166219"/>
            <a:ext cx="1352550" cy="27265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RTC IA</a:t>
            </a:r>
          </a:p>
        </p:txBody>
      </p:sp>
      <p:sp>
        <p:nvSpPr>
          <p:cNvPr id="44" name="Rectangle 43"/>
          <p:cNvSpPr/>
          <p:nvPr/>
        </p:nvSpPr>
        <p:spPr>
          <a:xfrm>
            <a:off x="447675" y="3670698"/>
            <a:ext cx="1009650" cy="501253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BESTF KTCs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 flipV="1">
            <a:off x="1457325" y="4035624"/>
            <a:ext cx="619125" cy="1"/>
          </a:xfrm>
          <a:prstGeom prst="straightConnector1">
            <a:avLst/>
          </a:prstGeom>
          <a:noFill/>
          <a:ln w="6350" cap="flat" cmpd="sng" algn="ctr">
            <a:solidFill>
              <a:srgbClr val="5B9BD5"/>
            </a:solidFill>
            <a:prstDash val="solid"/>
            <a:miter lim="800000"/>
            <a:tailEnd type="triangle"/>
          </a:ln>
          <a:effectLst/>
        </p:spPr>
      </p:cxnSp>
      <p:sp>
        <p:nvSpPr>
          <p:cNvPr id="46" name="Rectangle 45"/>
          <p:cNvSpPr/>
          <p:nvPr/>
        </p:nvSpPr>
        <p:spPr>
          <a:xfrm>
            <a:off x="447675" y="4623795"/>
            <a:ext cx="1009650" cy="501253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61975" y="4738095"/>
            <a:ext cx="1009650" cy="501253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76275" y="4852395"/>
            <a:ext cx="1009650" cy="501253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790575" y="4966695"/>
            <a:ext cx="1009650" cy="501253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Other BES RRs</a:t>
            </a:r>
          </a:p>
        </p:txBody>
      </p:sp>
      <p:cxnSp>
        <p:nvCxnSpPr>
          <p:cNvPr id="50" name="Straight Arrow Connector 49"/>
          <p:cNvCxnSpPr/>
          <p:nvPr/>
        </p:nvCxnSpPr>
        <p:spPr>
          <a:xfrm flipV="1">
            <a:off x="1457325" y="3735885"/>
            <a:ext cx="619125" cy="1"/>
          </a:xfrm>
          <a:prstGeom prst="straightConnector1">
            <a:avLst/>
          </a:prstGeom>
          <a:noFill/>
          <a:ln w="6350" cap="flat" cmpd="sng" algn="ctr">
            <a:solidFill>
              <a:srgbClr val="5B9BD5"/>
            </a:solidFill>
            <a:prstDash val="solid"/>
            <a:miter lim="800000"/>
            <a:tailEnd type="triangle"/>
          </a:ln>
          <a:effectLst/>
        </p:spPr>
      </p:cxnSp>
      <p:sp>
        <p:nvSpPr>
          <p:cNvPr id="51" name="Rectangle 50"/>
          <p:cNvSpPr/>
          <p:nvPr/>
        </p:nvSpPr>
        <p:spPr>
          <a:xfrm>
            <a:off x="2076450" y="3547469"/>
            <a:ext cx="1352550" cy="272653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Single Model IA</a:t>
            </a:r>
          </a:p>
        </p:txBody>
      </p:sp>
      <p:sp>
        <p:nvSpPr>
          <p:cNvPr id="52" name="Rectangle 51"/>
          <p:cNvSpPr/>
          <p:nvPr/>
        </p:nvSpPr>
        <p:spPr>
          <a:xfrm>
            <a:off x="2076450" y="3915669"/>
            <a:ext cx="1352550" cy="2332731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Single Model NPRR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_____________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 overlapping sections, authors use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RTC Redlines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ESR Redlines</a:t>
            </a:r>
          </a:p>
        </p:txBody>
      </p:sp>
      <p:cxnSp>
        <p:nvCxnSpPr>
          <p:cNvPr id="53" name="Straight Arrow Connector 52"/>
          <p:cNvCxnSpPr>
            <a:stCxn id="44" idx="2"/>
            <a:endCxn id="46" idx="0"/>
          </p:cNvCxnSpPr>
          <p:nvPr/>
        </p:nvCxnSpPr>
        <p:spPr>
          <a:xfrm>
            <a:off x="952500" y="4171951"/>
            <a:ext cx="0" cy="451844"/>
          </a:xfrm>
          <a:prstGeom prst="straightConnector1">
            <a:avLst/>
          </a:prstGeom>
          <a:noFill/>
          <a:ln w="6350" cap="flat" cmpd="sng" algn="ctr">
            <a:solidFill>
              <a:srgbClr val="5B9BD5"/>
            </a:solidFill>
            <a:prstDash val="solid"/>
            <a:miter lim="800000"/>
            <a:tailEnd type="triangle"/>
          </a:ln>
          <a:effectLst/>
        </p:spPr>
      </p:cxnSp>
      <p:sp>
        <p:nvSpPr>
          <p:cNvPr id="55" name="Right Arrow 54"/>
          <p:cNvSpPr/>
          <p:nvPr/>
        </p:nvSpPr>
        <p:spPr>
          <a:xfrm>
            <a:off x="6648450" y="1879998"/>
            <a:ext cx="762000" cy="501253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PRS</a:t>
            </a:r>
          </a:p>
        </p:txBody>
      </p:sp>
      <p:sp>
        <p:nvSpPr>
          <p:cNvPr id="56" name="Right Arrow 55"/>
          <p:cNvSpPr/>
          <p:nvPr/>
        </p:nvSpPr>
        <p:spPr>
          <a:xfrm>
            <a:off x="7410450" y="1879998"/>
            <a:ext cx="762000" cy="501253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TAC</a:t>
            </a:r>
          </a:p>
        </p:txBody>
      </p:sp>
      <p:sp>
        <p:nvSpPr>
          <p:cNvPr id="57" name="Right Arrow 56"/>
          <p:cNvSpPr/>
          <p:nvPr/>
        </p:nvSpPr>
        <p:spPr>
          <a:xfrm>
            <a:off x="8172450" y="1892499"/>
            <a:ext cx="762000" cy="501253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BOD</a:t>
            </a:r>
          </a:p>
        </p:txBody>
      </p:sp>
      <p:sp>
        <p:nvSpPr>
          <p:cNvPr id="58" name="Right Arrow 57"/>
          <p:cNvSpPr/>
          <p:nvPr/>
        </p:nvSpPr>
        <p:spPr>
          <a:xfrm>
            <a:off x="3429000" y="4089502"/>
            <a:ext cx="3219450" cy="554234"/>
          </a:xfrm>
          <a:prstGeom prst="rightArrow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BESTF Meetings</a:t>
            </a:r>
          </a:p>
        </p:txBody>
      </p:sp>
      <p:sp>
        <p:nvSpPr>
          <p:cNvPr id="59" name="Right Arrow 58"/>
          <p:cNvSpPr/>
          <p:nvPr/>
        </p:nvSpPr>
        <p:spPr>
          <a:xfrm>
            <a:off x="6648450" y="4108848"/>
            <a:ext cx="762000" cy="501253"/>
          </a:xfrm>
          <a:prstGeom prst="rightArrow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PRS</a:t>
            </a:r>
          </a:p>
        </p:txBody>
      </p:sp>
      <p:sp>
        <p:nvSpPr>
          <p:cNvPr id="60" name="Right Arrow 59"/>
          <p:cNvSpPr/>
          <p:nvPr/>
        </p:nvSpPr>
        <p:spPr>
          <a:xfrm>
            <a:off x="7410450" y="4108848"/>
            <a:ext cx="762000" cy="501253"/>
          </a:xfrm>
          <a:prstGeom prst="rightArrow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TAC</a:t>
            </a:r>
          </a:p>
        </p:txBody>
      </p:sp>
      <p:sp>
        <p:nvSpPr>
          <p:cNvPr id="61" name="Right Arrow 60"/>
          <p:cNvSpPr/>
          <p:nvPr/>
        </p:nvSpPr>
        <p:spPr>
          <a:xfrm>
            <a:off x="8172450" y="4121349"/>
            <a:ext cx="762000" cy="501253"/>
          </a:xfrm>
          <a:prstGeom prst="rightArrow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BOD</a:t>
            </a:r>
          </a:p>
        </p:txBody>
      </p:sp>
      <p:sp>
        <p:nvSpPr>
          <p:cNvPr id="62" name="Right Arrow 61"/>
          <p:cNvSpPr/>
          <p:nvPr/>
        </p:nvSpPr>
        <p:spPr>
          <a:xfrm rot="5400000">
            <a:off x="3160215" y="3086103"/>
            <a:ext cx="2023472" cy="3429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RTC Redline Changes</a:t>
            </a:r>
          </a:p>
        </p:txBody>
      </p:sp>
      <p:sp>
        <p:nvSpPr>
          <p:cNvPr id="63" name="Right Arrow 62"/>
          <p:cNvSpPr/>
          <p:nvPr/>
        </p:nvSpPr>
        <p:spPr>
          <a:xfrm rot="5400000">
            <a:off x="4060328" y="3086102"/>
            <a:ext cx="2023469" cy="3429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RTC Redline Changes</a:t>
            </a:r>
          </a:p>
        </p:txBody>
      </p:sp>
      <p:sp>
        <p:nvSpPr>
          <p:cNvPr id="64" name="Right Arrow 63"/>
          <p:cNvSpPr/>
          <p:nvPr/>
        </p:nvSpPr>
        <p:spPr>
          <a:xfrm rot="5400000">
            <a:off x="4960441" y="3094733"/>
            <a:ext cx="2023469" cy="3429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RTC Redline Changes</a:t>
            </a:r>
          </a:p>
        </p:txBody>
      </p:sp>
      <p:sp>
        <p:nvSpPr>
          <p:cNvPr id="65" name="Rectangle 64"/>
          <p:cNvSpPr/>
          <p:nvPr/>
        </p:nvSpPr>
        <p:spPr>
          <a:xfrm>
            <a:off x="6724650" y="2400301"/>
            <a:ext cx="2076450" cy="61317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Approval of RTC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RRs and IA</a:t>
            </a:r>
          </a:p>
        </p:txBody>
      </p:sp>
      <p:sp>
        <p:nvSpPr>
          <p:cNvPr id="66" name="Rectangle 65"/>
          <p:cNvSpPr/>
          <p:nvPr/>
        </p:nvSpPr>
        <p:spPr>
          <a:xfrm>
            <a:off x="6724650" y="4629447"/>
            <a:ext cx="2076450" cy="1171278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Approval of Single Model NPRR &amp; IA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(acknowledging subset of identical RTC redlines to support ESR redlines).</a:t>
            </a:r>
          </a:p>
        </p:txBody>
      </p:sp>
      <p:sp>
        <p:nvSpPr>
          <p:cNvPr id="54" name="Right Arrow 53"/>
          <p:cNvSpPr/>
          <p:nvPr/>
        </p:nvSpPr>
        <p:spPr>
          <a:xfrm>
            <a:off x="3429000" y="1843092"/>
            <a:ext cx="3219450" cy="557210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RTCTF Meetings</a:t>
            </a:r>
          </a:p>
        </p:txBody>
      </p:sp>
    </p:spTree>
    <p:extLst>
      <p:ext uri="{BB962C8B-B14F-4D97-AF65-F5344CB8AC3E}">
        <p14:creationId xmlns:p14="http://schemas.microsoft.com/office/powerpoint/2010/main" val="404437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Harmonizing RTC </a:t>
            </a:r>
            <a:r>
              <a:rPr lang="en-US" sz="2400" dirty="0" smtClean="0"/>
              <a:t>&amp; Battery </a:t>
            </a:r>
            <a:r>
              <a:rPr lang="en-US" sz="2400" dirty="0"/>
              <a:t>Energy </a:t>
            </a:r>
            <a:r>
              <a:rPr lang="en-US" sz="2400" dirty="0" smtClean="0"/>
              <a:t>Storage (BES)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5761"/>
            <a:ext cx="8534400" cy="868163"/>
          </a:xfrm>
        </p:spPr>
        <p:txBody>
          <a:bodyPr/>
          <a:lstStyle/>
          <a:p>
            <a:pPr algn="just"/>
            <a:r>
              <a:rPr lang="en-US" sz="2000" dirty="0" smtClean="0"/>
              <a:t>RTCTF &amp; BES Task Force (BESTF) meetings are purposefully adjacent or straddling PRS due to inter-relationships of RTC &amp; BES concepts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066800" y="1905000"/>
            <a:ext cx="2514600" cy="3293209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 defTabSz="114300"/>
            <a:r>
              <a:rPr lang="en-US" sz="1600" b="1" dirty="0" smtClean="0">
                <a:solidFill>
                  <a:schemeClr val="tx2"/>
                </a:solidFill>
              </a:rPr>
              <a:t>RTCTF		</a:t>
            </a:r>
          </a:p>
          <a:p>
            <a:r>
              <a:rPr lang="en-US" sz="1600" dirty="0" smtClean="0">
                <a:solidFill>
                  <a:schemeClr val="tx2"/>
                </a:solidFill>
              </a:rPr>
              <a:t>March 11 </a:t>
            </a:r>
          </a:p>
          <a:p>
            <a:r>
              <a:rPr lang="en-US" sz="1600" dirty="0" smtClean="0">
                <a:solidFill>
                  <a:schemeClr val="tx2"/>
                </a:solidFill>
              </a:rPr>
              <a:t>April 8</a:t>
            </a:r>
          </a:p>
          <a:p>
            <a:r>
              <a:rPr lang="en-US" sz="1600" dirty="0" smtClean="0">
                <a:solidFill>
                  <a:schemeClr val="tx2"/>
                </a:solidFill>
              </a:rPr>
              <a:t>April 30</a:t>
            </a:r>
          </a:p>
          <a:p>
            <a:r>
              <a:rPr lang="en-US" sz="1600" dirty="0" smtClean="0">
                <a:solidFill>
                  <a:schemeClr val="tx2"/>
                </a:solidFill>
              </a:rPr>
              <a:t>May 20</a:t>
            </a:r>
          </a:p>
          <a:p>
            <a:r>
              <a:rPr lang="en-US" sz="1600" dirty="0" smtClean="0">
                <a:solidFill>
                  <a:schemeClr val="tx2"/>
                </a:solidFill>
              </a:rPr>
              <a:t>June 10</a:t>
            </a:r>
          </a:p>
          <a:p>
            <a:r>
              <a:rPr lang="en-US" sz="1600" dirty="0" smtClean="0">
                <a:solidFill>
                  <a:schemeClr val="tx2"/>
                </a:solidFill>
              </a:rPr>
              <a:t>June 29</a:t>
            </a:r>
          </a:p>
          <a:p>
            <a:r>
              <a:rPr lang="en-US" sz="1600" dirty="0" smtClean="0">
                <a:solidFill>
                  <a:schemeClr val="tx2"/>
                </a:solidFill>
              </a:rPr>
              <a:t>July 22</a:t>
            </a:r>
          </a:p>
          <a:p>
            <a:r>
              <a:rPr lang="en-US" sz="1600" dirty="0" smtClean="0">
                <a:solidFill>
                  <a:schemeClr val="tx2"/>
                </a:solidFill>
              </a:rPr>
              <a:t>August 12</a:t>
            </a:r>
          </a:p>
          <a:p>
            <a:r>
              <a:rPr lang="en-US" sz="1600" dirty="0" smtClean="0">
                <a:solidFill>
                  <a:schemeClr val="tx2"/>
                </a:solidFill>
              </a:rPr>
              <a:t>September 9</a:t>
            </a:r>
          </a:p>
          <a:p>
            <a:r>
              <a:rPr lang="en-US" sz="1600" dirty="0" smtClean="0">
                <a:solidFill>
                  <a:schemeClr val="tx2"/>
                </a:solidFill>
              </a:rPr>
              <a:t>September 28</a:t>
            </a:r>
          </a:p>
          <a:p>
            <a:r>
              <a:rPr lang="en-US" sz="1600" dirty="0" smtClean="0">
                <a:solidFill>
                  <a:schemeClr val="tx2"/>
                </a:solidFill>
              </a:rPr>
              <a:t>October 21</a:t>
            </a:r>
          </a:p>
          <a:p>
            <a:r>
              <a:rPr lang="en-US" sz="1600" dirty="0" smtClean="0">
                <a:solidFill>
                  <a:schemeClr val="tx2"/>
                </a:solidFill>
              </a:rPr>
              <a:t>November 12 </a:t>
            </a:r>
            <a:r>
              <a:rPr lang="en-US" sz="1600" i="1" dirty="0" smtClean="0">
                <a:solidFill>
                  <a:schemeClr val="tx2"/>
                </a:solidFill>
              </a:rPr>
              <a:t>(if needed)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581400" y="1905000"/>
            <a:ext cx="2743200" cy="3293209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 defTabSz="114300"/>
            <a:r>
              <a:rPr lang="en-US" sz="1600" b="1" i="1" dirty="0" smtClean="0">
                <a:solidFill>
                  <a:schemeClr val="tx2"/>
                </a:solidFill>
              </a:rPr>
              <a:t>BESTF		</a:t>
            </a:r>
          </a:p>
          <a:p>
            <a:r>
              <a:rPr lang="en-US" sz="1600" i="1" dirty="0" smtClean="0">
                <a:solidFill>
                  <a:schemeClr val="tx2"/>
                </a:solidFill>
              </a:rPr>
              <a:t>March 13</a:t>
            </a:r>
          </a:p>
          <a:p>
            <a:r>
              <a:rPr lang="en-US" sz="1600" i="1" smtClean="0">
                <a:solidFill>
                  <a:schemeClr val="tx2"/>
                </a:solidFill>
              </a:rPr>
              <a:t>April 16</a:t>
            </a:r>
            <a:endParaRPr lang="en-US" sz="1600" i="1" dirty="0" smtClean="0">
              <a:solidFill>
                <a:schemeClr val="tx2"/>
              </a:solidFill>
            </a:endParaRPr>
          </a:p>
          <a:p>
            <a:r>
              <a:rPr lang="en-US" sz="1600" i="1" dirty="0" smtClean="0">
                <a:solidFill>
                  <a:schemeClr val="tx2"/>
                </a:solidFill>
              </a:rPr>
              <a:t>May 1</a:t>
            </a:r>
            <a:endParaRPr lang="en-US" sz="1600" i="1" dirty="0">
              <a:solidFill>
                <a:schemeClr val="tx2"/>
              </a:solidFill>
            </a:endParaRPr>
          </a:p>
          <a:p>
            <a:r>
              <a:rPr lang="en-US" sz="1600" i="1" dirty="0">
                <a:solidFill>
                  <a:schemeClr val="tx2"/>
                </a:solidFill>
              </a:rPr>
              <a:t>May </a:t>
            </a:r>
            <a:r>
              <a:rPr lang="en-US" sz="1600" i="1" dirty="0" smtClean="0">
                <a:solidFill>
                  <a:schemeClr val="tx2"/>
                </a:solidFill>
              </a:rPr>
              <a:t>21</a:t>
            </a:r>
            <a:endParaRPr lang="en-US" sz="1600" i="1" dirty="0">
              <a:solidFill>
                <a:schemeClr val="tx2"/>
              </a:solidFill>
            </a:endParaRPr>
          </a:p>
          <a:p>
            <a:r>
              <a:rPr lang="en-US" sz="1600" i="1" dirty="0">
                <a:solidFill>
                  <a:schemeClr val="tx2"/>
                </a:solidFill>
              </a:rPr>
              <a:t>June </a:t>
            </a:r>
            <a:r>
              <a:rPr lang="en-US" sz="1600" i="1" dirty="0" smtClean="0">
                <a:solidFill>
                  <a:schemeClr val="tx2"/>
                </a:solidFill>
              </a:rPr>
              <a:t>12</a:t>
            </a:r>
            <a:endParaRPr lang="en-US" sz="1600" i="1" dirty="0">
              <a:solidFill>
                <a:schemeClr val="tx2"/>
              </a:solidFill>
            </a:endParaRPr>
          </a:p>
          <a:p>
            <a:r>
              <a:rPr lang="en-US" sz="1600" i="1" dirty="0">
                <a:solidFill>
                  <a:schemeClr val="tx2"/>
                </a:solidFill>
              </a:rPr>
              <a:t>June </a:t>
            </a:r>
            <a:r>
              <a:rPr lang="en-US" sz="1600" i="1" dirty="0" smtClean="0">
                <a:solidFill>
                  <a:schemeClr val="tx2"/>
                </a:solidFill>
              </a:rPr>
              <a:t>30</a:t>
            </a:r>
            <a:endParaRPr lang="en-US" sz="1600" i="1" dirty="0">
              <a:solidFill>
                <a:schemeClr val="tx2"/>
              </a:solidFill>
            </a:endParaRPr>
          </a:p>
          <a:p>
            <a:r>
              <a:rPr lang="en-US" sz="1600" i="1" dirty="0">
                <a:solidFill>
                  <a:schemeClr val="tx2"/>
                </a:solidFill>
              </a:rPr>
              <a:t>July </a:t>
            </a:r>
            <a:r>
              <a:rPr lang="en-US" sz="1600" i="1" dirty="0" smtClean="0">
                <a:solidFill>
                  <a:schemeClr val="tx2"/>
                </a:solidFill>
              </a:rPr>
              <a:t>23</a:t>
            </a:r>
            <a:endParaRPr lang="en-US" sz="1600" i="1" dirty="0">
              <a:solidFill>
                <a:schemeClr val="tx2"/>
              </a:solidFill>
            </a:endParaRPr>
          </a:p>
          <a:p>
            <a:r>
              <a:rPr lang="en-US" sz="1600" i="1" dirty="0">
                <a:solidFill>
                  <a:schemeClr val="tx2"/>
                </a:solidFill>
              </a:rPr>
              <a:t>August </a:t>
            </a:r>
            <a:r>
              <a:rPr lang="en-US" sz="1600" i="1" dirty="0" smtClean="0">
                <a:solidFill>
                  <a:schemeClr val="tx2"/>
                </a:solidFill>
              </a:rPr>
              <a:t>14</a:t>
            </a:r>
            <a:endParaRPr lang="en-US" sz="1600" i="1" dirty="0">
              <a:solidFill>
                <a:schemeClr val="tx2"/>
              </a:solidFill>
            </a:endParaRPr>
          </a:p>
          <a:p>
            <a:r>
              <a:rPr lang="en-US" sz="1600" i="1" dirty="0">
                <a:solidFill>
                  <a:schemeClr val="tx2"/>
                </a:solidFill>
              </a:rPr>
              <a:t>September </a:t>
            </a:r>
            <a:r>
              <a:rPr lang="en-US" sz="1600" i="1" dirty="0" smtClean="0">
                <a:solidFill>
                  <a:schemeClr val="tx2"/>
                </a:solidFill>
              </a:rPr>
              <a:t>11</a:t>
            </a:r>
            <a:endParaRPr lang="en-US" sz="1600" i="1" dirty="0">
              <a:solidFill>
                <a:schemeClr val="tx2"/>
              </a:solidFill>
            </a:endParaRPr>
          </a:p>
          <a:p>
            <a:r>
              <a:rPr lang="en-US" sz="1600" i="1" dirty="0">
                <a:solidFill>
                  <a:schemeClr val="tx2"/>
                </a:solidFill>
              </a:rPr>
              <a:t>September </a:t>
            </a:r>
            <a:r>
              <a:rPr lang="en-US" sz="1600" i="1" dirty="0" smtClean="0">
                <a:solidFill>
                  <a:schemeClr val="tx2"/>
                </a:solidFill>
              </a:rPr>
              <a:t>29</a:t>
            </a:r>
            <a:endParaRPr lang="en-US" sz="1600" i="1" dirty="0">
              <a:solidFill>
                <a:schemeClr val="tx2"/>
              </a:solidFill>
            </a:endParaRPr>
          </a:p>
          <a:p>
            <a:r>
              <a:rPr lang="en-US" sz="1600" i="1" dirty="0">
                <a:solidFill>
                  <a:schemeClr val="tx2"/>
                </a:solidFill>
              </a:rPr>
              <a:t>October </a:t>
            </a:r>
            <a:r>
              <a:rPr lang="en-US" sz="1600" i="1" dirty="0" smtClean="0">
                <a:solidFill>
                  <a:schemeClr val="tx2"/>
                </a:solidFill>
              </a:rPr>
              <a:t>22</a:t>
            </a:r>
            <a:endParaRPr lang="en-US" sz="1600" i="1" dirty="0">
              <a:solidFill>
                <a:schemeClr val="tx2"/>
              </a:solidFill>
            </a:endParaRPr>
          </a:p>
          <a:p>
            <a:r>
              <a:rPr lang="en-US" sz="1600" i="1" dirty="0" smtClean="0">
                <a:solidFill>
                  <a:schemeClr val="tx2"/>
                </a:solidFill>
              </a:rPr>
              <a:t>November 13 (if needed)</a:t>
            </a:r>
            <a:endParaRPr lang="en-US" sz="1600" i="1" dirty="0">
              <a:solidFill>
                <a:schemeClr val="tx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66800" y="5198209"/>
            <a:ext cx="5257800" cy="107721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November 5 (ROS)</a:t>
            </a:r>
          </a:p>
          <a:p>
            <a:r>
              <a:rPr lang="en-US" sz="1600" dirty="0" smtClean="0">
                <a:solidFill>
                  <a:schemeClr val="tx2"/>
                </a:solidFill>
              </a:rPr>
              <a:t>November 11 (PRS)</a:t>
            </a:r>
          </a:p>
          <a:p>
            <a:r>
              <a:rPr lang="en-US" sz="1600" dirty="0" smtClean="0">
                <a:solidFill>
                  <a:schemeClr val="tx2"/>
                </a:solidFill>
              </a:rPr>
              <a:t>November 18 (TAC)</a:t>
            </a:r>
          </a:p>
          <a:p>
            <a:r>
              <a:rPr lang="en-US" sz="1600" dirty="0" smtClean="0">
                <a:solidFill>
                  <a:schemeClr val="tx2"/>
                </a:solidFill>
              </a:rPr>
              <a:t>December 8 (Board of Directors)</a:t>
            </a:r>
          </a:p>
        </p:txBody>
      </p:sp>
    </p:spTree>
    <p:extLst>
      <p:ext uri="{BB962C8B-B14F-4D97-AF65-F5344CB8AC3E}">
        <p14:creationId xmlns:p14="http://schemas.microsoft.com/office/powerpoint/2010/main" val="393627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RTC Revision </a:t>
            </a:r>
            <a:r>
              <a:rPr lang="en-US" sz="2400" dirty="0" smtClean="0"/>
              <a:t>Requests (RTCRRs)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715000"/>
          </a:xfrm>
        </p:spPr>
        <p:txBody>
          <a:bodyPr/>
          <a:lstStyle/>
          <a:p>
            <a:r>
              <a:rPr lang="en-US" sz="1600" dirty="0" smtClean="0"/>
              <a:t>Based on Board-approved RTC Key Principles (KPs), ERCOT developed and released the following NPRRs, NOGRR, and OBDRR with a single Impact Analysis (IA)</a:t>
            </a:r>
            <a:r>
              <a:rPr lang="en-US" sz="1800" dirty="0" smtClean="0"/>
              <a:t>.</a:t>
            </a:r>
          </a:p>
          <a:p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1561169"/>
              </p:ext>
            </p:extLst>
          </p:nvPr>
        </p:nvGraphicFramePr>
        <p:xfrm>
          <a:off x="568036" y="1524000"/>
          <a:ext cx="7966364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4364"/>
                <a:gridCol w="762000"/>
              </a:tblGrid>
              <a:tr h="480060">
                <a:tc>
                  <a:txBody>
                    <a:bodyPr/>
                    <a:lstStyle/>
                    <a:p>
                      <a:r>
                        <a:rPr lang="en-US" dirty="0" smtClean="0"/>
                        <a:t>RTCRRs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released</a:t>
                      </a:r>
                      <a:r>
                        <a:rPr lang="en-US" baseline="0" dirty="0" smtClean="0"/>
                        <a:t> March 25, 2020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Pages</a:t>
                      </a:r>
                    </a:p>
                    <a:p>
                      <a:r>
                        <a:rPr lang="en-US" sz="1100" dirty="0" smtClean="0"/>
                        <a:t>549 total</a:t>
                      </a:r>
                      <a:endParaRPr lang="en-US" sz="1100" dirty="0"/>
                    </a:p>
                  </a:txBody>
                  <a:tcPr/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NPRR1007- RTC NP3- Management Activities for the ERCOT System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62</a:t>
                      </a:r>
                      <a:endParaRPr lang="en-US" sz="1400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NPRR1008- RTC NP4- Day-Ahead Operations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65</a:t>
                      </a: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NPRR1009- RTC NP5- Transmission Security Analysis and Reliability Unit Commitment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39</a:t>
                      </a: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NPRR1010- RTC NP6- Adjustment Period and Real-Time Operations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248</a:t>
                      </a:r>
                      <a:endParaRPr lang="en-US" sz="1400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NPRR1011- RTC NP8- Performance Monitoring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49</a:t>
                      </a:r>
                      <a:endParaRPr lang="en-US" sz="1400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NPRR1012- RTC NP9-  Settlement and Billing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15</a:t>
                      </a:r>
                      <a:endParaRPr lang="en-US" sz="1400" dirty="0"/>
                    </a:p>
                  </a:txBody>
                  <a:tcPr/>
                </a:tc>
              </a:tr>
              <a:tr h="5334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NPRR1013- RTC NP 1, 2, 16, 25- Overview, Definitions/Acronyms, Registration and Qualification of MPs, and Market Suspension and Restart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24</a:t>
                      </a:r>
                      <a:endParaRPr lang="en-US" sz="1400" dirty="0"/>
                    </a:p>
                  </a:txBody>
                  <a:tcPr/>
                </a:tc>
              </a:tr>
              <a:tr h="48006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NOGRR211- RTC Nodal Operating Guides 2 and 9-  System Operations and Control Requirements and Monitoring Programs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21</a:t>
                      </a:r>
                      <a:endParaRPr lang="en-US" sz="1400" dirty="0"/>
                    </a:p>
                  </a:txBody>
                  <a:tcPr/>
                </a:tc>
              </a:tr>
              <a:tr h="48006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OBDRR020- RTC - Methodology for Setting Maximum Shadow Prices for Network and Power Balance Constraints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26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62031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Overall RTC Delivery Schedule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5334000"/>
          </a:xfrm>
        </p:spPr>
        <p:txBody>
          <a:bodyPr/>
          <a:lstStyle/>
          <a:p>
            <a:r>
              <a:rPr lang="en-US" sz="2400" i="1" dirty="0" smtClean="0"/>
              <a:t>Draft</a:t>
            </a:r>
            <a:r>
              <a:rPr lang="en-US" sz="2400" dirty="0" smtClean="0"/>
              <a:t> Timeline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spcBef>
                <a:spcPts val="1800"/>
              </a:spcBef>
            </a:pPr>
            <a:endParaRPr lang="en-US" sz="2400" dirty="0" smtClean="0"/>
          </a:p>
          <a:p>
            <a:pPr algn="just">
              <a:spcBef>
                <a:spcPts val="1800"/>
              </a:spcBef>
            </a:pPr>
            <a:r>
              <a:rPr lang="en-US" sz="2000" dirty="0" smtClean="0"/>
              <a:t>There are several items/policies, beyond 2020 RTCRRs, that must be addressed prior to the implementation of RTC—e.g.:</a:t>
            </a:r>
          </a:p>
          <a:p>
            <a:pPr lvl="1" algn="just"/>
            <a:r>
              <a:rPr lang="en-US" sz="1800" dirty="0" smtClean="0"/>
              <a:t>Proxy Offer Curves;</a:t>
            </a:r>
          </a:p>
          <a:p>
            <a:pPr lvl="1" algn="just"/>
            <a:r>
              <a:rPr lang="en-US" sz="1800" dirty="0" smtClean="0"/>
              <a:t>RUC AS Demand Curves; </a:t>
            </a:r>
          </a:p>
          <a:p>
            <a:pPr lvl="1" algn="just"/>
            <a:r>
              <a:rPr lang="en-US" sz="1800" dirty="0" smtClean="0"/>
              <a:t>Transitional language for RTC go-live (if any);</a:t>
            </a:r>
          </a:p>
          <a:p>
            <a:pPr lvl="1" algn="just"/>
            <a:r>
              <a:rPr lang="en-US" sz="1800" dirty="0" smtClean="0"/>
              <a:t>ORDC/RTC results comparison; and</a:t>
            </a:r>
          </a:p>
          <a:p>
            <a:pPr lvl="1" algn="just"/>
            <a:r>
              <a:rPr lang="en-US" sz="1800" dirty="0" smtClean="0"/>
              <a:t>Target dates for MP detailed requirements (e.g., SCADA changes, XML changes, Market Trials plans).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9237" y="1371600"/>
            <a:ext cx="6105525" cy="1038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9632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Outline of RTCTF General Update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7747" y="990600"/>
            <a:ext cx="8534400" cy="5052221"/>
          </a:xfrm>
        </p:spPr>
        <p:txBody>
          <a:bodyPr/>
          <a:lstStyle/>
          <a:p>
            <a:pPr>
              <a:spcBef>
                <a:spcPts val="1000"/>
              </a:spcBef>
              <a:spcAft>
                <a:spcPts val="1000"/>
              </a:spcAft>
            </a:pPr>
            <a:r>
              <a:rPr lang="en-US" sz="2000" dirty="0" smtClean="0"/>
              <a:t>RTC Revision Requests (RTCRRs)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/>
              <a:t>Review </a:t>
            </a:r>
            <a:r>
              <a:rPr lang="en-US" sz="2000" dirty="0" smtClean="0"/>
              <a:t>Schedule and Process</a:t>
            </a:r>
          </a:p>
          <a:p>
            <a:pPr>
              <a:spcBef>
                <a:spcPts val="1000"/>
              </a:spcBef>
              <a:spcAft>
                <a:spcPts val="1000"/>
              </a:spcAft>
            </a:pPr>
            <a:r>
              <a:rPr lang="en-US" sz="2000" dirty="0" smtClean="0"/>
              <a:t>Update from May 11 Special RTCTF Meeting</a:t>
            </a:r>
          </a:p>
          <a:p>
            <a:pPr>
              <a:spcBef>
                <a:spcPts val="1000"/>
              </a:spcBef>
              <a:spcAft>
                <a:spcPts val="1000"/>
              </a:spcAft>
            </a:pPr>
            <a:r>
              <a:rPr lang="en-US" sz="2000" dirty="0"/>
              <a:t>Follow up on the Telemetry Change Information Request</a:t>
            </a:r>
          </a:p>
          <a:p>
            <a:pPr>
              <a:spcBef>
                <a:spcPts val="1000"/>
              </a:spcBef>
              <a:spcAft>
                <a:spcPts val="1000"/>
              </a:spcAft>
            </a:pPr>
            <a:r>
              <a:rPr lang="en-US" sz="2000" dirty="0" smtClean="0"/>
              <a:t>Next Steps</a:t>
            </a:r>
          </a:p>
          <a:p>
            <a:pPr>
              <a:spcBef>
                <a:spcPts val="1000"/>
              </a:spcBef>
            </a:pPr>
            <a:r>
              <a:rPr lang="en-US" sz="2000" dirty="0" smtClean="0"/>
              <a:t>Appendix</a:t>
            </a:r>
          </a:p>
          <a:p>
            <a:pPr lvl="1">
              <a:spcBef>
                <a:spcPts val="1000"/>
              </a:spcBef>
            </a:pPr>
            <a:r>
              <a:rPr lang="en-US" sz="1800" dirty="0"/>
              <a:t>Harmonizing RTC and Battery Energy </a:t>
            </a:r>
            <a:r>
              <a:rPr lang="en-US" sz="1800" dirty="0" smtClean="0"/>
              <a:t>Storage</a:t>
            </a:r>
          </a:p>
          <a:p>
            <a:pPr lvl="1">
              <a:spcBef>
                <a:spcPts val="1000"/>
              </a:spcBef>
            </a:pPr>
            <a:r>
              <a:rPr lang="en-US" sz="1800" dirty="0" smtClean="0"/>
              <a:t>RTCRR Summary</a:t>
            </a:r>
          </a:p>
          <a:p>
            <a:pPr lvl="1">
              <a:spcBef>
                <a:spcPts val="1000"/>
              </a:spcBef>
            </a:pPr>
            <a:r>
              <a:rPr lang="en-US" sz="1800" dirty="0" smtClean="0"/>
              <a:t>Overall RTC Delivery Schedule</a:t>
            </a:r>
          </a:p>
          <a:p>
            <a:pPr lvl="1">
              <a:spcBef>
                <a:spcPts val="1000"/>
              </a:spcBef>
            </a:pPr>
            <a:endParaRPr lang="en-US" sz="800" dirty="0" smtClean="0"/>
          </a:p>
          <a:p>
            <a:pPr marL="0" indent="0">
              <a:buNone/>
            </a:pPr>
            <a:r>
              <a:rPr lang="en-US" sz="1600" i="1" dirty="0" smtClean="0"/>
              <a:t>Note- If </a:t>
            </a:r>
            <a:r>
              <a:rPr lang="en-US" sz="1600" i="1" dirty="0"/>
              <a:t>having </a:t>
            </a:r>
            <a:r>
              <a:rPr lang="en-US" sz="1600" i="1" dirty="0" smtClean="0"/>
              <a:t>communication difficulties </a:t>
            </a:r>
            <a:r>
              <a:rPr lang="en-US" sz="1600" i="1" dirty="0"/>
              <a:t>at any time, </a:t>
            </a:r>
            <a:r>
              <a:rPr lang="en-US" sz="1600" i="1" dirty="0" smtClean="0"/>
              <a:t>you are welcome to text </a:t>
            </a:r>
            <a:r>
              <a:rPr lang="en-US" sz="1600" i="1" dirty="0"/>
              <a:t>Chair or </a:t>
            </a:r>
            <a:r>
              <a:rPr lang="en-US" sz="1600" i="1" dirty="0" smtClean="0"/>
              <a:t>Vice-Chair (</a:t>
            </a:r>
            <a:r>
              <a:rPr lang="en-US" sz="1400" i="1" dirty="0" smtClean="0"/>
              <a:t>Matt </a:t>
            </a:r>
            <a:r>
              <a:rPr lang="en-US" sz="1400" i="1" dirty="0" err="1" smtClean="0"/>
              <a:t>Mereness</a:t>
            </a:r>
            <a:r>
              <a:rPr lang="en-US" sz="1400" i="1" dirty="0" smtClean="0"/>
              <a:t>- 512.565.8939 or Bryan </a:t>
            </a:r>
            <a:r>
              <a:rPr lang="en-US" sz="1400" i="1" dirty="0" err="1" smtClean="0"/>
              <a:t>Sams</a:t>
            </a:r>
            <a:r>
              <a:rPr lang="en-US" sz="1400" i="1" dirty="0" smtClean="0"/>
              <a:t>- 512.632.4870)</a:t>
            </a:r>
            <a:endParaRPr lang="en-US" sz="1400" i="1" dirty="0"/>
          </a:p>
          <a:p>
            <a:pPr>
              <a:spcBef>
                <a:spcPts val="1000"/>
              </a:spcBef>
            </a:pPr>
            <a:endParaRPr lang="en-US" sz="2000" dirty="0" smtClean="0"/>
          </a:p>
          <a:p>
            <a:pPr lvl="1">
              <a:spcBef>
                <a:spcPts val="1000"/>
              </a:spcBef>
              <a:spcAft>
                <a:spcPts val="1000"/>
              </a:spcAft>
            </a:pPr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063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RTCRR </a:t>
            </a:r>
            <a:r>
              <a:rPr lang="en-US" sz="2400" dirty="0"/>
              <a:t>Review </a:t>
            </a:r>
            <a:r>
              <a:rPr lang="en-US" sz="2400" dirty="0" smtClean="0"/>
              <a:t>Schedule and Process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5761"/>
            <a:ext cx="8534400" cy="5565039"/>
          </a:xfrm>
        </p:spPr>
        <p:txBody>
          <a:bodyPr/>
          <a:lstStyle/>
          <a:p>
            <a:r>
              <a:rPr lang="en-US" sz="2000" dirty="0"/>
              <a:t>S</a:t>
            </a:r>
            <a:r>
              <a:rPr lang="en-US" sz="2000" dirty="0" smtClean="0"/>
              <a:t>chedule of 2020 meetings for RTCRRs:</a:t>
            </a:r>
            <a:endParaRPr lang="en-US" dirty="0" smtClean="0"/>
          </a:p>
          <a:p>
            <a:pPr marL="682625"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chemeClr val="bg2">
                    <a:lumMod val="75000"/>
                  </a:schemeClr>
                </a:solidFill>
              </a:rPr>
              <a:t>Mar. 11 – RTCTF (Plan and logistics for RR review)  </a:t>
            </a:r>
          </a:p>
          <a:p>
            <a:pPr marL="682625"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chemeClr val="bg2">
                    <a:lumMod val="75000"/>
                  </a:schemeClr>
                </a:solidFill>
              </a:rPr>
              <a:t>Apr. 8 – RTCTF (Review detailed plan, and begin review </a:t>
            </a:r>
            <a:r>
              <a:rPr lang="en-US" sz="1400" dirty="0" smtClean="0">
                <a:solidFill>
                  <a:schemeClr val="bg2">
                    <a:lumMod val="75000"/>
                  </a:schemeClr>
                </a:solidFill>
              </a:rPr>
              <a:t>process)</a:t>
            </a:r>
            <a:endParaRPr lang="en-US" sz="1400" dirty="0">
              <a:solidFill>
                <a:schemeClr val="bg2">
                  <a:lumMod val="75000"/>
                </a:schemeClr>
              </a:solidFill>
            </a:endParaRPr>
          </a:p>
          <a:p>
            <a:pPr marL="682625"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chemeClr val="bg2">
                    <a:lumMod val="75000"/>
                  </a:schemeClr>
                </a:solidFill>
              </a:rPr>
              <a:t>Apr. 30 – RTCTF </a:t>
            </a:r>
          </a:p>
          <a:p>
            <a:pPr marL="682625"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chemeClr val="bg2">
                    <a:lumMod val="75000"/>
                  </a:schemeClr>
                </a:solidFill>
              </a:rPr>
              <a:t>May 11 – Special RTCTF for Potential Design Flaw- AS Price Cap discussion </a:t>
            </a:r>
          </a:p>
          <a:p>
            <a:pPr marL="682625">
              <a:buFont typeface="Courier New" panose="02070309020205020404" pitchFamily="49" charset="0"/>
              <a:buChar char="o"/>
            </a:pPr>
            <a:r>
              <a:rPr lang="en-US" sz="1400" dirty="0"/>
              <a:t>May 20 – RTCTF </a:t>
            </a:r>
          </a:p>
          <a:p>
            <a:pPr marL="682625">
              <a:buFont typeface="Courier New" panose="02070309020205020404" pitchFamily="49" charset="0"/>
              <a:buChar char="o"/>
            </a:pPr>
            <a:r>
              <a:rPr lang="en-US" sz="1400" dirty="0"/>
              <a:t>Jun. 10 – RTCTF </a:t>
            </a:r>
          </a:p>
          <a:p>
            <a:pPr marL="682625">
              <a:buFont typeface="Courier New" panose="02070309020205020404" pitchFamily="49" charset="0"/>
              <a:buChar char="o"/>
            </a:pPr>
            <a:r>
              <a:rPr lang="en-US" sz="1400" dirty="0"/>
              <a:t>Jun. 29 – RTCTF </a:t>
            </a:r>
          </a:p>
          <a:p>
            <a:pPr marL="682625">
              <a:buFont typeface="Courier New" panose="02070309020205020404" pitchFamily="49" charset="0"/>
              <a:buChar char="o"/>
            </a:pPr>
            <a:r>
              <a:rPr lang="en-US" sz="1400" dirty="0"/>
              <a:t>Jul. 22 – RTCTF </a:t>
            </a:r>
          </a:p>
          <a:p>
            <a:pPr marL="682625">
              <a:buFont typeface="Courier New" panose="02070309020205020404" pitchFamily="49" charset="0"/>
              <a:buChar char="o"/>
            </a:pPr>
            <a:r>
              <a:rPr lang="en-US" sz="1400" dirty="0"/>
              <a:t>Aug. 12 – RTCTF </a:t>
            </a:r>
          </a:p>
          <a:p>
            <a:pPr marL="682625">
              <a:buFont typeface="Courier New" panose="02070309020205020404" pitchFamily="49" charset="0"/>
              <a:buChar char="o"/>
            </a:pPr>
            <a:r>
              <a:rPr lang="en-US" sz="1400" dirty="0"/>
              <a:t>Sep. 9 – RTCTF </a:t>
            </a:r>
          </a:p>
          <a:p>
            <a:pPr marL="682625">
              <a:buFont typeface="Courier New" panose="02070309020205020404" pitchFamily="49" charset="0"/>
              <a:buChar char="o"/>
            </a:pPr>
            <a:r>
              <a:rPr lang="en-US" sz="1400" dirty="0"/>
              <a:t>Sep. 28 – RTCTF </a:t>
            </a:r>
          </a:p>
          <a:p>
            <a:pPr marL="682625">
              <a:buFont typeface="Courier New" panose="02070309020205020404" pitchFamily="49" charset="0"/>
              <a:buChar char="o"/>
            </a:pPr>
            <a:r>
              <a:rPr lang="en-US" sz="1400" dirty="0"/>
              <a:t>Oct. 21 – RTCTF </a:t>
            </a:r>
          </a:p>
          <a:p>
            <a:pPr marL="682625"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rgbClr val="0070C0"/>
                </a:solidFill>
              </a:rPr>
              <a:t>Nov. 5 – ROS</a:t>
            </a:r>
          </a:p>
          <a:p>
            <a:pPr marL="682625"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rgbClr val="0070C0"/>
                </a:solidFill>
              </a:rPr>
              <a:t>Nov. 11 – PRS</a:t>
            </a:r>
          </a:p>
          <a:p>
            <a:pPr marL="682625">
              <a:buFont typeface="Courier New" panose="02070309020205020404" pitchFamily="49" charset="0"/>
              <a:buChar char="o"/>
            </a:pPr>
            <a:r>
              <a:rPr lang="en-US" sz="1400" i="1" dirty="0"/>
              <a:t>Nov. 12 – RTCTF (if needed)</a:t>
            </a:r>
            <a:endParaRPr lang="en-US" sz="1400" dirty="0"/>
          </a:p>
          <a:p>
            <a:pPr marL="682625"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rgbClr val="0070C0"/>
                </a:solidFill>
              </a:rPr>
              <a:t>Nov. 17 – CWG</a:t>
            </a:r>
          </a:p>
          <a:p>
            <a:pPr marL="682625"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rgbClr val="0070C0"/>
                </a:solidFill>
              </a:rPr>
              <a:t>Nov. 18 – TAC</a:t>
            </a:r>
          </a:p>
          <a:p>
            <a:pPr marL="682625"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rgbClr val="0070C0"/>
                </a:solidFill>
              </a:rPr>
              <a:t>Dec. 8 – ERCOT </a:t>
            </a:r>
            <a:r>
              <a:rPr lang="en-US" sz="1400" dirty="0" smtClean="0">
                <a:solidFill>
                  <a:srgbClr val="0070C0"/>
                </a:solidFill>
              </a:rPr>
              <a:t>Board</a:t>
            </a:r>
            <a:endParaRPr lang="en-US" sz="1400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595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RTCRR Review Schedule and Process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1600200"/>
          </a:xfrm>
        </p:spPr>
        <p:txBody>
          <a:bodyPr/>
          <a:lstStyle/>
          <a:p>
            <a:r>
              <a:rPr lang="en-US" sz="1800" dirty="0" smtClean="0"/>
              <a:t>Detailed </a:t>
            </a:r>
            <a:r>
              <a:rPr lang="en-US" sz="1800" dirty="0"/>
              <a:t>schedule for reviewing the RTCRR language with RTCTF (posted on the </a:t>
            </a:r>
            <a:r>
              <a:rPr lang="en-US" sz="1800" dirty="0">
                <a:hlinkClick r:id="rId2"/>
              </a:rPr>
              <a:t>RTCTF</a:t>
            </a:r>
            <a:r>
              <a:rPr lang="en-US" sz="1800" dirty="0"/>
              <a:t> </a:t>
            </a:r>
            <a:r>
              <a:rPr lang="en-US" sz="1800" dirty="0" smtClean="0"/>
              <a:t>page, and excerpt below).</a:t>
            </a:r>
            <a:endParaRPr lang="en-US" sz="1800" dirty="0"/>
          </a:p>
          <a:p>
            <a:r>
              <a:rPr lang="en-US" sz="1800" dirty="0" smtClean="0"/>
              <a:t>MPs </a:t>
            </a:r>
            <a:r>
              <a:rPr lang="en-US" sz="1800" dirty="0"/>
              <a:t>may </a:t>
            </a:r>
            <a:r>
              <a:rPr lang="en-US" sz="1800" dirty="0" smtClean="0"/>
              <a:t>submit redlines </a:t>
            </a:r>
            <a:r>
              <a:rPr lang="en-US" sz="1800" dirty="0"/>
              <a:t>to </a:t>
            </a:r>
            <a:r>
              <a:rPr lang="en-US" sz="1800" dirty="0" smtClean="0">
                <a:hlinkClick r:id="rId3"/>
              </a:rPr>
              <a:t>DMaggio@ercot.com</a:t>
            </a:r>
            <a:r>
              <a:rPr lang="en-US" sz="1800" dirty="0" smtClean="0"/>
              <a:t> &amp; </a:t>
            </a:r>
            <a:r>
              <a:rPr lang="en-US" sz="1800" dirty="0" smtClean="0">
                <a:hlinkClick r:id="rId4"/>
              </a:rPr>
              <a:t>MMereness@ercot.com</a:t>
            </a:r>
            <a:r>
              <a:rPr lang="en-US" sz="1800" dirty="0" smtClean="0"/>
              <a:t> at any time or file formal RTCRR </a:t>
            </a:r>
            <a:r>
              <a:rPr lang="en-US" sz="1800" dirty="0"/>
              <a:t>comments </a:t>
            </a:r>
            <a:r>
              <a:rPr lang="en-US" sz="1800" dirty="0" smtClean="0"/>
              <a:t>on any sections at </a:t>
            </a:r>
            <a:r>
              <a:rPr lang="en-US" sz="1800" dirty="0"/>
              <a:t>any </a:t>
            </a:r>
            <a:r>
              <a:rPr lang="en-US" sz="1800" dirty="0" smtClean="0"/>
              <a:t>time. </a:t>
            </a:r>
            <a:r>
              <a:rPr lang="en-US" sz="1800" i="1" dirty="0">
                <a:solidFill>
                  <a:srgbClr val="FF0000"/>
                </a:solidFill>
              </a:rPr>
              <a:t>The sooner issues are identified, the better</a:t>
            </a:r>
            <a:r>
              <a:rPr lang="en-US" sz="1800" i="1" dirty="0" smtClean="0">
                <a:solidFill>
                  <a:srgbClr val="FF0000"/>
                </a:solidFill>
              </a:rPr>
              <a:t>.</a:t>
            </a:r>
            <a:endParaRPr lang="en-US" sz="2000" i="1" dirty="0">
              <a:solidFill>
                <a:srgbClr val="FF0000"/>
              </a:solidFill>
            </a:endParaRPr>
          </a:p>
          <a:p>
            <a:pPr algn="just"/>
            <a:endParaRPr lang="en-US" sz="2000" dirty="0"/>
          </a:p>
          <a:p>
            <a:pPr lvl="1" algn="just"/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2590800"/>
            <a:ext cx="9072917" cy="312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70211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Arrow Connector 15"/>
          <p:cNvCxnSpPr/>
          <p:nvPr/>
        </p:nvCxnSpPr>
        <p:spPr>
          <a:xfrm flipV="1">
            <a:off x="914397" y="3678701"/>
            <a:ext cx="0" cy="45663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2819397" y="3678701"/>
            <a:ext cx="0" cy="45663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6094068" y="3657377"/>
            <a:ext cx="0" cy="45663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7086597" y="3678701"/>
            <a:ext cx="0" cy="45663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228597" y="2781077"/>
            <a:ext cx="0" cy="5715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3124197" y="2772857"/>
            <a:ext cx="0" cy="5715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7084668" y="2781077"/>
            <a:ext cx="0" cy="5715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6094068" y="2781077"/>
            <a:ext cx="0" cy="5715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43682"/>
            <a:ext cx="8610597" cy="518318"/>
          </a:xfrm>
        </p:spPr>
        <p:txBody>
          <a:bodyPr/>
          <a:lstStyle/>
          <a:p>
            <a:r>
              <a:rPr lang="en-US" sz="2400" dirty="0" smtClean="0"/>
              <a:t>RTCRR Review </a:t>
            </a:r>
            <a:br>
              <a:rPr lang="en-US" sz="2400" dirty="0" smtClean="0"/>
            </a:br>
            <a:r>
              <a:rPr lang="en-US" sz="2400" dirty="0" smtClean="0"/>
              <a:t>Schedule and Process</a:t>
            </a:r>
            <a:endParaRPr lang="en-US" sz="2400" dirty="0"/>
          </a:p>
        </p:txBody>
      </p:sp>
      <p:sp>
        <p:nvSpPr>
          <p:cNvPr id="8" name="Rectangle 7"/>
          <p:cNvSpPr/>
          <p:nvPr/>
        </p:nvSpPr>
        <p:spPr>
          <a:xfrm>
            <a:off x="152397" y="1676176"/>
            <a:ext cx="1524000" cy="14477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u="sng" dirty="0" smtClean="0"/>
              <a:t>7-days prior #1</a:t>
            </a:r>
          </a:p>
          <a:p>
            <a:pPr algn="ctr"/>
            <a:r>
              <a:rPr lang="en-US" sz="1400" dirty="0" smtClean="0"/>
              <a:t>ERCOT posts agenda and RTCRRs sections to be reviewed</a:t>
            </a:r>
            <a:endParaRPr lang="en-US" sz="1400" dirty="0"/>
          </a:p>
        </p:txBody>
      </p:sp>
      <p:sp>
        <p:nvSpPr>
          <p:cNvPr id="10" name="Rectangle 9"/>
          <p:cNvSpPr/>
          <p:nvPr/>
        </p:nvSpPr>
        <p:spPr>
          <a:xfrm>
            <a:off x="2741473" y="3962177"/>
            <a:ext cx="1417851" cy="1918549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u="sng" dirty="0" smtClean="0"/>
              <a:t>7-days prior #2</a:t>
            </a:r>
          </a:p>
          <a:p>
            <a:pPr algn="ctr"/>
            <a:r>
              <a:rPr lang="en-US" sz="1400" dirty="0" smtClean="0"/>
              <a:t>MP redlines due and posted to address concerns or alternatives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52397" y="3962177"/>
            <a:ext cx="1530481" cy="13335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During meeting, MPs discuss any concerns or alternatives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890490" y="3962177"/>
            <a:ext cx="2095973" cy="1434249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u="sng" dirty="0" smtClean="0"/>
              <a:t>7-days prior #3</a:t>
            </a:r>
          </a:p>
          <a:p>
            <a:pPr algn="ctr"/>
            <a:r>
              <a:rPr lang="en-US" sz="1400" dirty="0" smtClean="0"/>
              <a:t>MPs must document concerns and alternative language prior to meeting, and be prepared to discuss.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890489" y="1676176"/>
            <a:ext cx="2074650" cy="14477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u="sng" dirty="0" smtClean="0"/>
              <a:t>7-days prior #3</a:t>
            </a:r>
          </a:p>
          <a:p>
            <a:pPr algn="ctr"/>
            <a:r>
              <a:rPr lang="en-US" sz="1400" dirty="0" smtClean="0"/>
              <a:t>Non-consensus materials posted for options on language to be considered.</a:t>
            </a:r>
            <a:endParaRPr lang="en-US" sz="1400" dirty="0"/>
          </a:p>
        </p:txBody>
      </p:sp>
      <p:sp>
        <p:nvSpPr>
          <p:cNvPr id="14" name="Right Arrow 13"/>
          <p:cNvSpPr/>
          <p:nvPr/>
        </p:nvSpPr>
        <p:spPr>
          <a:xfrm>
            <a:off x="76197" y="3200177"/>
            <a:ext cx="8686800" cy="609600"/>
          </a:xfrm>
          <a:prstGeom prst="rightArrow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Meeting #1                              Meeting #2                                Meeting #3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5738090" y="5446693"/>
            <a:ext cx="3024907" cy="954107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TAC will be updated monthly.  If irresolvable issues occur at RTCTF, the RTCTF Chair can request TAC endorsement to resolve.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741474" y="1679974"/>
            <a:ext cx="1417851" cy="14535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u="sng" dirty="0" smtClean="0"/>
              <a:t>2-days prior #2</a:t>
            </a:r>
          </a:p>
          <a:p>
            <a:pPr algn="ctr"/>
            <a:r>
              <a:rPr lang="en-US" sz="1400" dirty="0" smtClean="0"/>
              <a:t>ERCOT  responds to MP questions and redlines</a:t>
            </a:r>
            <a:endParaRPr lang="en-US" sz="1400" dirty="0"/>
          </a:p>
        </p:txBody>
      </p:sp>
      <p:sp>
        <p:nvSpPr>
          <p:cNvPr id="7" name="Right Arrow 6"/>
          <p:cNvSpPr/>
          <p:nvPr/>
        </p:nvSpPr>
        <p:spPr>
          <a:xfrm rot="16200000">
            <a:off x="3470091" y="1394664"/>
            <a:ext cx="2506156" cy="137406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Consensus Items Tracked in Spreadsheet as Complete</a:t>
            </a:r>
            <a:endParaRPr lang="en-US" sz="1400" dirty="0"/>
          </a:p>
        </p:txBody>
      </p:sp>
      <p:sp>
        <p:nvSpPr>
          <p:cNvPr id="27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</p:spPr>
        <p:txBody>
          <a:bodyPr/>
          <a:lstStyle/>
          <a:p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28" name="Right Arrow 27"/>
          <p:cNvSpPr/>
          <p:nvPr/>
        </p:nvSpPr>
        <p:spPr>
          <a:xfrm rot="16200000">
            <a:off x="7171530" y="1456307"/>
            <a:ext cx="2506156" cy="128638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Resolved Items Tracked in Spreadsheet as Complete</a:t>
            </a:r>
            <a:endParaRPr lang="en-US" sz="1400" dirty="0"/>
          </a:p>
        </p:txBody>
      </p:sp>
      <p:cxnSp>
        <p:nvCxnSpPr>
          <p:cNvPr id="29" name="Straight Arrow Connector 28"/>
          <p:cNvCxnSpPr/>
          <p:nvPr/>
        </p:nvCxnSpPr>
        <p:spPr>
          <a:xfrm flipV="1">
            <a:off x="8305800" y="3288141"/>
            <a:ext cx="0" cy="215855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4571997" y="95677"/>
            <a:ext cx="4038600" cy="94495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i="1" dirty="0" smtClean="0"/>
              <a:t>ERCOT will file cumulative RTCRR comments reflecting when consensus on sections achieved. (Also tracked in summary spreadsheet)</a:t>
            </a:r>
          </a:p>
        </p:txBody>
      </p:sp>
    </p:spTree>
    <p:extLst>
      <p:ext uri="{BB962C8B-B14F-4D97-AF65-F5344CB8AC3E}">
        <p14:creationId xmlns:p14="http://schemas.microsoft.com/office/powerpoint/2010/main" val="263278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Update from May 11 Special RTCTF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686800" cy="5638800"/>
          </a:xfrm>
        </p:spPr>
        <p:txBody>
          <a:bodyPr/>
          <a:lstStyle/>
          <a:p>
            <a:r>
              <a:rPr lang="en-US" sz="1800" dirty="0" smtClean="0">
                <a:solidFill>
                  <a:schemeClr val="accent2"/>
                </a:solidFill>
              </a:rPr>
              <a:t>During the May 11 Special RTCTF meeting LCRA </a:t>
            </a:r>
            <a:r>
              <a:rPr lang="en-US" sz="1800" dirty="0">
                <a:solidFill>
                  <a:schemeClr val="accent2"/>
                </a:solidFill>
              </a:rPr>
              <a:t>described the AS price cap “design flaw” and proposed a </a:t>
            </a:r>
            <a:r>
              <a:rPr lang="en-US" sz="1800" dirty="0" smtClean="0">
                <a:solidFill>
                  <a:schemeClr val="accent2"/>
                </a:solidFill>
              </a:rPr>
              <a:t>solution that is different than the approved Key Principles (related to KP1.2 and KP8).</a:t>
            </a:r>
          </a:p>
          <a:p>
            <a:endParaRPr lang="en-US" sz="1800" dirty="0">
              <a:solidFill>
                <a:schemeClr val="accent2"/>
              </a:solidFill>
            </a:endParaRPr>
          </a:p>
          <a:p>
            <a:r>
              <a:rPr lang="en-US" sz="1800" dirty="0" smtClean="0">
                <a:solidFill>
                  <a:schemeClr val="accent2"/>
                </a:solidFill>
              </a:rPr>
              <a:t>RTC KPs </a:t>
            </a:r>
            <a:r>
              <a:rPr lang="en-US" sz="1800" dirty="0">
                <a:solidFill>
                  <a:schemeClr val="accent2"/>
                </a:solidFill>
              </a:rPr>
              <a:t>were approved by the Board </a:t>
            </a:r>
            <a:r>
              <a:rPr lang="en-US" sz="1800" dirty="0" smtClean="0">
                <a:solidFill>
                  <a:schemeClr val="accent2"/>
                </a:solidFill>
              </a:rPr>
              <a:t>in February </a:t>
            </a:r>
            <a:r>
              <a:rPr lang="en-US" sz="1800" dirty="0">
                <a:solidFill>
                  <a:schemeClr val="accent2"/>
                </a:solidFill>
              </a:rPr>
              <a:t>2020 to create foundational design elements to help narrow development of RTC NPRRs and OBDRRs (RTCRRs).  </a:t>
            </a:r>
          </a:p>
          <a:p>
            <a:endParaRPr lang="en-US" sz="1800" dirty="0" smtClean="0">
              <a:solidFill>
                <a:srgbClr val="FF0000"/>
              </a:solidFill>
            </a:endParaRPr>
          </a:p>
          <a:p>
            <a:r>
              <a:rPr lang="en-US" sz="1800" dirty="0" smtClean="0">
                <a:solidFill>
                  <a:schemeClr val="accent2"/>
                </a:solidFill>
              </a:rPr>
              <a:t>ERCOT </a:t>
            </a:r>
            <a:r>
              <a:rPr lang="en-US" sz="1800" dirty="0">
                <a:solidFill>
                  <a:schemeClr val="accent2"/>
                </a:solidFill>
              </a:rPr>
              <a:t>proposes the following criteria to modify RTCRRs beyond the scope of the RTC KPs </a:t>
            </a:r>
            <a:r>
              <a:rPr lang="en-US" sz="1800" dirty="0" smtClean="0">
                <a:solidFill>
                  <a:schemeClr val="accent2"/>
                </a:solidFill>
              </a:rPr>
              <a:t>if </a:t>
            </a:r>
            <a:r>
              <a:rPr lang="en-US" sz="1800" dirty="0">
                <a:solidFill>
                  <a:schemeClr val="accent2"/>
                </a:solidFill>
              </a:rPr>
              <a:t>a market design flaw or error was discovered following Board approval of the RTC KPs</a:t>
            </a:r>
            <a:r>
              <a:rPr lang="en-US" sz="1800" dirty="0" smtClean="0">
                <a:solidFill>
                  <a:schemeClr val="accent2"/>
                </a:solidFill>
              </a:rPr>
              <a:t>: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600" dirty="0" smtClean="0"/>
              <a:t>The </a:t>
            </a:r>
            <a:r>
              <a:rPr lang="en-US" sz="1600" dirty="0"/>
              <a:t>modification complies with PUC directives; 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600" dirty="0"/>
              <a:t>The modification will not incur additional RTC project costs; and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600" dirty="0"/>
              <a:t>The modification will not delay timely implementation of RTCRRs (i.e., will not prevent the Board from considering the NPRR at the December 8, 2020 Board meeting).</a:t>
            </a:r>
          </a:p>
          <a:p>
            <a:pPr marL="457200" lvl="1" indent="0">
              <a:buNone/>
            </a:pPr>
            <a:endParaRPr lang="en-US" sz="1600" dirty="0">
              <a:solidFill>
                <a:srgbClr val="FF0000"/>
              </a:solidFill>
            </a:endParaRPr>
          </a:p>
          <a:p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034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Update from May 11 Special RTCTF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5410200"/>
          </a:xfrm>
        </p:spPr>
        <p:txBody>
          <a:bodyPr/>
          <a:lstStyle/>
          <a:p>
            <a:r>
              <a:rPr lang="en-US" sz="1800" dirty="0"/>
              <a:t>Proposed process for modifying RTCRRs beyond the scope of Board-approved KPs:</a:t>
            </a:r>
          </a:p>
          <a:p>
            <a:pPr lvl="1"/>
            <a:r>
              <a:rPr lang="en-US" sz="1600" dirty="0"/>
              <a:t>A Market Participant has the right to express concerns with a RTCRR.</a:t>
            </a:r>
          </a:p>
          <a:p>
            <a:pPr lvl="1"/>
            <a:r>
              <a:rPr lang="en-US" sz="1600" dirty="0"/>
              <a:t>A Market Participant may file comments to modify a RTCRR beyond the scope of the Board-approved KPs.</a:t>
            </a:r>
          </a:p>
          <a:p>
            <a:pPr lvl="1"/>
            <a:r>
              <a:rPr lang="en-US" sz="1600" dirty="0"/>
              <a:t>In comments to modify an RTCRR, the submitting party shall explain how the revisions meet the criteria proposed on the previous slide.</a:t>
            </a:r>
          </a:p>
          <a:p>
            <a:pPr lvl="1"/>
            <a:r>
              <a:rPr lang="en-US" sz="1600" dirty="0"/>
              <a:t>RTCTF will provide the technical forum (e.g., an extra off-cycle meeting) for discussion of the proposed RTCRR changes with the understanding that RTCTF consensus is not practical and will not occur.</a:t>
            </a:r>
          </a:p>
          <a:p>
            <a:pPr lvl="1"/>
            <a:r>
              <a:rPr lang="en-US" sz="1600" dirty="0"/>
              <a:t>RTCTF Chair will advise TAC leadership of any RTCRR Comments that </a:t>
            </a:r>
            <a:r>
              <a:rPr lang="en-US" sz="1600" dirty="0" smtClean="0"/>
              <a:t>propose </a:t>
            </a:r>
            <a:r>
              <a:rPr lang="en-US" sz="1600" dirty="0"/>
              <a:t>to modify the scope of the KPs beyond that which was approved by the Board, and request time for </a:t>
            </a:r>
            <a:r>
              <a:rPr lang="en-US" sz="1600" dirty="0" smtClean="0"/>
              <a:t>the MP to present to TAC for consideration.  </a:t>
            </a:r>
            <a:endParaRPr lang="en-US" sz="1600" dirty="0"/>
          </a:p>
          <a:p>
            <a:pPr lvl="1"/>
            <a:r>
              <a:rPr lang="en-US" sz="1600" dirty="0"/>
              <a:t>TAC may take a straw poll to endorse the proposed NPRR comments; the vote would not be </a:t>
            </a:r>
            <a:r>
              <a:rPr lang="en-US" sz="1600" dirty="0" smtClean="0"/>
              <a:t>binding and therefore non-appealable, </a:t>
            </a:r>
            <a:r>
              <a:rPr lang="en-US" sz="1600" dirty="0"/>
              <a:t>but would classify the modified/added concept as valid</a:t>
            </a:r>
            <a:r>
              <a:rPr lang="en-US" sz="1600" dirty="0" smtClean="0"/>
              <a:t>.</a:t>
            </a:r>
          </a:p>
          <a:p>
            <a:pPr lvl="1"/>
            <a:r>
              <a:rPr lang="en-US" sz="1600" dirty="0" smtClean="0"/>
              <a:t>If TAC endorses the alternative, the RTCTF Chair would update the Board of the straw poll decision.</a:t>
            </a:r>
            <a:endParaRPr lang="en-US" sz="1600" dirty="0"/>
          </a:p>
          <a:p>
            <a:pPr lvl="1"/>
            <a:r>
              <a:rPr lang="en-US" sz="1600" dirty="0"/>
              <a:t>The RTCRR comments would </a:t>
            </a:r>
            <a:r>
              <a:rPr lang="en-US" sz="1600" dirty="0" smtClean="0"/>
              <a:t>subsequently be </a:t>
            </a:r>
            <a:r>
              <a:rPr lang="en-US" sz="1600" dirty="0"/>
              <a:t>considered at PRS, TAC, and ultimately the ERCOT </a:t>
            </a:r>
            <a:r>
              <a:rPr lang="en-US" sz="1600" dirty="0" smtClean="0"/>
              <a:t>Board as consistent with Protocols Section 21 process.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096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Updates to Telemetry From/To QSE in RTC		</a:t>
            </a:r>
            <a:r>
              <a:rPr lang="en-US" sz="800" i="1" dirty="0" smtClean="0"/>
              <a:t>(Updated 5/7/2020)</a:t>
            </a:r>
            <a:endParaRPr lang="en-US" sz="8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srgbClr val="FFFFFF"/>
                </a:solidFill>
              </a:rPr>
              <a:pPr/>
              <a:t>8</a:t>
            </a:fld>
            <a:endParaRPr lang="en-US" dirty="0">
              <a:solidFill>
                <a:srgbClr val="FFFFFF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304800" y="4333078"/>
          <a:ext cx="4617661" cy="1979951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1767139"/>
                <a:gridCol w="155448"/>
                <a:gridCol w="2695074"/>
              </a:tblGrid>
              <a:tr h="0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 smtClean="0">
                          <a:effectLst/>
                        </a:rPr>
                        <a:t>Resource Specific To </a:t>
                      </a:r>
                      <a:r>
                        <a:rPr lang="en-US" sz="1200" b="1" u="none" strike="noStrike" dirty="0">
                          <a:effectLst/>
                        </a:rPr>
                        <a:t>QSE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</a:rPr>
                        <a:t>Unit Related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</a:rPr>
                        <a:t>A/S Related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84976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Base Point (BP)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Non-Spin Deployed (NDPL)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592">
                <a:tc>
                  <a:txBody>
                    <a:bodyPr/>
                    <a:lstStyle/>
                    <a:p>
                      <a:pPr algn="ctr" fontAlgn="b"/>
                      <a:r>
                        <a:rPr lang="nb-NO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Locational Marginal Price (LMP)</a:t>
                      </a:r>
                      <a:endParaRPr lang="nb-NO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RRS</a:t>
                      </a:r>
                      <a:r>
                        <a:rPr lang="en-US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Deployed (RDPL) [NCLR]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5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 smtClean="0">
                          <a:effectLst/>
                          <a:latin typeface="+mn-lt"/>
                        </a:rPr>
                        <a:t>Curtailment</a:t>
                      </a:r>
                      <a:r>
                        <a:rPr lang="en-US" sz="900" u="none" strike="noStrike" baseline="0" dirty="0" smtClean="0">
                          <a:effectLst/>
                          <a:latin typeface="+mn-lt"/>
                        </a:rPr>
                        <a:t> (</a:t>
                      </a:r>
                      <a:r>
                        <a:rPr lang="en-US" sz="900" u="none" strike="noStrike" dirty="0" smtClean="0">
                          <a:effectLst/>
                          <a:latin typeface="+mn-lt"/>
                        </a:rPr>
                        <a:t>SBBH)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Regulation Up Award, Regulation Down Award</a:t>
                      </a:r>
                      <a:endParaRPr lang="en-US" sz="900" b="1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371" marR="6371" marT="6371" marB="0" anchor="ctr">
                    <a:lnT w="3175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645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SCCT Status (SCCT)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Responsive Reserve Award</a:t>
                      </a:r>
                      <a:endParaRPr lang="en-US" sz="900" b="1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371" marR="6371" marT="6371" marB="0" anchor="ctr">
                    <a:lnT w="3175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645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sngStrike" baseline="0" dirty="0" smtClean="0"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Updated Desired BP (UDBP)</a:t>
                      </a:r>
                      <a:endParaRPr lang="en-US" sz="900" b="0" i="0" u="none" strike="sngStrike" baseline="0" dirty="0"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ECRS Award, Non-Spin Award</a:t>
                      </a:r>
                      <a:endParaRPr lang="en-US" sz="900" b="1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371" marR="6371" marT="6371" marB="0" anchor="ctr">
                    <a:lnT w="3175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64592"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Regulation Up Deployment, Regulation Down Deployment</a:t>
                      </a:r>
                      <a:endParaRPr lang="en-US" sz="900" b="1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371" marR="6371" marT="6371" marB="0" anchor="ctr">
                    <a:lnT w="3175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64592"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u="none" strike="noStrike" dirty="0" smtClean="0">
                          <a:effectLst/>
                          <a:latin typeface="+mn-lt"/>
                        </a:rPr>
                        <a:t>Updated Desired SP (UDSP)</a:t>
                      </a:r>
                      <a:endParaRPr lang="en-US" sz="9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71" marR="6371" marT="6371" marB="0" anchor="ctr">
                    <a:lnT w="3175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304800" y="855406"/>
          <a:ext cx="8647515" cy="3395449"/>
        </p:xfrm>
        <a:graphic>
          <a:graphicData uri="http://schemas.openxmlformats.org/drawingml/2006/table">
            <a:tbl>
              <a:tblPr/>
              <a:tblGrid>
                <a:gridCol w="2943922"/>
                <a:gridCol w="2646556"/>
                <a:gridCol w="156117"/>
                <a:gridCol w="2900920"/>
              </a:tblGrid>
              <a:tr h="164592"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Resource Specific</a:t>
                      </a:r>
                      <a:r>
                        <a:rPr lang="en-US" sz="12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From </a:t>
                      </a:r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QSE</a:t>
                      </a:r>
                    </a:p>
                  </a:txBody>
                  <a:tcPr marL="6371" marR="6371" marT="637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AC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C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6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4806"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Unit Related</a:t>
                      </a:r>
                    </a:p>
                  </a:txBody>
                  <a:tcPr marL="6371" marR="6371" marT="6371" marB="0" anchor="b">
                    <a:lnL>
                      <a:noFill/>
                    </a:lnL>
                    <a:lnR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C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6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b"/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71" marR="6371" marT="6371" marB="0" anchor="b">
                    <a:lnL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C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6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71" marR="6371" marT="6371" marB="0" anchor="b">
                    <a:lnL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C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A/S Related</a:t>
                      </a:r>
                    </a:p>
                  </a:txBody>
                  <a:tcPr marL="6371" marR="6371" marT="6371" marB="0" anchor="b">
                    <a:lnL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AC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6FF"/>
                    </a:solidFill>
                  </a:tcPr>
                </a:tc>
              </a:tr>
              <a:tr h="16459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High/Low Sustained Limits (HSL, LSL)</a:t>
                      </a:r>
                    </a:p>
                  </a:txBody>
                  <a:tcPr marL="6371" marR="6371" marT="6371" marB="0" anchor="ctr">
                    <a:lnL>
                      <a:noFill/>
                    </a:lnL>
                    <a:lnR w="12700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AVR Status (AVR)</a:t>
                      </a:r>
                    </a:p>
                  </a:txBody>
                  <a:tcPr marL="6371" marR="6371" marT="6371" marB="0" anchor="ctr">
                    <a:lnL w="12700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71" marR="6371" marT="6371" marB="0" anchor="ctr">
                    <a:lnL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sngStrike" baseline="0" dirty="0">
                          <a:solidFill>
                            <a:schemeClr val="accent6"/>
                          </a:solidFill>
                          <a:effectLst/>
                          <a:latin typeface="Arial" panose="020B0604020202020204" pitchFamily="34" charset="0"/>
                        </a:rPr>
                        <a:t>FRRS Up/Down Participation Factor (FUPF, FDPF)</a:t>
                      </a:r>
                    </a:p>
                  </a:txBody>
                  <a:tcPr marL="6371" marR="6371" marT="6371" marB="0" anchor="ctr">
                    <a:lnL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59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High/Low Emergency Limit (HEL, LEL)</a:t>
                      </a:r>
                    </a:p>
                  </a:txBody>
                  <a:tcPr marL="6371" marR="6371" marT="6371" marB="0" anchor="ctr">
                    <a:lnL>
                      <a:noFill/>
                    </a:lnL>
                    <a:lnR w="12700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Dynamically Scheduled Resource Schedule (DSRS)[Gen]</a:t>
                      </a:r>
                    </a:p>
                  </a:txBody>
                  <a:tcPr marL="6371" marR="6371" marT="6371" marB="0" anchor="ctr">
                    <a:lnL w="12700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71" marR="6371" marT="6371" marB="0" anchor="ctr">
                    <a:lnL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sngStrike" baseline="0" dirty="0">
                          <a:solidFill>
                            <a:schemeClr val="accent6"/>
                          </a:solidFill>
                          <a:effectLst/>
                          <a:latin typeface="Arial" panose="020B0604020202020204" pitchFamily="34" charset="0"/>
                        </a:rPr>
                        <a:t>FRRS Up/Down Responsibility (FURS, FDRS)</a:t>
                      </a:r>
                    </a:p>
                  </a:txBody>
                  <a:tcPr marL="6371" marR="6371" marT="6371" marB="0" anchor="ctr">
                    <a:lnL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59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1" i="0" u="none" strike="noStrike" dirty="0" smtClean="0">
                          <a:solidFill>
                            <a:schemeClr val="accent6"/>
                          </a:solidFill>
                          <a:effectLst/>
                          <a:latin typeface="Arial" panose="020B0604020202020204" pitchFamily="34" charset="0"/>
                        </a:rPr>
                        <a:t>Energy</a:t>
                      </a:r>
                      <a:r>
                        <a:rPr lang="en-US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(Normal) </a:t>
                      </a: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Up/Down Ramp Rate (NURR, NDRR)</a:t>
                      </a:r>
                    </a:p>
                  </a:txBody>
                  <a:tcPr marL="6371" marR="6371" marT="6371" marB="0" anchor="ctr">
                    <a:lnL>
                      <a:noFill/>
                    </a:lnL>
                    <a:lnR w="12700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Lower/Raise Block Status (LBST, RBST) [Gen]</a:t>
                      </a:r>
                    </a:p>
                  </a:txBody>
                  <a:tcPr marL="6371" marR="6371" marT="6371" marB="0" anchor="ctr">
                    <a:lnL w="12700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71" marR="6371" marT="6371" marB="0" anchor="ctr">
                    <a:lnL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sz="900" b="0" i="0" u="none" strike="sngStrike" kern="1200" baseline="0" dirty="0">
                          <a:solidFill>
                            <a:schemeClr val="accent6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Regulation Up/Down Participation Factor (RUPF, RDPF)</a:t>
                      </a:r>
                    </a:p>
                  </a:txBody>
                  <a:tcPr marL="6371" marR="6371" marT="6371" marB="0" anchor="ctr">
                    <a:lnL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59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Emergency Up/Down Ramp Rates (EURR, EDRR)</a:t>
                      </a:r>
                    </a:p>
                  </a:txBody>
                  <a:tcPr marL="6371" marR="6371" marT="6371" marB="0" anchor="ctr">
                    <a:lnL>
                      <a:noFill/>
                    </a:lnL>
                    <a:lnR w="12700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PSS Status (PSS)</a:t>
                      </a:r>
                    </a:p>
                  </a:txBody>
                  <a:tcPr marL="6371" marR="6371" marT="6371" marB="0" anchor="ctr">
                    <a:lnL w="12700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71" marR="6371" marT="6371" marB="0" anchor="ctr">
                    <a:lnL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sz="900" b="0" i="0" u="none" strike="sngStrike" kern="1200" baseline="0" dirty="0">
                          <a:solidFill>
                            <a:schemeClr val="accent6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Regulation Up/Down Responsibility (RURS, RDRS)</a:t>
                      </a:r>
                    </a:p>
                  </a:txBody>
                  <a:tcPr marL="6371" marR="6371" marT="6371" marB="0" anchor="ctr">
                    <a:lnL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59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Net MW/MVAR (MW (aka NPF for CCP), MVAR)</a:t>
                      </a:r>
                    </a:p>
                  </a:txBody>
                  <a:tcPr marL="6371" marR="6371" marT="6371" marB="0" anchor="ctr">
                    <a:lnL>
                      <a:noFill/>
                    </a:lnL>
                    <a:lnR w="12700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POI kV Measurement/Target (KVM, KVT)</a:t>
                      </a:r>
                    </a:p>
                  </a:txBody>
                  <a:tcPr marL="6371" marR="6371" marT="6371" marB="0" anchor="ctr">
                    <a:lnL w="12700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71" marR="6371" marT="6371" marB="0" anchor="ctr">
                    <a:lnL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sz="900" b="0" i="0" u="none" strike="sngStrike" kern="1200" baseline="0" dirty="0">
                          <a:solidFill>
                            <a:schemeClr val="accent6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Responsive </a:t>
                      </a:r>
                      <a:r>
                        <a:rPr lang="en-US" sz="900" b="0" i="0" u="none" strike="sngStrike" kern="1200" baseline="0" dirty="0" smtClean="0">
                          <a:solidFill>
                            <a:schemeClr val="accent6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Reserve </a:t>
                      </a:r>
                      <a:r>
                        <a:rPr lang="en-US" sz="900" b="0" i="0" u="none" strike="sngStrike" kern="1200" baseline="0" dirty="0">
                          <a:solidFill>
                            <a:schemeClr val="accent6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Responsibility/Schedule (RRRS, RRSC)</a:t>
                      </a:r>
                    </a:p>
                  </a:txBody>
                  <a:tcPr marL="6371" marR="6371" marT="6371" marB="0" anchor="ctr">
                    <a:lnL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59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Gross MW/MVAR (GMW, GMV)</a:t>
                      </a:r>
                    </a:p>
                  </a:txBody>
                  <a:tcPr marL="6371" marR="6371" marT="6371" marB="0" anchor="ctr">
                    <a:lnL>
                      <a:noFill/>
                    </a:lnL>
                    <a:lnR w="12700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Scheduled Power Consumption (SPC, SPC2) [CLR]</a:t>
                      </a:r>
                    </a:p>
                  </a:txBody>
                  <a:tcPr marL="6371" marR="6371" marT="6371" marB="0" anchor="ctr">
                    <a:lnL w="12700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71" marR="6371" marT="6371" marB="0" anchor="ctr">
                    <a:lnL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High Set Under Frequency Relay (HSUF) [NCLR]</a:t>
                      </a:r>
                    </a:p>
                  </a:txBody>
                  <a:tcPr marL="6371" marR="6371" marT="6371" marB="0" anchor="ctr">
                    <a:lnL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59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Resource Status (RST)</a:t>
                      </a:r>
                    </a:p>
                  </a:txBody>
                  <a:tcPr marL="6371" marR="6371" marT="6371" marB="0" anchor="ctr">
                    <a:lnL>
                      <a:noFill/>
                    </a:lnL>
                    <a:lnR w="12700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Storage Resource Charge/Discharge Data (MXCP, MXDP, MXOD, SOC)</a:t>
                      </a:r>
                    </a:p>
                  </a:txBody>
                  <a:tcPr marL="6371" marR="6371" marT="6371" marB="0" anchor="ctr">
                    <a:lnL w="12700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71" marR="6371" marT="6371" marB="0" anchor="ctr">
                    <a:lnL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r>
                        <a:rPr lang="en-US" sz="900" b="0" i="0" u="none" strike="sngStrike" kern="1200" baseline="0" dirty="0" smtClean="0">
                          <a:solidFill>
                            <a:schemeClr val="accent6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Non-Spin Responsibility/Schedule (NSRS, NSSC)</a:t>
                      </a:r>
                    </a:p>
                  </a:txBody>
                  <a:tcPr marL="6371" marR="6371" marT="6371" marB="0" anchor="ctr">
                    <a:lnL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59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CCP </a:t>
                      </a:r>
                      <a:r>
                        <a:rPr lang="en-US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Config</a:t>
                      </a:r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No (CCC</a:t>
                      </a:r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71" marR="6371" marT="6371" marB="0" anchor="ctr">
                    <a:lnL>
                      <a:noFill/>
                    </a:lnL>
                    <a:lnR w="12700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nb-NO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IRR MET Data (DEG, IRAD, MPH, PRES, PTMP, TEMP)</a:t>
                      </a:r>
                    </a:p>
                  </a:txBody>
                  <a:tcPr marL="6371" marR="6371" marT="6371" marB="0" anchor="ctr">
                    <a:lnL w="12700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71" marR="6371" marT="6371" marB="0" anchor="ctr">
                    <a:lnL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Regulation Up/Down</a:t>
                      </a:r>
                      <a:r>
                        <a:rPr lang="en-US" sz="9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Ramp Rate </a:t>
                      </a:r>
                      <a:r>
                        <a:rPr lang="en-US" sz="6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(based on 5-min blended)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71" marR="6371" marT="6371" marB="0" anchor="ctr">
                    <a:lnL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4930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sngStrike" dirty="0" smtClean="0">
                          <a:solidFill>
                            <a:schemeClr val="accent6"/>
                          </a:solidFill>
                          <a:effectLst/>
                          <a:latin typeface="Arial" panose="020B0604020202020204" pitchFamily="34" charset="0"/>
                        </a:rPr>
                        <a:t>Non</a:t>
                      </a:r>
                      <a:r>
                        <a:rPr lang="en-US" sz="900" b="0" i="0" u="none" strike="sngStrike" baseline="0" dirty="0" smtClean="0">
                          <a:solidFill>
                            <a:schemeClr val="accent6"/>
                          </a:solidFill>
                          <a:effectLst/>
                          <a:latin typeface="Arial" panose="020B0604020202020204" pitchFamily="34" charset="0"/>
                        </a:rPr>
                        <a:t> Frequency Responsive Capacity (NFRC)</a:t>
                      </a:r>
                      <a:endParaRPr lang="en-US" sz="900" b="0" i="0" u="none" strike="sngStrike" dirty="0">
                        <a:solidFill>
                          <a:schemeClr val="accent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71" marR="6371" marT="6371" marB="0" anchor="ctr">
                    <a:lnL>
                      <a:noFill/>
                    </a:lnL>
                    <a:lnR w="12700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IRR Turbine/Panel Availability (NTOF, NTON, NTUN)</a:t>
                      </a:r>
                    </a:p>
                  </a:txBody>
                  <a:tcPr marL="6371" marR="6371" marT="6371" marB="0" anchor="ctr">
                    <a:lnL w="12700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71" marR="6371" marT="6371" marB="0" anchor="ctr">
                    <a:lnL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RRS PFR/FFR/UFR Capability</a:t>
                      </a:r>
                    </a:p>
                  </a:txBody>
                  <a:tcPr marL="6371" marR="6371" marT="6371" marB="0" anchor="ctr">
                    <a:lnL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6459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Load Resource Breaker Status (LRCB) [NCLR]</a:t>
                      </a:r>
                    </a:p>
                  </a:txBody>
                  <a:tcPr marL="6371" marR="6371" marT="6371" marB="0" anchor="ctr">
                    <a:lnL>
                      <a:noFill/>
                    </a:lnL>
                    <a:lnR w="12700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CCP Frequency</a:t>
                      </a:r>
                      <a:r>
                        <a:rPr lang="en-US" sz="9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Responsive Capacity High/Low Limit, Frequency Responsive MW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71" marR="6371" marT="6371" marB="0" anchor="ctr">
                    <a:lnL w="12700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371" marR="6371" marT="6371" marB="0" anchor="ctr">
                    <a:lnL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Non-Spin Ramp Rate </a:t>
                      </a:r>
                      <a:r>
                        <a:rPr lang="en-US" sz="600" b="1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(</a:t>
                      </a:r>
                      <a:r>
                        <a:rPr lang="en-US" sz="6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based on </a:t>
                      </a:r>
                      <a:r>
                        <a:rPr lang="en-US" sz="600" b="1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30-min blended)</a:t>
                      </a:r>
                      <a:endParaRPr lang="en-US" sz="600" b="1" i="0" u="none" strike="noStrike" baseline="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71" marR="6371" marT="6371" marB="0" anchor="ctr">
                    <a:lnL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6459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Max/Low Power Consumption (MPC, LPC) [CLR, NCLR]</a:t>
                      </a:r>
                    </a:p>
                  </a:txBody>
                  <a:tcPr marL="6371" marR="6371" marT="6371" marB="0" anchor="ctr">
                    <a:lnL>
                      <a:noFill/>
                    </a:lnL>
                    <a:lnR w="12700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71" marR="6371" marT="6371" marB="0" anchor="ctr">
                    <a:lnL w="12700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371" marR="6371" marT="6371" marB="0" anchor="ctr">
                    <a:lnL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ECRS</a:t>
                      </a:r>
                      <a:r>
                        <a:rPr lang="en-US" sz="900" b="1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Ramp Rate </a:t>
                      </a:r>
                      <a:r>
                        <a:rPr lang="en-US" sz="600" b="1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(</a:t>
                      </a:r>
                      <a:r>
                        <a:rPr lang="en-US" sz="6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based on </a:t>
                      </a:r>
                      <a:r>
                        <a:rPr lang="en-US" sz="600" b="1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10-min blended)</a:t>
                      </a:r>
                      <a:endParaRPr lang="en-US" sz="9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371" marR="6371" marT="6371" marB="0" anchor="ctr">
                    <a:lnL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64592">
                <a:tc>
                  <a:txBody>
                    <a:bodyPr/>
                    <a:lstStyle/>
                    <a:p>
                      <a:pPr algn="ctr" rtl="0" fontAlgn="b"/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71" marR="6371" marT="6371" marB="0" anchor="ctr">
                    <a:lnL>
                      <a:noFill/>
                    </a:lnL>
                    <a:lnR w="12700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71" marR="6371" marT="6371" marB="0" anchor="ctr">
                    <a:lnL w="12700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371" marR="6371" marT="6371" marB="0" anchor="ctr">
                    <a:lnL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RRS/ECRS Self</a:t>
                      </a:r>
                      <a:r>
                        <a:rPr lang="en-US" sz="900" b="1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Provision </a:t>
                      </a:r>
                      <a:r>
                        <a:rPr lang="en-US" sz="600" b="1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(based on DAM Award and AS trades) </a:t>
                      </a:r>
                      <a:r>
                        <a:rPr lang="en-US" sz="900" b="1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[NCLR]</a:t>
                      </a:r>
                      <a:endParaRPr lang="en-US" sz="9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371" marR="6371" marT="6371" marB="0" anchor="ctr">
                    <a:lnL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64592">
                <a:tc>
                  <a:txBody>
                    <a:bodyPr/>
                    <a:lstStyle/>
                    <a:p>
                      <a:pPr algn="ctr" rtl="0" fontAlgn="b"/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71" marR="6371" marT="6371" marB="0" anchor="ctr">
                    <a:lnL>
                      <a:noFill/>
                    </a:lnL>
                    <a:lnR w="12700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71" marR="6371" marT="6371" marB="0" anchor="ctr">
                    <a:lnL w="12700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371" marR="6371" marT="6371" marB="0" anchor="ctr">
                    <a:lnL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ECRS Responsibility, Schedule</a:t>
                      </a:r>
                      <a:endParaRPr lang="en-US" sz="9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371" marR="6371" marT="6371" marB="0" anchor="ctr">
                    <a:lnL w="3175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677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/>
          </p:nvPr>
        </p:nvGraphicFramePr>
        <p:xfrm>
          <a:off x="5655098" y="4335310"/>
          <a:ext cx="2401603" cy="1975295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2401603"/>
              </a:tblGrid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 smtClean="0">
                          <a:effectLst/>
                        </a:rPr>
                        <a:t>QSE Specific</a:t>
                      </a:r>
                      <a:r>
                        <a:rPr lang="en-US" sz="1200" b="1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200" b="1" u="none" strike="noStrike" dirty="0" smtClean="0">
                          <a:effectLst/>
                        </a:rPr>
                        <a:t>To </a:t>
                      </a:r>
                      <a:r>
                        <a:rPr lang="en-US" sz="1200" b="1" u="none" strike="noStrike" dirty="0">
                          <a:effectLst/>
                        </a:rPr>
                        <a:t>QSE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</a:rPr>
                        <a:t>A/S Related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84976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sngStrike" dirty="0" smtClean="0"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Regulation Up/Down MW (REGU, REDG)</a:t>
                      </a:r>
                      <a:endParaRPr lang="en-US" sz="900" b="0" i="0" u="none" strike="sngStrike" dirty="0"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5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sngStrike" dirty="0" smtClean="0"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FRRS</a:t>
                      </a:r>
                      <a:r>
                        <a:rPr lang="en-US" sz="900" b="0" i="0" u="none" strike="sngStrike" baseline="0" dirty="0" smtClean="0"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900" b="0" i="0" u="none" strike="sngStrike" dirty="0" smtClean="0"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Up/Down MW (FURQ,</a:t>
                      </a:r>
                      <a:r>
                        <a:rPr lang="en-US" sz="900" b="0" i="0" u="none" strike="sngStrike" baseline="0" dirty="0" smtClean="0"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 FDRQ)</a:t>
                      </a:r>
                      <a:endParaRPr lang="en-US" sz="900" b="0" i="0" u="none" strike="sngStrike" dirty="0"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592"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Responsive Reserve </a:t>
                      </a:r>
                      <a:r>
                        <a:rPr lang="en-US" sz="900" b="0" i="0" u="none" strike="sngStrike" baseline="0" dirty="0" smtClean="0"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Gen</a:t>
                      </a:r>
                      <a:r>
                        <a:rPr lang="en-US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/ONRR/FFR Deployment (</a:t>
                      </a:r>
                      <a:r>
                        <a:rPr lang="en-US" sz="900" b="0" i="0" u="none" strike="sngStrike" baseline="0" dirty="0" smtClean="0"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RR</a:t>
                      </a:r>
                      <a:r>
                        <a:rPr lang="en-US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, ONRR, FFR)</a:t>
                      </a:r>
                      <a:endParaRPr 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592"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ECRS Deployment (Gen,</a:t>
                      </a:r>
                      <a:r>
                        <a:rPr lang="en-US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ONRR)</a:t>
                      </a:r>
                      <a:endParaRPr 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64592"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592"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592"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592"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592"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896177" y="6428729"/>
            <a:ext cx="71034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prstClr val="black"/>
                </a:solidFill>
              </a:rPr>
              <a:t>*Base telemetry list in this table has been created using </a:t>
            </a:r>
            <a:r>
              <a:rPr lang="en-US" sz="800" dirty="0" smtClean="0">
                <a:solidFill>
                  <a:prstClr val="black"/>
                </a:solidFill>
                <a:hlinkClick r:id="rId2"/>
              </a:rPr>
              <a:t>ERCOT </a:t>
            </a:r>
            <a:r>
              <a:rPr lang="en-US" sz="800" dirty="0">
                <a:solidFill>
                  <a:prstClr val="black"/>
                </a:solidFill>
                <a:hlinkClick r:id="rId2"/>
              </a:rPr>
              <a:t>Nodal ICCP Communications </a:t>
            </a:r>
            <a:r>
              <a:rPr lang="en-US" sz="800" dirty="0" smtClean="0">
                <a:solidFill>
                  <a:prstClr val="black"/>
                </a:solidFill>
                <a:hlinkClick r:id="rId2"/>
              </a:rPr>
              <a:t>Handbook</a:t>
            </a:r>
            <a:r>
              <a:rPr lang="en-US" sz="800" dirty="0">
                <a:solidFill>
                  <a:prstClr val="black"/>
                </a:solidFill>
              </a:rPr>
              <a:t> </a:t>
            </a:r>
            <a:r>
              <a:rPr lang="en-US" sz="800" dirty="0" smtClean="0">
                <a:solidFill>
                  <a:prstClr val="black"/>
                </a:solidFill>
              </a:rPr>
              <a:t>(note also included are some potential changes related to NPRR </a:t>
            </a:r>
            <a:r>
              <a:rPr lang="en-US" sz="800" dirty="0">
                <a:solidFill>
                  <a:prstClr val="black"/>
                </a:solidFill>
              </a:rPr>
              <a:t>863 </a:t>
            </a:r>
            <a:r>
              <a:rPr lang="en-US" sz="800" dirty="0" smtClean="0">
                <a:solidFill>
                  <a:prstClr val="black"/>
                </a:solidFill>
              </a:rPr>
              <a:t>Ph2 (reflected in </a:t>
            </a:r>
            <a:r>
              <a:rPr lang="en-US" sz="800" dirty="0">
                <a:solidFill>
                  <a:prstClr val="black"/>
                </a:solidFill>
              </a:rPr>
              <a:t>green </a:t>
            </a:r>
            <a:r>
              <a:rPr lang="en-US" sz="800" dirty="0" smtClean="0">
                <a:solidFill>
                  <a:prstClr val="black"/>
                </a:solidFill>
              </a:rPr>
              <a:t>color).</a:t>
            </a:r>
          </a:p>
          <a:p>
            <a:r>
              <a:rPr lang="en-US" sz="800" dirty="0" smtClean="0">
                <a:solidFill>
                  <a:prstClr val="black"/>
                </a:solidFill>
              </a:rPr>
              <a:t>**RTC related changes that are identified in this list </a:t>
            </a:r>
            <a:r>
              <a:rPr lang="en-US" sz="800" dirty="0">
                <a:solidFill>
                  <a:prstClr val="black"/>
                </a:solidFill>
              </a:rPr>
              <a:t>(reflected in </a:t>
            </a:r>
            <a:r>
              <a:rPr lang="en-US" sz="800" dirty="0">
                <a:solidFill>
                  <a:srgbClr val="910258"/>
                </a:solidFill>
              </a:rPr>
              <a:t>red</a:t>
            </a:r>
            <a:r>
              <a:rPr lang="en-US" sz="800" dirty="0">
                <a:solidFill>
                  <a:prstClr val="black"/>
                </a:solidFill>
              </a:rPr>
              <a:t> color) </a:t>
            </a:r>
            <a:r>
              <a:rPr lang="en-US" sz="800" dirty="0" smtClean="0">
                <a:solidFill>
                  <a:prstClr val="black"/>
                </a:solidFill>
              </a:rPr>
              <a:t>are based on KP1.3, 1.4, 1.5. </a:t>
            </a:r>
            <a:endParaRPr lang="en-US" sz="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84948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Today’s Plan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38200"/>
            <a:ext cx="8534400" cy="5334000"/>
          </a:xfrm>
        </p:spPr>
        <p:txBody>
          <a:bodyPr/>
          <a:lstStyle/>
          <a:p>
            <a:endParaRPr lang="en-US" sz="1050" dirty="0" smtClean="0"/>
          </a:p>
          <a:p>
            <a:pPr marL="0" indent="0">
              <a:buNone/>
            </a:pPr>
            <a:endParaRPr lang="en-US" sz="1800" u="sng" dirty="0" smtClean="0"/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/>
              <a:t>Key Documents for today (cumulative language):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800" b="1" dirty="0" smtClean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800" b="1" dirty="0" smtClean="0">
                <a:hlinkClick r:id="rId2"/>
              </a:rPr>
              <a:t>NPRR1007 RTCTF 043020</a:t>
            </a:r>
            <a:endParaRPr lang="en-US" sz="1800" b="1" dirty="0" smtClean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800" b="1" dirty="0" smtClean="0">
                <a:hlinkClick r:id="rId3"/>
              </a:rPr>
              <a:t>NPRR1008 Combined 051520</a:t>
            </a:r>
            <a:endParaRPr lang="en-US" sz="1800" b="1" dirty="0" smtClean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800" b="1" dirty="0" smtClean="0">
                <a:hlinkClick r:id="rId4"/>
              </a:rPr>
              <a:t>NPRR1009 RTCTF 043020</a:t>
            </a:r>
            <a:endParaRPr lang="en-US" sz="1800" b="1" dirty="0" smtClean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800" b="1" dirty="0" smtClean="0">
                <a:hlinkClick r:id="rId5"/>
              </a:rPr>
              <a:t>NPRR1010 Combined 042420</a:t>
            </a:r>
            <a:endParaRPr lang="en-US" sz="1800" b="1" dirty="0" smtClean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800" b="1" dirty="0" smtClean="0">
                <a:hlinkClick r:id="rId6"/>
              </a:rPr>
              <a:t>NPRR1013 </a:t>
            </a:r>
            <a:r>
              <a:rPr lang="en-US" sz="1800" b="1" dirty="0" err="1" smtClean="0">
                <a:hlinkClick r:id="rId6"/>
              </a:rPr>
              <a:t>RJones</a:t>
            </a:r>
            <a:r>
              <a:rPr lang="en-US" sz="1800" b="1" dirty="0" smtClean="0">
                <a:hlinkClick r:id="rId6"/>
              </a:rPr>
              <a:t> 042020</a:t>
            </a:r>
            <a:endParaRPr lang="en-US" sz="1800" b="1" dirty="0" smtClean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800" b="1" dirty="0" smtClean="0">
                <a:hlinkClick r:id="rId7"/>
              </a:rPr>
              <a:t>OBDRR020</a:t>
            </a:r>
            <a:endParaRPr lang="en-US" sz="1800" b="1" dirty="0" smtClean="0"/>
          </a:p>
          <a:p>
            <a:pPr>
              <a:spcBef>
                <a:spcPts val="0"/>
              </a:spcBef>
            </a:pPr>
            <a:endParaRPr lang="en-US" sz="16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13117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3A2377AB110F42B7B372FB8EF4570B" ma:contentTypeVersion="0" ma:contentTypeDescription="Create a new document." ma:contentTypeScope="" ma:versionID="673c3b80bdd78f53d029ffa560b18dd8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4AA658A-C103-45C1-832E-B28E7F58B3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5354</TotalTime>
  <Words>1723</Words>
  <Application>Microsoft Office PowerPoint</Application>
  <PresentationFormat>On-screen Show (4:3)</PresentationFormat>
  <Paragraphs>278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Courier New</vt:lpstr>
      <vt:lpstr>Wingdings</vt:lpstr>
      <vt:lpstr>1_Custom Design</vt:lpstr>
      <vt:lpstr>Office Theme</vt:lpstr>
      <vt:lpstr>1_Office Theme</vt:lpstr>
      <vt:lpstr>PowerPoint Presentation</vt:lpstr>
      <vt:lpstr>Outline of RTCTF General Update </vt:lpstr>
      <vt:lpstr>RTCRR Review Schedule and Process </vt:lpstr>
      <vt:lpstr>RTCRR Review Schedule and Process </vt:lpstr>
      <vt:lpstr>RTCRR Review  Schedule and Process</vt:lpstr>
      <vt:lpstr>Update from May 11 Special RTCTF Meeting</vt:lpstr>
      <vt:lpstr>Update from May 11 Special RTCTF Meeting</vt:lpstr>
      <vt:lpstr>Updates to Telemetry From/To QSE in RTC  (Updated 5/7/2020)</vt:lpstr>
      <vt:lpstr>Today’s Plan </vt:lpstr>
      <vt:lpstr>Next Steps</vt:lpstr>
      <vt:lpstr>Appendix</vt:lpstr>
      <vt:lpstr>Harmonizing RTC &amp; Battery Energy Storage</vt:lpstr>
      <vt:lpstr>Harmonizing RTC &amp; Battery Energy Storage (BES)</vt:lpstr>
      <vt:lpstr>RTC Revision Requests (RTCRRs)</vt:lpstr>
      <vt:lpstr>Overall RTC Delivery Schedule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Mereness, Matt</cp:lastModifiedBy>
  <cp:revision>325</cp:revision>
  <cp:lastPrinted>2016-01-21T20:53:15Z</cp:lastPrinted>
  <dcterms:created xsi:type="dcterms:W3CDTF">2016-01-21T15:20:31Z</dcterms:created>
  <dcterms:modified xsi:type="dcterms:W3CDTF">2020-05-20T14:16:00Z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0x010100E63A2377AB110F42B7B372FB8EF4570B</vt:lpwstr>
  </property>
</Properties>
</file>