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0"/>
  </p:notesMasterIdLst>
  <p:handoutMasterIdLst>
    <p:handoutMasterId r:id="rId11"/>
  </p:handoutMasterIdLst>
  <p:sldIdLst>
    <p:sldId id="361" r:id="rId7"/>
    <p:sldId id="362" r:id="rId8"/>
    <p:sldId id="363"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B254130-712C-4ED0-8F84-6F7752F8F347}">
          <p14:sldIdLst>
            <p14:sldId id="361"/>
            <p14:sldId id="362"/>
            <p14:sldId id="36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nanam, Gnanaprabhu" initials="GG" lastIdx="1" clrIdx="0">
    <p:extLst>
      <p:ext uri="{19B8F6BF-5375-455C-9EA6-DF929625EA0E}">
        <p15:presenceInfo xmlns:p15="http://schemas.microsoft.com/office/powerpoint/2012/main" userId="S-1-5-21-639947351-343809578-3807592339-27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998" y="6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5/18/2020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5/18/2020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www.ercot.com/services/rq/re"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62780"/>
          </a:xfrm>
        </p:spPr>
        <p:txBody>
          <a:bodyPr/>
          <a:lstStyle/>
          <a:p>
            <a:r>
              <a:rPr lang="en-US" dirty="0" smtClean="0"/>
              <a:t>Dynamic Model Quality Test Result Package</a:t>
            </a:r>
            <a:endParaRPr lang="en-US" sz="2400" dirty="0"/>
          </a:p>
        </p:txBody>
      </p:sp>
      <p:sp>
        <p:nvSpPr>
          <p:cNvPr id="3" name="Content Placeholder 2"/>
          <p:cNvSpPr>
            <a:spLocks noGrp="1"/>
          </p:cNvSpPr>
          <p:nvPr>
            <p:ph idx="1"/>
          </p:nvPr>
        </p:nvSpPr>
        <p:spPr>
          <a:xfrm>
            <a:off x="304800" y="1066800"/>
            <a:ext cx="8534400" cy="4953000"/>
          </a:xfrm>
        </p:spPr>
        <p:txBody>
          <a:bodyPr/>
          <a:lstStyle/>
          <a:p>
            <a:r>
              <a:rPr lang="en-US" sz="2400" dirty="0" smtClean="0"/>
              <a:t>Per PGRR-075 </a:t>
            </a:r>
            <a:r>
              <a:rPr lang="en-US" sz="2400" dirty="0"/>
              <a:t>(effective </a:t>
            </a:r>
            <a:r>
              <a:rPr lang="en-US" sz="2400" dirty="0" smtClean="0"/>
              <a:t>May 1</a:t>
            </a:r>
            <a:r>
              <a:rPr lang="en-US" sz="2400" baseline="30000" dirty="0" smtClean="0"/>
              <a:t>st</a:t>
            </a:r>
            <a:r>
              <a:rPr lang="en-US" sz="2400" dirty="0" smtClean="0"/>
              <a:t>), dynamic </a:t>
            </a:r>
            <a:r>
              <a:rPr lang="en-US" sz="2400" dirty="0"/>
              <a:t>model submissions should be accompanied by model quality tests. </a:t>
            </a:r>
          </a:p>
          <a:p>
            <a:pPr marL="0" indent="0">
              <a:buNone/>
            </a:pPr>
            <a:endParaRPr lang="en-US" sz="2400" dirty="0"/>
          </a:p>
          <a:p>
            <a:pPr lvl="0"/>
            <a:r>
              <a:rPr lang="en-US" sz="2400" dirty="0" smtClean="0"/>
              <a:t>PG 5.7.1 (4)(</a:t>
            </a:r>
            <a:r>
              <a:rPr lang="en-US" sz="2400" dirty="0"/>
              <a:t>b) </a:t>
            </a:r>
            <a:r>
              <a:rPr lang="en-US" sz="2400" dirty="0" smtClean="0"/>
              <a:t>(effective May </a:t>
            </a:r>
            <a:r>
              <a:rPr lang="en-US" sz="2400" dirty="0"/>
              <a:t>1</a:t>
            </a:r>
            <a:r>
              <a:rPr lang="en-US" sz="2400" baseline="30000" dirty="0"/>
              <a:t>st</a:t>
            </a:r>
            <a:r>
              <a:rPr lang="en-US" sz="2400" dirty="0" smtClean="0"/>
              <a:t>): </a:t>
            </a:r>
          </a:p>
          <a:p>
            <a:pPr marL="457200" lvl="1" indent="0">
              <a:buNone/>
            </a:pPr>
            <a:r>
              <a:rPr lang="en-US" sz="2000" b="1" i="1" dirty="0" smtClean="0"/>
              <a:t>The appropriate dynamic model for the proposed Generation Resource or SOG and results of model quality tests and associated simulation files as described in paragraph (5)(b) of Section 6.2, Dynamics Model Development, are subject to performance and usability verification by the lead TSP with approval from ERCOT through the FIS process</a:t>
            </a:r>
            <a:r>
              <a:rPr lang="en-US" sz="2000" dirty="0" smtClean="0"/>
              <a:t>.</a:t>
            </a:r>
            <a:endParaRPr lang="en-US" dirty="0" smtClean="0"/>
          </a:p>
          <a:p>
            <a:pPr marL="0" lvl="0" indent="0">
              <a:buNone/>
            </a:pPr>
            <a:endParaRPr lang="en-US" sz="2400" dirty="0" smtClean="0"/>
          </a:p>
          <a:p>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a:t>
            </a:fld>
            <a:endParaRPr lang="en-US"/>
          </a:p>
        </p:txBody>
      </p:sp>
    </p:spTree>
    <p:extLst>
      <p:ext uri="{BB962C8B-B14F-4D97-AF65-F5344CB8AC3E}">
        <p14:creationId xmlns:p14="http://schemas.microsoft.com/office/powerpoint/2010/main" val="2059025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62780"/>
          </a:xfrm>
        </p:spPr>
        <p:txBody>
          <a:bodyPr/>
          <a:lstStyle/>
          <a:p>
            <a:r>
              <a:rPr lang="en-US" dirty="0"/>
              <a:t>Dynamic Model Quality Test Result Package</a:t>
            </a:r>
            <a:endParaRPr lang="en-US" sz="2400" dirty="0"/>
          </a:p>
        </p:txBody>
      </p:sp>
      <p:sp>
        <p:nvSpPr>
          <p:cNvPr id="3" name="Content Placeholder 2"/>
          <p:cNvSpPr>
            <a:spLocks noGrp="1"/>
          </p:cNvSpPr>
          <p:nvPr>
            <p:ph idx="1"/>
          </p:nvPr>
        </p:nvSpPr>
        <p:spPr>
          <a:xfrm>
            <a:off x="304800" y="1066800"/>
            <a:ext cx="8534400" cy="5029200"/>
          </a:xfrm>
        </p:spPr>
        <p:txBody>
          <a:bodyPr/>
          <a:lstStyle/>
          <a:p>
            <a:pPr lvl="0"/>
            <a:r>
              <a:rPr lang="en-US" sz="2400" dirty="0" smtClean="0"/>
              <a:t>When IEs submit FIS applications, dynamic model </a:t>
            </a:r>
            <a:r>
              <a:rPr lang="en-US" sz="2400" dirty="0"/>
              <a:t>quality test package </a:t>
            </a:r>
            <a:r>
              <a:rPr lang="en-US" sz="2400" dirty="0" smtClean="0"/>
              <a:t>should be submitted to ERCOT </a:t>
            </a:r>
            <a:r>
              <a:rPr lang="en-US" sz="2400" dirty="0"/>
              <a:t>as a </a:t>
            </a:r>
            <a:r>
              <a:rPr lang="en-US" sz="2400" dirty="0" smtClean="0"/>
              <a:t>separate </a:t>
            </a:r>
            <a:r>
              <a:rPr lang="en-US" sz="2400" dirty="0"/>
              <a:t>zip file </a:t>
            </a:r>
            <a:r>
              <a:rPr lang="en-US" sz="2400" dirty="0" smtClean="0"/>
              <a:t>through RIOO.</a:t>
            </a:r>
          </a:p>
          <a:p>
            <a:pPr lvl="0"/>
            <a:endParaRPr lang="en-US" sz="2400" dirty="0"/>
          </a:p>
          <a:p>
            <a:pPr lvl="0"/>
            <a:r>
              <a:rPr lang="en-US" sz="2400" dirty="0"/>
              <a:t>The model quality test package should include the data set and results, as instructed by the posted guideline: </a:t>
            </a:r>
          </a:p>
          <a:p>
            <a:pPr marL="0" indent="0" algn="ctr">
              <a:buNone/>
            </a:pPr>
            <a:r>
              <a:rPr lang="en-US" sz="2400" dirty="0">
                <a:hlinkClick r:id="rId2"/>
              </a:rPr>
              <a:t>http://www.ercot.com/services/rq/re</a:t>
            </a:r>
            <a:r>
              <a:rPr lang="en-US" sz="2400" dirty="0"/>
              <a:t> </a:t>
            </a:r>
            <a:r>
              <a:rPr lang="en-US" sz="2400" dirty="0" smtClean="0"/>
              <a:t>Model </a:t>
            </a:r>
            <a:r>
              <a:rPr lang="en-US" sz="2400" dirty="0"/>
              <a:t>Quality Guide. </a:t>
            </a:r>
          </a:p>
          <a:p>
            <a:pPr lvl="0"/>
            <a:endParaRPr lang="en-US" sz="2400" dirty="0" smtClean="0"/>
          </a:p>
          <a:p>
            <a:pPr lvl="0"/>
            <a:r>
              <a:rPr lang="en-US" sz="2400" dirty="0" smtClean="0"/>
              <a:t>FIS applications filed on or after May 1</a:t>
            </a:r>
            <a:r>
              <a:rPr lang="en-US" sz="2400" baseline="30000" dirty="0" smtClean="0"/>
              <a:t>st</a:t>
            </a:r>
            <a:r>
              <a:rPr lang="en-US" sz="2400" dirty="0" smtClean="0"/>
              <a:t> without model quality test package will not be approved.</a:t>
            </a:r>
            <a:endParaRPr lang="en-US" sz="2400" dirty="0"/>
          </a:p>
          <a:p>
            <a:endParaRPr lang="en-US" dirty="0"/>
          </a:p>
          <a:p>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5207362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62780"/>
          </a:xfrm>
        </p:spPr>
        <p:txBody>
          <a:bodyPr/>
          <a:lstStyle/>
          <a:p>
            <a:r>
              <a:rPr lang="en-US" dirty="0" smtClean="0"/>
              <a:t>Redacted FIS </a:t>
            </a:r>
            <a:r>
              <a:rPr lang="en-US" dirty="0"/>
              <a:t>S</a:t>
            </a:r>
            <a:r>
              <a:rPr lang="en-US" dirty="0" smtClean="0"/>
              <a:t>tability Report</a:t>
            </a:r>
            <a:endParaRPr lang="en-US" sz="2400" dirty="0"/>
          </a:p>
        </p:txBody>
      </p:sp>
      <p:sp>
        <p:nvSpPr>
          <p:cNvPr id="3" name="Content Placeholder 2"/>
          <p:cNvSpPr>
            <a:spLocks noGrp="1"/>
          </p:cNvSpPr>
          <p:nvPr>
            <p:ph idx="1"/>
          </p:nvPr>
        </p:nvSpPr>
        <p:spPr>
          <a:xfrm>
            <a:off x="323851" y="1089502"/>
            <a:ext cx="8534400" cy="5029200"/>
          </a:xfrm>
        </p:spPr>
        <p:txBody>
          <a:bodyPr/>
          <a:lstStyle/>
          <a:p>
            <a:pPr lvl="0"/>
            <a:r>
              <a:rPr lang="en-US" sz="2400" dirty="0" smtClean="0"/>
              <a:t>Event category (P1-P7) and results should be kept in the report. </a:t>
            </a:r>
            <a:r>
              <a:rPr lang="en-US" sz="2400" smtClean="0"/>
              <a:t>All event </a:t>
            </a:r>
            <a:r>
              <a:rPr lang="en-US" sz="2400" dirty="0" smtClean="0"/>
              <a:t>definitions should be redacted. </a:t>
            </a:r>
            <a:endParaRPr lang="en-US" sz="2400" dirty="0"/>
          </a:p>
          <a:p>
            <a:pPr lvl="0"/>
            <a:r>
              <a:rPr lang="en-US" sz="2400" dirty="0" smtClean="0"/>
              <a:t>Event name should not reflect the actual event definitions.</a:t>
            </a:r>
            <a:r>
              <a:rPr lang="en-US" sz="2400" dirty="0"/>
              <a:t> </a:t>
            </a:r>
            <a:endParaRPr lang="en-US" sz="2400" dirty="0" smtClean="0"/>
          </a:p>
          <a:p>
            <a:pPr lvl="0"/>
            <a:r>
              <a:rPr lang="en-US" sz="2400" dirty="0" smtClean="0"/>
              <a:t>Example: full report vs. </a:t>
            </a:r>
            <a:r>
              <a:rPr lang="en-US" sz="2400" dirty="0"/>
              <a:t>r</a:t>
            </a:r>
            <a:r>
              <a:rPr lang="en-US" sz="2400" dirty="0" smtClean="0"/>
              <a:t>edacted report</a:t>
            </a:r>
            <a:endParaRPr lang="en-US" dirty="0"/>
          </a:p>
          <a:p>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839467740"/>
              </p:ext>
            </p:extLst>
          </p:nvPr>
        </p:nvGraphicFramePr>
        <p:xfrm>
          <a:off x="452004" y="2855038"/>
          <a:ext cx="8420102" cy="1304609"/>
        </p:xfrm>
        <a:graphic>
          <a:graphicData uri="http://schemas.openxmlformats.org/drawingml/2006/table">
            <a:tbl>
              <a:tblPr firstRow="1" firstCol="1" bandRow="1">
                <a:tableStyleId>{5C22544A-7EE6-4342-B048-85BDC9FD1C3A}</a:tableStyleId>
              </a:tblPr>
              <a:tblGrid>
                <a:gridCol w="952503"/>
                <a:gridCol w="1066800"/>
                <a:gridCol w="914400"/>
                <a:gridCol w="4485440"/>
                <a:gridCol w="1000959"/>
              </a:tblGrid>
              <a:tr h="482321">
                <a:tc>
                  <a:txBody>
                    <a:bodyPr/>
                    <a:lstStyle/>
                    <a:p>
                      <a:pPr marL="0" marR="0" algn="ctr">
                        <a:lnSpc>
                          <a:spcPct val="107000"/>
                        </a:lnSpc>
                        <a:spcBef>
                          <a:spcPts val="0"/>
                        </a:spcBef>
                        <a:spcAft>
                          <a:spcPts val="0"/>
                        </a:spcAft>
                      </a:pPr>
                      <a:r>
                        <a:rPr lang="en-US" sz="1600" dirty="0">
                          <a:effectLst/>
                        </a:rPr>
                        <a:t>Event Name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Category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Outage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Event Definition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Result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3365">
                <a:tc>
                  <a:txBody>
                    <a:bodyPr/>
                    <a:lstStyle/>
                    <a:p>
                      <a:pPr marL="0" marR="0">
                        <a:lnSpc>
                          <a:spcPct val="107000"/>
                        </a:lnSpc>
                        <a:spcBef>
                          <a:spcPts val="0"/>
                        </a:spcBef>
                        <a:spcAft>
                          <a:spcPts val="0"/>
                        </a:spcAft>
                      </a:pPr>
                      <a:r>
                        <a:rPr lang="en-US" sz="1600" dirty="0">
                          <a:effectLst/>
                        </a:rPr>
                        <a:t>CTG1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P1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None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Open line XYZ 4 cycles after a 3 phase fault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stable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34944">
                <a:tc>
                  <a:txBody>
                    <a:bodyPr/>
                    <a:lstStyle/>
                    <a:p>
                      <a:pPr marL="0" marR="0">
                        <a:lnSpc>
                          <a:spcPct val="107000"/>
                        </a:lnSpc>
                        <a:spcBef>
                          <a:spcPts val="0"/>
                        </a:spcBef>
                        <a:spcAft>
                          <a:spcPts val="0"/>
                        </a:spcAft>
                      </a:pPr>
                      <a:r>
                        <a:rPr lang="en-US" sz="1600">
                          <a:effectLst/>
                        </a:rPr>
                        <a:t>CTG2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P6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Line 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Open line XYZ 4 cycles after a SLG fault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unstable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1713">
                <a:tc>
                  <a:txBody>
                    <a:bodyPr/>
                    <a:lstStyle/>
                    <a:p>
                      <a:pPr marL="0" marR="0">
                        <a:lnSpc>
                          <a:spcPct val="107000"/>
                        </a:lnSpc>
                        <a:spcBef>
                          <a:spcPts val="0"/>
                        </a:spcBef>
                        <a:spcAft>
                          <a:spcPts val="0"/>
                        </a:spcAft>
                      </a:pPr>
                      <a:r>
                        <a:rPr lang="en-US" sz="1600">
                          <a:effectLst/>
                        </a:rPr>
                        <a:t>CTG3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P7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None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Open double </a:t>
                      </a:r>
                      <a:r>
                        <a:rPr lang="en-US" sz="1600" dirty="0" err="1" smtClean="0">
                          <a:effectLst/>
                        </a:rPr>
                        <a:t>ckt</a:t>
                      </a:r>
                      <a:r>
                        <a:rPr lang="en-US" sz="1600" dirty="0" smtClean="0">
                          <a:effectLst/>
                        </a:rPr>
                        <a:t> ABC </a:t>
                      </a:r>
                      <a:r>
                        <a:rPr lang="en-US" sz="1600" dirty="0">
                          <a:effectLst/>
                        </a:rPr>
                        <a:t>4 cycles after a SLG fault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unstable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824404842"/>
              </p:ext>
            </p:extLst>
          </p:nvPr>
        </p:nvGraphicFramePr>
        <p:xfrm>
          <a:off x="452004" y="4380012"/>
          <a:ext cx="8420102" cy="1304609"/>
        </p:xfrm>
        <a:graphic>
          <a:graphicData uri="http://schemas.openxmlformats.org/drawingml/2006/table">
            <a:tbl>
              <a:tblPr firstRow="1" firstCol="1" bandRow="1">
                <a:tableStyleId>{5C22544A-7EE6-4342-B048-85BDC9FD1C3A}</a:tableStyleId>
              </a:tblPr>
              <a:tblGrid>
                <a:gridCol w="952503"/>
                <a:gridCol w="1066800"/>
                <a:gridCol w="914400"/>
                <a:gridCol w="4485440"/>
                <a:gridCol w="1000959"/>
              </a:tblGrid>
              <a:tr h="482321">
                <a:tc>
                  <a:txBody>
                    <a:bodyPr/>
                    <a:lstStyle/>
                    <a:p>
                      <a:pPr marL="0" marR="0" algn="ctr">
                        <a:lnSpc>
                          <a:spcPct val="107000"/>
                        </a:lnSpc>
                        <a:spcBef>
                          <a:spcPts val="0"/>
                        </a:spcBef>
                        <a:spcAft>
                          <a:spcPts val="0"/>
                        </a:spcAft>
                      </a:pPr>
                      <a:r>
                        <a:rPr lang="en-US" sz="1600" dirty="0">
                          <a:effectLst/>
                        </a:rPr>
                        <a:t>Event Name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Category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Outage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Event Definition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Result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3365">
                <a:tc>
                  <a:txBody>
                    <a:bodyPr/>
                    <a:lstStyle/>
                    <a:p>
                      <a:pPr marL="0" marR="0">
                        <a:lnSpc>
                          <a:spcPct val="107000"/>
                        </a:lnSpc>
                        <a:spcBef>
                          <a:spcPts val="0"/>
                        </a:spcBef>
                        <a:spcAft>
                          <a:spcPts val="0"/>
                        </a:spcAft>
                      </a:pPr>
                      <a:r>
                        <a:rPr lang="en-US" sz="1600" dirty="0">
                          <a:effectLst/>
                        </a:rPr>
                        <a:t>CTG1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P1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None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Open line XYZ 4 cycles after a 3 phase fault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1"/>
                    </a:solidFill>
                  </a:tcPr>
                </a:tc>
                <a:tc>
                  <a:txBody>
                    <a:bodyPr/>
                    <a:lstStyle/>
                    <a:p>
                      <a:pPr marL="0" marR="0">
                        <a:lnSpc>
                          <a:spcPct val="107000"/>
                        </a:lnSpc>
                        <a:spcBef>
                          <a:spcPts val="0"/>
                        </a:spcBef>
                        <a:spcAft>
                          <a:spcPts val="0"/>
                        </a:spcAft>
                      </a:pPr>
                      <a:r>
                        <a:rPr lang="en-US" sz="1600">
                          <a:effectLst/>
                        </a:rPr>
                        <a:t>stable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34944">
                <a:tc>
                  <a:txBody>
                    <a:bodyPr/>
                    <a:lstStyle/>
                    <a:p>
                      <a:pPr marL="0" marR="0">
                        <a:lnSpc>
                          <a:spcPct val="107000"/>
                        </a:lnSpc>
                        <a:spcBef>
                          <a:spcPts val="0"/>
                        </a:spcBef>
                        <a:spcAft>
                          <a:spcPts val="0"/>
                        </a:spcAft>
                      </a:pPr>
                      <a:r>
                        <a:rPr lang="en-US" sz="1600">
                          <a:effectLst/>
                        </a:rPr>
                        <a:t>CTG2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P6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solidFill>
                            <a:schemeClr val="tx1"/>
                          </a:solidFill>
                          <a:effectLst/>
                        </a:rPr>
                        <a:t>Line 1</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1"/>
                    </a:solidFill>
                  </a:tcPr>
                </a:tc>
                <a:tc>
                  <a:txBody>
                    <a:bodyPr/>
                    <a:lstStyle/>
                    <a:p>
                      <a:pPr marL="0" marR="0">
                        <a:lnSpc>
                          <a:spcPct val="107000"/>
                        </a:lnSpc>
                        <a:spcBef>
                          <a:spcPts val="0"/>
                        </a:spcBef>
                        <a:spcAft>
                          <a:spcPts val="0"/>
                        </a:spcAft>
                      </a:pPr>
                      <a:r>
                        <a:rPr lang="en-US" sz="1600" dirty="0">
                          <a:solidFill>
                            <a:schemeClr val="tx1"/>
                          </a:solidFill>
                          <a:effectLst/>
                        </a:rPr>
                        <a:t>Open line XYZ 4 cycles after a SLG fault</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1"/>
                    </a:solidFill>
                  </a:tcPr>
                </a:tc>
                <a:tc>
                  <a:txBody>
                    <a:bodyPr/>
                    <a:lstStyle/>
                    <a:p>
                      <a:pPr marL="0" marR="0">
                        <a:lnSpc>
                          <a:spcPct val="107000"/>
                        </a:lnSpc>
                        <a:spcBef>
                          <a:spcPts val="0"/>
                        </a:spcBef>
                        <a:spcAft>
                          <a:spcPts val="0"/>
                        </a:spcAft>
                      </a:pPr>
                      <a:r>
                        <a:rPr lang="en-US" sz="1600">
                          <a:effectLst/>
                        </a:rPr>
                        <a:t>unstable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1713">
                <a:tc>
                  <a:txBody>
                    <a:bodyPr/>
                    <a:lstStyle/>
                    <a:p>
                      <a:pPr marL="0" marR="0">
                        <a:lnSpc>
                          <a:spcPct val="107000"/>
                        </a:lnSpc>
                        <a:spcBef>
                          <a:spcPts val="0"/>
                        </a:spcBef>
                        <a:spcAft>
                          <a:spcPts val="0"/>
                        </a:spcAft>
                      </a:pPr>
                      <a:r>
                        <a:rPr lang="en-US" sz="1600">
                          <a:effectLst/>
                        </a:rPr>
                        <a:t>CTG3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P7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None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kern="1200" dirty="0">
                          <a:solidFill>
                            <a:schemeClr val="tx1"/>
                          </a:solidFill>
                          <a:effectLst/>
                          <a:latin typeface="+mn-lt"/>
                          <a:ea typeface="+mn-ea"/>
                          <a:cs typeface="+mn-cs"/>
                        </a:rPr>
                        <a:t>Open double </a:t>
                      </a:r>
                      <a:r>
                        <a:rPr lang="en-US" sz="1600" kern="1200" dirty="0" err="1" smtClean="0">
                          <a:solidFill>
                            <a:schemeClr val="tx1"/>
                          </a:solidFill>
                          <a:effectLst/>
                          <a:latin typeface="+mn-lt"/>
                          <a:ea typeface="+mn-ea"/>
                          <a:cs typeface="+mn-cs"/>
                        </a:rPr>
                        <a:t>ckt</a:t>
                      </a:r>
                      <a:r>
                        <a:rPr lang="en-US" sz="1600" kern="1200" dirty="0" smtClean="0">
                          <a:solidFill>
                            <a:schemeClr val="tx1"/>
                          </a:solidFill>
                          <a:effectLst/>
                          <a:latin typeface="+mn-lt"/>
                          <a:ea typeface="+mn-ea"/>
                          <a:cs typeface="+mn-cs"/>
                        </a:rPr>
                        <a:t> ABC </a:t>
                      </a:r>
                      <a:r>
                        <a:rPr lang="en-US" sz="1600" kern="1200" dirty="0">
                          <a:solidFill>
                            <a:schemeClr val="tx1"/>
                          </a:solidFill>
                          <a:effectLst/>
                          <a:latin typeface="+mn-lt"/>
                          <a:ea typeface="+mn-ea"/>
                          <a:cs typeface="+mn-cs"/>
                        </a:rPr>
                        <a:t>4 cycles after a SLG fault</a:t>
                      </a:r>
                    </a:p>
                  </a:txBody>
                  <a:tcPr marL="68580" marR="68580" marT="0" marB="0">
                    <a:solidFill>
                      <a:schemeClr val="tx1"/>
                    </a:solidFill>
                  </a:tcPr>
                </a:tc>
                <a:tc>
                  <a:txBody>
                    <a:bodyPr/>
                    <a:lstStyle/>
                    <a:p>
                      <a:pPr marL="0" marR="0">
                        <a:lnSpc>
                          <a:spcPct val="107000"/>
                        </a:lnSpc>
                        <a:spcBef>
                          <a:spcPts val="0"/>
                        </a:spcBef>
                        <a:spcAft>
                          <a:spcPts val="0"/>
                        </a:spcAft>
                      </a:pPr>
                      <a:r>
                        <a:rPr lang="en-US" sz="1600" dirty="0">
                          <a:effectLst/>
                        </a:rPr>
                        <a:t>unstable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97008202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www.w3.org/XML/1998/namespace"/>
    <ds:schemaRef ds:uri="c34af464-7aa1-4edd-9be4-83dffc1cb926"/>
    <ds:schemaRef ds:uri="http://purl.org/dc/elements/1.1/"/>
    <ds:schemaRef ds:uri="http://purl.org/dc/dcmityp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11492</TotalTime>
  <Words>217</Words>
  <Application>Microsoft Office PowerPoint</Application>
  <PresentationFormat>On-screen Show (4:3)</PresentationFormat>
  <Paragraphs>59</Paragraphs>
  <Slides>3</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vt:i4>
      </vt:variant>
    </vt:vector>
  </HeadingPairs>
  <TitlesOfParts>
    <vt:vector size="9" baseType="lpstr">
      <vt:lpstr>Arial</vt:lpstr>
      <vt:lpstr>Calibri</vt:lpstr>
      <vt:lpstr>Times New Roman</vt:lpstr>
      <vt:lpstr>1_Custom Design</vt:lpstr>
      <vt:lpstr>Office Theme</vt:lpstr>
      <vt:lpstr>Custom Design</vt:lpstr>
      <vt:lpstr>Dynamic Model Quality Test Result Package</vt:lpstr>
      <vt:lpstr>Dynamic Model Quality Test Result Package</vt:lpstr>
      <vt:lpstr>Redacted FIS Stability Report</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Zhang, Yang</cp:lastModifiedBy>
  <cp:revision>337</cp:revision>
  <cp:lastPrinted>2016-01-21T20:53:15Z</cp:lastPrinted>
  <dcterms:created xsi:type="dcterms:W3CDTF">2016-01-21T15:20:31Z</dcterms:created>
  <dcterms:modified xsi:type="dcterms:W3CDTF">2020-05-18T18:08:40Z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