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92" r:id="rId6"/>
    <p:sldId id="291" r:id="rId7"/>
    <p:sldId id="299" r:id="rId8"/>
    <p:sldId id="300" r:id="rId9"/>
    <p:sldId id="301" r:id="rId10"/>
    <p:sldId id="295" r:id="rId11"/>
    <p:sldId id="297" r:id="rId12"/>
    <p:sldId id="29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ip" initials="SS" lastIdx="1" clrIdx="0">
    <p:extLst>
      <p:ext uri="{19B8F6BF-5375-455C-9EA6-DF929625EA0E}">
        <p15:presenceInfo xmlns:p15="http://schemas.microsoft.com/office/powerpoint/2012/main" userId="Sandi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2F5"/>
    <a:srgbClr val="CBE3EB"/>
    <a:srgbClr val="3756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897" autoAdjust="0"/>
  </p:normalViewPr>
  <p:slideViewPr>
    <p:cSldViewPr showGuides="1">
      <p:cViewPr varScale="1">
        <p:scale>
          <a:sx n="127" d="100"/>
          <a:sy n="127" d="100"/>
        </p:scale>
        <p:origin x="1164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501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35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4/6/2020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4/6/2020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4/6/2020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4/6/2020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BESTF KTCs, Storage Revision Requests and Meetings Tracker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619278"/>
              </p:ext>
            </p:extLst>
          </p:nvPr>
        </p:nvGraphicFramePr>
        <p:xfrm>
          <a:off x="177798" y="775855"/>
          <a:ext cx="8864603" cy="527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3183"/>
                <a:gridCol w="773021"/>
                <a:gridCol w="11591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82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48544"/>
                <a:gridCol w="14224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Item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7719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rgbClr val="00B0F0"/>
                          </a:solidFill>
                        </a:rPr>
                        <a:t>NPRR957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RTF-4 Definition of Energy Storage Resource and Related Registration and Telemetry Requirements</a:t>
                      </a:r>
                      <a:endParaRPr lang="en-US" sz="1050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KTC-1 Definitions and Registration for Energy Storage Resources </a:t>
                      </a:r>
                      <a:endParaRPr lang="en-US" sz="105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RTF-4 Definition of Energy Storage Resource and Related Registration and Telemetry Requirements) introduces the ESR definition so that subsequent NPRRs can use the ESR definition. 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Board approved 12/10/19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4978374"/>
                  </a:ext>
                </a:extLst>
              </a:tr>
              <a:tr h="421459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NPRR963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 Point Deviation Settlement and Deployment Performance Metrics for Energy Storage Resources (Combo Model)</a:t>
                      </a:r>
                      <a:endParaRPr lang="en-US" sz="105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KTC-5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Performance</a:t>
                      </a:r>
                      <a:endParaRPr lang="en-US" sz="105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Energy Storage Resource Performance Deployment (ESRDP) 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Board approved 2/11/20</a:t>
                      </a: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701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KTC-7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Settlement</a:t>
                      </a:r>
                      <a:endParaRPr lang="en-US" sz="105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Base-Point Deviation (BPD)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8640">
                <a:tc row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(BESTF-2)</a:t>
                      </a:r>
                      <a:endParaRPr lang="en-US" sz="1050" b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Storage Resource Energy Offer Curves, Pricing, Dispatch, and Mitigation</a:t>
                      </a:r>
                      <a:endParaRPr lang="en-US" sz="1050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VCMRR027</a:t>
                      </a:r>
                      <a:endParaRPr lang="en-US" sz="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KTC-3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Dispatch, Pricing, and Mitigation</a:t>
                      </a:r>
                      <a:endParaRPr lang="en-US" sz="105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dispatch and Nodal pricing (Base-Point weighting) of Energy Storage Resources when charging and discharging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Board approved 2/11/20</a:t>
                      </a: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864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Mitigation treatment in SCED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864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Requirements on how often mitigation would have been applied. 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57262"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NPRR987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(BESTF-3)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Storage Resource Contribution to Physical Responsive Capability and Real-Time On-Line Reserve Capacity Calculations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OBDRR017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KTC-2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Physical Responsive Capability, and ORDC Reserve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Energy Storage Resources contribution to PRC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1/16/20 PRS table/refer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2/5/20 WMS table/refer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2/6/20 ROS table/refer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2/12/20 PDCWG endorsed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2/17/20 WMWG endorsed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3/4/20 WMS endorsed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3/5/20 ROS endorsed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4/16/20 PRS endorsed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5/13/20 PRS endorsed 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…TAC 5/27/20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6/9/20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457262"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Energy Storage Resources contribution to ORDC Reserves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918201" y="6158199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5/19/2020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26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Storage Revision Requests </a:t>
            </a:r>
            <a:r>
              <a:rPr lang="en-US" sz="2000" dirty="0"/>
              <a:t>and </a:t>
            </a:r>
            <a:r>
              <a:rPr lang="en-US" sz="2000" dirty="0" smtClean="0"/>
              <a:t>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7272867"/>
              </p:ext>
            </p:extLst>
          </p:nvPr>
        </p:nvGraphicFramePr>
        <p:xfrm>
          <a:off x="271346" y="990601"/>
          <a:ext cx="8739912" cy="4960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254"/>
                <a:gridCol w="762000"/>
                <a:gridCol w="1086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1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0000"/>
                <a:gridCol w="14674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8640"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NPRR989</a:t>
                      </a: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 (BESTF-1)</a:t>
                      </a:r>
                      <a:r>
                        <a:rPr lang="en-US" sz="1050" b="1" dirty="0" smtClean="0"/>
                        <a:t> </a:t>
                      </a: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Storage Resource Technical Requirements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NOGRR204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KTC-4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Technical Requirements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Reactive Capability and Voltage Support Service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1/16/20 PRS table/refer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2/6/20 ROS table/refer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2/12/20 PDCWG endorsed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2/20/20 OWG endorsed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3/5/20 ROS endorsed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4/16/20 PRS endorsed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5/13/20 PRS endorsed 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…TAC 5/27/20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6/9/20</a:t>
                      </a:r>
                    </a:p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7171"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Voltage/frequency Ride-through requirements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2718"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Governor Deadband and Droop Setting Requirement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9311"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Governor Testing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62">
                <a:tc rowSpan="5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NPRR1014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(BESTF-4)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Single Model Energy Storage Resource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KTC-5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Performance</a:t>
                      </a: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Energy Storage Resource Performance Deployment (ESRDP) 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4/16/20 PRS not taken up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BESTF 4/16/20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BESTF 5/1/20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5/21/20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6/12/20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6/30/20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7/23/20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8/14/20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…BESTF 9/11/20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10/15/20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...PRS 11/11/20 (IA)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...TAC 11/18/20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12/08/20</a:t>
                      </a: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457262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KTC-6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ESR Options to maintain desired level of State of Charge</a:t>
                      </a: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Single model ESR attributes and Offer structure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5677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KTC-7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Settlement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Single model ESR Settlement changes 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8100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fr-FR" sz="1050" dirty="0" smtClean="0">
                          <a:solidFill>
                            <a:schemeClr val="tx1"/>
                          </a:solidFill>
                        </a:rPr>
                        <a:t>Single model ESR Base-Point Deviation (BPD)</a:t>
                      </a: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57262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ESR Settlement using Nodal Base-Point weighted prices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09722" y="6179883"/>
            <a:ext cx="3200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5/19/2020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85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Storage Revision Requests and 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9728365"/>
              </p:ext>
            </p:extLst>
          </p:nvPr>
        </p:nvGraphicFramePr>
        <p:xfrm>
          <a:off x="240144" y="712343"/>
          <a:ext cx="8739912" cy="3924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056"/>
                <a:gridCol w="838200"/>
                <a:gridCol w="1143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48000"/>
                <a:gridCol w="18172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262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NPRR1002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(BESTF-5)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Storage Resource Single Model Registration and Charging Restrictions in Emergency Conditions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RRGRR023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PGRRbbb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NOGRR208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KTC-1 Definitions and Registration for Energy Storage Resources 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Registration of a battery as a single Resource and identified as an Energy Storage Resource (ESR).  (Protocol Language and system changes.)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4/16/20 PRS not taken up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BESTF 4/16/20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BESTF 5/1/20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...OWG 5/21/20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...PRS 6/11/20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...PRS 7/16/20 (IA)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...TAC 7/29/20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8/11/20</a:t>
                      </a: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555434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KTC-3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Dispatch, Pricing, and Mitigation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Charging restrictions during an emergency conditions (Note PUCT rule on charging during emergencies.)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44411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NPRR995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RTF-6 Create Definition and Terms for Settlement Only Energy Storage</a:t>
                      </a:r>
                      <a:endParaRPr lang="en-US" sz="105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2/13/20 PRS table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4/16/20 PRS table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BESTF 4/16/20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BESTF 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5/1/20 Not discussed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BESTF 5/21/20 Not to be discussed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</a:t>
                      </a: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WMS 6/3/20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...BESTF 6/12/20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7/16/20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…PRS 8/13/20 (IA)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...TAC 8/26/20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10/13/20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55856" y="6248559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5/19/2020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32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Storage Revision Requests and 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8001438"/>
              </p:ext>
            </p:extLst>
          </p:nvPr>
        </p:nvGraphicFramePr>
        <p:xfrm>
          <a:off x="240144" y="712343"/>
          <a:ext cx="8739912" cy="5307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056"/>
                <a:gridCol w="838200"/>
                <a:gridCol w="1143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76600"/>
                <a:gridCol w="15886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3977">
                <a:tc rowSpan="1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NPRRxxxx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(BESTF-6)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DC</a:t>
                      </a: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Coupled</a:t>
                      </a: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Resources</a:t>
                      </a:r>
                      <a:endParaRPr lang="en-US" sz="10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14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KTC-11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DC Coupled Resources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Definition and Registration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1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Not yet submitted</a:t>
                      </a:r>
                    </a:p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Participation Model (EMS and MMS)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75031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Forecasting PV/Wind 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</a:tr>
              <a:tr h="310769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Performance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Mitigation treatment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in SCED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WSL Treatment &amp; Renewable Energy Credits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Data Requirements from QSEs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Operations and Planning Studies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Resource Adequacy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Reporting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Proxy Offer Curve and Bid to Buy for DC Coupled Resources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RUC Capacity Short Calculations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52997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Physical Responsive Reserve (PRC) and Real-Time On-Line Capacity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(RTOLCAP Calculations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52997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Charging an ESS portion of DC Coupled Resource under ERCOT Emergency Conditions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Resource Statuses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55856" y="6248559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5/19/2020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30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Storage Revision Requests and 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9489831"/>
              </p:ext>
            </p:extLst>
          </p:nvPr>
        </p:nvGraphicFramePr>
        <p:xfrm>
          <a:off x="240144" y="712343"/>
          <a:ext cx="8739912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056"/>
                <a:gridCol w="838200"/>
                <a:gridCol w="1143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24200"/>
                <a:gridCol w="17410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3977">
                <a:tc row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NPRRyyyy</a:t>
                      </a:r>
                    </a:p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(BESTF-7)</a:t>
                      </a:r>
                    </a:p>
                    <a:p>
                      <a:pPr algn="ctr"/>
                      <a:r>
                        <a:rPr lang="en-US" sz="1050" b="0" dirty="0" smtClean="0"/>
                        <a:t>ESR Self-Limiting GINR 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800" dirty="0" err="1" smtClean="0">
                          <a:solidFill>
                            <a:schemeClr val="tx1"/>
                          </a:solidFill>
                        </a:rPr>
                        <a:t>PGRRccc</a:t>
                      </a:r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KTC-13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Self-Limiting issues related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 to Interconnection Requests for Energy Storage Resources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 Limit Assumptions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Not yet submitted</a:t>
                      </a:r>
                    </a:p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Compliance and Monitoring program for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Self-Limiting Resources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375031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Real-Time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Telemetry and COP requirements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NPRR1020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 Definition of Integrated Battery Storage Systems (IBSS) </a:t>
                      </a:r>
                      <a:endParaRPr lang="en-US" sz="9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…PRS Workshop 5/27/20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…WMS 6/3/20</a:t>
                      </a:r>
                      <a:endParaRPr lang="en-US" sz="1050" kern="1200" baseline="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289560"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NOGRR204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NPRR989 (BESTF-1)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KTC-4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Technical Requirements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Reactive Capability and Voltage Support Service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1/9/20 ROS table/refer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2/12/20 PDCWG endorsed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2/20/20 OWG endorsed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3/5/20 ROS endorsed</a:t>
                      </a: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5/7/20 ROS endorsed 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…TAC 5/27/20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6/9/20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Voltage/frequency Ride-through requirements 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Governor Deadband and Droop Setting Requirement 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Governor Testing 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</a:tr>
              <a:tr h="28956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NOGRR208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NPRR1002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(BESTF-5)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PGRRbbb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RRGRR023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KTC-1 Definitions and Registration for Energy Storage Resources 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Registration of a battery as a single Resource and identified as an Energy Storage Resource (ESR).  (Protocol Language and system changes.)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5/7/20 ROS not taken 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up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...OWG 5/21/20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</a:t>
                      </a: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ROS 6/4/20</a:t>
                      </a: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...ROS 7/9/20 (IA)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...TAC 7/29/20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8/11/20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KTC-3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Dispatch, Pricing, and Mitigation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Charging restrictions during an emergency conditions (Note PUCT rule on charging during emergencies.)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55856" y="6248559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 indicates dependency and estimate.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5/19/2020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74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Storage Revision Requests </a:t>
            </a:r>
            <a:r>
              <a:rPr lang="en-US" sz="2000" dirty="0"/>
              <a:t>and </a:t>
            </a:r>
            <a:r>
              <a:rPr lang="en-US" sz="2000" dirty="0" smtClean="0"/>
              <a:t>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1564567"/>
              </p:ext>
            </p:extLst>
          </p:nvPr>
        </p:nvGraphicFramePr>
        <p:xfrm>
          <a:off x="240144" y="772045"/>
          <a:ext cx="8739914" cy="5146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854"/>
                <a:gridCol w="838200"/>
                <a:gridCol w="11622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1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65000"/>
                <a:gridCol w="15124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5434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OBDRR017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NPRR987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(BESTF-3)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KTC-2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Physical Responsive Capability, and ORDC Reserve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Energy Storage Resources contribution to PRC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1/29/20 TAC tabled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…TAC 5/27/20</a:t>
                      </a: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6/9/20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555434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Energy Storage Resources contribution to ORDC Reserves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</a:tr>
              <a:tr h="555434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err="1" smtClean="0">
                          <a:solidFill>
                            <a:schemeClr val="tx1"/>
                          </a:solidFill>
                        </a:rPr>
                        <a:t>PGRRccc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NPRRyyyy</a:t>
                      </a:r>
                    </a:p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(BESTF-7)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KTC-13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/>
                        <a:t>ESR Self-Limiting GINR </a:t>
                      </a:r>
                      <a:endParaRPr lang="en-US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Related to </a:t>
                      </a:r>
                      <a:r>
                        <a:rPr lang="en-US" sz="10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NPRRyyyy</a:t>
                      </a: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BESTF-7 Self-Limiting Facilities and Self-Limiting Resources</a:t>
                      </a:r>
                      <a:endParaRPr 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Not yet submitted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55543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RRGRR023</a:t>
                      </a:r>
                    </a:p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(BESTF-5) NOGRR208PGRRbbb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KTC-1 Definitions and Registration for Energy Storage Resources 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+mj-lt"/>
                        <a:buNone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Registration of a battery as a single Resource and identified as an Energy Storage Resource (ESR).  (Protocol Language and system changes.)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5/7/20 ROS not taken 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up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...OWG 5/21/20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</a:t>
                      </a: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ROS 6/4/20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...ROS 7/9/20 (IA)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...TAC 7/29/20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8/11/20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555434">
                <a:tc row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VCMRR027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NPRR986</a:t>
                      </a:r>
                    </a:p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(BESTF-2)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KTC-3</a:t>
                      </a:r>
                    </a:p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Dispatch, Pricing, and Mitigation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dispatch and Nodal pricing (Base-Point weighting) of Energy Storage Resources when charging and discharging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1/8/20 WMS approved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2/5/20 WMS (IA) endorsed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Pending Revision Request at TAC</a:t>
                      </a:r>
                      <a:endParaRPr lang="en-US" sz="1050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...TAC 7/29/20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rgbClr val="00B050"/>
                          </a:solidFill>
                        </a:rPr>
                        <a:t>...BOD 8/11/20</a:t>
                      </a:r>
                      <a:endParaRPr lang="en-US" sz="1050" baseline="0" dirty="0" smtClean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555434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Mitigation treatment in SCED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555434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Requirements on how often mitigation would have been applied. 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55859" y="6172200"/>
            <a:ext cx="3124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</a:rPr>
              <a:t>Green indicates dependency </a:t>
            </a:r>
            <a:r>
              <a:rPr lang="en-US" sz="1200" dirty="0" smtClean="0">
                <a:solidFill>
                  <a:srgbClr val="00B050"/>
                </a:solidFill>
              </a:rPr>
              <a:t>and </a:t>
            </a:r>
            <a:r>
              <a:rPr lang="en-US" sz="1200" dirty="0">
                <a:solidFill>
                  <a:srgbClr val="00B050"/>
                </a:solidFill>
              </a:rPr>
              <a:t>estimate.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5/19/2020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1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BESTF </a:t>
            </a:r>
            <a:r>
              <a:rPr lang="en-US" sz="2000" dirty="0" smtClean="0"/>
              <a:t>KTCs, Storage Revision Requests </a:t>
            </a:r>
            <a:r>
              <a:rPr lang="en-US" sz="2000" dirty="0"/>
              <a:t>and </a:t>
            </a:r>
            <a:r>
              <a:rPr lang="en-US" sz="2000" dirty="0" smtClean="0"/>
              <a:t>Meetings </a:t>
            </a:r>
            <a:r>
              <a:rPr lang="en-US" sz="2000" dirty="0"/>
              <a:t>Tracker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994228"/>
              </p:ext>
            </p:extLst>
          </p:nvPr>
        </p:nvGraphicFramePr>
        <p:xfrm>
          <a:off x="240144" y="990600"/>
          <a:ext cx="8739912" cy="2979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854"/>
                <a:gridCol w="793202"/>
                <a:gridCol w="12072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1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0000"/>
                <a:gridCol w="14674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Revision Request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Related RR’s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 Topic &amp; Concept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Decision Points and Issues for Developing Principle Concepts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Next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Meeting(s)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NPRRccc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KTC-10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ESR –Study and Capacity Assumptions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Define "Storage Peak Average Capacity Percentage" to be used in CDR for various batteries.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Not yet submitted</a:t>
                      </a:r>
                      <a:endParaRPr lang="en-US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...SAWG 10/26/20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  <a:tr h="457200"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ROS White Papers/</a:t>
                      </a:r>
                    </a:p>
                    <a:p>
                      <a:pPr algn="ctr"/>
                      <a:r>
                        <a:rPr lang="en-US" sz="105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Revised KTC</a:t>
                      </a:r>
                      <a:endParaRPr lang="en-US" sz="105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KTC-10</a:t>
                      </a:r>
                    </a:p>
                    <a:p>
                      <a:pPr algn="ctr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ESR –Study and Capacity Assumptions</a:t>
                      </a:r>
                    </a:p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Outage Coordination Studies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ROS 5/7/20 referred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…BESTF TBD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Operational Studies 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ROS 5/7/20 referred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…BESTF TBD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baseline="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Transmission Planning Studies</a:t>
                      </a:r>
                    </a:p>
                  </a:txBody>
                  <a:tcPr anchor="ctr"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55857" y="6172200"/>
            <a:ext cx="3124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</a:rPr>
              <a:t>Green indicates dependency </a:t>
            </a:r>
            <a:r>
              <a:rPr lang="en-US" sz="1200" dirty="0" smtClean="0">
                <a:solidFill>
                  <a:srgbClr val="00B050"/>
                </a:solidFill>
              </a:rPr>
              <a:t>and </a:t>
            </a:r>
            <a:r>
              <a:rPr lang="en-US" sz="1200" dirty="0">
                <a:solidFill>
                  <a:srgbClr val="00B050"/>
                </a:solidFill>
              </a:rPr>
              <a:t>estimate.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5/19/2020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9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Dates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005242"/>
              </p:ext>
            </p:extLst>
          </p:nvPr>
        </p:nvGraphicFramePr>
        <p:xfrm>
          <a:off x="1143000" y="838200"/>
          <a:ext cx="7013446" cy="5479372"/>
        </p:xfrm>
        <a:graphic>
          <a:graphicData uri="http://schemas.openxmlformats.org/drawingml/2006/table">
            <a:tbl>
              <a:tblPr/>
              <a:tblGrid>
                <a:gridCol w="637586"/>
                <a:gridCol w="637586"/>
                <a:gridCol w="637586"/>
                <a:gridCol w="637586"/>
                <a:gridCol w="637586"/>
                <a:gridCol w="637586"/>
                <a:gridCol w="637586"/>
                <a:gridCol w="637586"/>
                <a:gridCol w="637586"/>
                <a:gridCol w="637586"/>
                <a:gridCol w="637586"/>
              </a:tblGrid>
              <a:tr h="2317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WMWG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PDCWG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BESTF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WMS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ROS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PRS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TAC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BOD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1/24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1/27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1/21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1/9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1/29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Cancelled</a:t>
                      </a:r>
                    </a:p>
                    <a:p>
                      <a:pPr algn="ctr" fontAlgn="b"/>
                      <a:endParaRPr lang="en-US" sz="1100" b="1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2/1</a:t>
                      </a:r>
                      <a:endParaRPr lang="en-US" sz="1100" b="1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2/12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2/25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2/5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2/6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2/26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3/26</a:t>
                      </a:r>
                    </a:p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Cancelled</a:t>
                      </a:r>
                      <a:endParaRPr lang="en-US" sz="1100" b="1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3/23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3/10</a:t>
                      </a:r>
                      <a:endParaRPr lang="en-US" sz="1100" b="1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3/18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Cancelled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3/13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3/4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3/5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3/25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3/25</a:t>
                      </a:r>
                    </a:p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Cancelled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4/16</a:t>
                      </a:r>
                      <a:endParaRPr lang="en-US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4/1</a:t>
                      </a:r>
                    </a:p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Cancelled</a:t>
                      </a:r>
                      <a:endParaRPr lang="en-US" sz="1100" b="1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4/2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Cancelled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4/1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4/14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4/29</a:t>
                      </a:r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5/12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5/21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5/18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5/18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5/12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5/1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5/7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5/27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5/21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6/22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6/18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6/10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6/12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6/3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6/4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6/24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6/30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7/27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7/23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7/8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7/9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7/29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8/24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8/27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8/20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8/14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8/5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8/6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8/26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9/24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9/21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9/11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9/2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9/3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9/23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9/29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10/26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10/23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10/22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10/7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10/8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10/28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11/19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11/16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11/13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11/4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11/5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11/11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11/18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12/10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12/17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12/14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12/16</a:t>
                      </a:r>
                      <a:endParaRPr lang="en-US" sz="1100" b="1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12/9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12/2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806000"/>
                          </a:solidFill>
                          <a:effectLst/>
                          <a:latin typeface="Calibri" panose="020F0502020204030204" pitchFamily="34" charset="0"/>
                        </a:rPr>
                        <a:t>12/3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12/10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12/8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</a:tr>
              <a:tr h="200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375623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6" marR="7726" marT="7726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5/19/2020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07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4CD9AA-98CE-4B6E-AD86-260792973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elements/1.1/"/>
    <ds:schemaRef ds:uri="http://purl.org/dc/dcmitype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8500</TotalTime>
  <Words>1520</Words>
  <Application>Microsoft Office PowerPoint</Application>
  <PresentationFormat>On-screen Show (4:3)</PresentationFormat>
  <Paragraphs>654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BESTF KTCs, Storage Revision Requests and Meetings Tracker</vt:lpstr>
      <vt:lpstr>BESTF KTCs, Storage Revision Requests and Meetings Tracker</vt:lpstr>
      <vt:lpstr>BESTF KTCs, Storage Revision Requests and Meetings Tracker</vt:lpstr>
      <vt:lpstr>BESTF KTCs, Storage Revision Requests and Meetings Tracker</vt:lpstr>
      <vt:lpstr>BESTF KTCs, Storage Revision Requests and Meetings Tracker</vt:lpstr>
      <vt:lpstr>BESTF KTCs, Storage Revision Requests and Meetings Tracker</vt:lpstr>
      <vt:lpstr>BESTF KTCs, Storage Revision Requests and Meetings Tracker</vt:lpstr>
      <vt:lpstr>Meeting Dates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Kenneth Ragsdale</cp:lastModifiedBy>
  <cp:revision>253</cp:revision>
  <cp:lastPrinted>2020-02-08T00:27:16Z</cp:lastPrinted>
  <dcterms:created xsi:type="dcterms:W3CDTF">2016-01-21T15:20:31Z</dcterms:created>
  <dcterms:modified xsi:type="dcterms:W3CDTF">2020-05-19T21:21:20Z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