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3"/>
  </p:notesMasterIdLst>
  <p:handoutMasterIdLst>
    <p:handoutMasterId r:id="rId24"/>
  </p:handoutMasterIdLst>
  <p:sldIdLst>
    <p:sldId id="260" r:id="rId7"/>
    <p:sldId id="281" r:id="rId8"/>
    <p:sldId id="276" r:id="rId9"/>
    <p:sldId id="299" r:id="rId10"/>
    <p:sldId id="300" r:id="rId11"/>
    <p:sldId id="296" r:id="rId12"/>
    <p:sldId id="298" r:id="rId13"/>
    <p:sldId id="297" r:id="rId14"/>
    <p:sldId id="289" r:id="rId15"/>
    <p:sldId id="295" r:id="rId16"/>
    <p:sldId id="275" r:id="rId17"/>
    <p:sldId id="293" r:id="rId18"/>
    <p:sldId id="285" r:id="rId19"/>
    <p:sldId id="286" r:id="rId20"/>
    <p:sldId id="287" r:id="rId21"/>
    <p:sldId id="279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205724284464444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6">
                  <c:v>2</c:v>
                </c:pt>
                <c:pt idx="7">
                  <c:v>1</c:v>
                </c:pt>
                <c:pt idx="1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</c:v>
                </c:pt>
                <c:pt idx="1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0">
                  <c:v>14</c:v>
                </c:pt>
                <c:pt idx="11">
                  <c:v>7</c:v>
                </c:pt>
                <c:pt idx="12">
                  <c:v>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14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2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788807832"/>
        <c:axId val="788801168"/>
      </c:barChart>
      <c:catAx>
        <c:axId val="788807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801168"/>
        <c:crosses val="autoZero"/>
        <c:auto val="1"/>
        <c:lblAlgn val="ctr"/>
        <c:lblOffset val="100"/>
        <c:noMultiLvlLbl val="0"/>
      </c:catAx>
      <c:valAx>
        <c:axId val="7888011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807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6">
                  <c:v>29</c:v>
                </c:pt>
                <c:pt idx="7">
                  <c:v>50</c:v>
                </c:pt>
                <c:pt idx="14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100</c:v>
                </c:pt>
                <c:pt idx="14">
                  <c:v>57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0">
                  <c:v>100</c:v>
                </c:pt>
                <c:pt idx="11">
                  <c:v>87</c:v>
                </c:pt>
                <c:pt idx="12">
                  <c:v>100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25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43</c:v>
                </c:pt>
                <c:pt idx="14">
                  <c:v>14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2">
                  <c:v>75</c:v>
                </c:pt>
                <c:pt idx="4">
                  <c:v>50</c:v>
                </c:pt>
                <c:pt idx="5">
                  <c:v>50</c:v>
                </c:pt>
                <c:pt idx="6">
                  <c:v>14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14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8801952"/>
        <c:axId val="788804696"/>
      </c:barChart>
      <c:catAx>
        <c:axId val="788801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804696"/>
        <c:crosses val="autoZero"/>
        <c:auto val="0"/>
        <c:lblAlgn val="ctr"/>
        <c:lblOffset val="100"/>
        <c:noMultiLvlLbl val="0"/>
      </c:catAx>
      <c:valAx>
        <c:axId val="78880469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80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1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56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13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0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69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5761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1995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640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BESTF   April 16, 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5B6770"/>
                </a:solidFill>
              </a:rPr>
              <a:t>BESTF   April 16, 2020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54194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Ragsdale@ercot.com" TargetMode="External"/><Relationship Id="rId2" Type="http://schemas.openxmlformats.org/officeDocument/2006/relationships/hyperlink" Target="mailto:Sandip.Sharma@ercot.com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</a:rPr>
              <a:t>Battery Energy Storage Task Force (BEST Force) </a:t>
            </a:r>
          </a:p>
          <a:p>
            <a:r>
              <a:rPr lang="da-DK" sz="2800" b="1" dirty="0" smtClean="0">
                <a:solidFill>
                  <a:schemeClr val="tx2"/>
                </a:solidFill>
              </a:rPr>
              <a:t>General Update </a:t>
            </a:r>
            <a:r>
              <a:rPr lang="da-DK" sz="2000" b="1" dirty="0" smtClean="0">
                <a:solidFill>
                  <a:schemeClr val="tx2"/>
                </a:solidFill>
              </a:rPr>
              <a:t>(Overview of Future Work and NPRR Review Process)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 Meeting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May 21,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7180" y="914400"/>
            <a:ext cx="8534400" cy="5052221"/>
          </a:xfrm>
        </p:spPr>
        <p:txBody>
          <a:bodyPr>
            <a:normAutofit/>
          </a:bodyPr>
          <a:lstStyle/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Discuss Schedule for discussing NPRR </a:t>
            </a:r>
            <a:r>
              <a:rPr lang="en-US" sz="2200" dirty="0" smtClean="0">
                <a:solidFill>
                  <a:srgbClr val="5B6770"/>
                </a:solidFill>
                <a:latin typeface="Arial" panose="020B0604020202020204" pitchFamily="34" charset="0"/>
              </a:rPr>
              <a:t>1014 (Single Model ESR)</a:t>
            </a:r>
            <a:endParaRPr lang="en-US" sz="22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Spreadsheet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Schedule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Feedback process 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ERCOT will collect feedback and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discuss and review </a:t>
            </a: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at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BESTF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MPs encouraged to send Revision Request redlines, comments and questions for BESTF consideration to the BESTF email exploder or </a:t>
            </a:r>
            <a:r>
              <a:rPr lang="en-US" sz="1800" u="sng" dirty="0" smtClean="0">
                <a:solidFill>
                  <a:srgbClr val="5B6770"/>
                </a:solidFill>
                <a:latin typeface="Arial" panose="020B0604020202020204" pitchFamily="34" charset="0"/>
                <a:hlinkClick r:id="rId2"/>
              </a:rPr>
              <a:t>Sandip.Sharma@ercot.com</a:t>
            </a:r>
            <a:r>
              <a:rPr lang="en-US" sz="1800" u="sng" dirty="0">
                <a:solidFill>
                  <a:srgbClr val="5B677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and </a:t>
            </a:r>
            <a:r>
              <a:rPr lang="en-US" sz="1800" u="sng" dirty="0" smtClean="0">
                <a:solidFill>
                  <a:srgbClr val="5B6770"/>
                </a:solidFill>
                <a:latin typeface="Arial" panose="020B0604020202020204" pitchFamily="34" charset="0"/>
                <a:hlinkClick r:id="rId3"/>
              </a:rPr>
              <a:t>Kenneth.Ragsdale@ercot.com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.</a:t>
            </a:r>
            <a:endParaRPr lang="en-US" sz="1800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Similar </a:t>
            </a:r>
            <a:r>
              <a:rPr lang="en-US" sz="1800" dirty="0" smtClean="0">
                <a:solidFill>
                  <a:srgbClr val="5B6770"/>
                </a:solidFill>
                <a:latin typeface="Arial" panose="020B0604020202020204" pitchFamily="34" charset="0"/>
              </a:rPr>
              <a:t>approach and turnaround </a:t>
            </a: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as with KTCs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Comments can be on any section of the NPRR but want to systematically step through the NPRR.</a:t>
            </a:r>
          </a:p>
          <a:p>
            <a:pPr lvl="1">
              <a:buSzPts val="2000"/>
            </a:pPr>
            <a:r>
              <a:rPr lang="en-US" sz="1800" dirty="0">
                <a:solidFill>
                  <a:srgbClr val="5B6770"/>
                </a:solidFill>
                <a:latin typeface="Arial" panose="020B0604020202020204" pitchFamily="34" charset="0"/>
              </a:rPr>
              <a:t>You can also submit formal comments through the RR process.</a:t>
            </a:r>
          </a:p>
          <a:p>
            <a:pPr>
              <a:buSzPts val="2400"/>
            </a:pPr>
            <a:r>
              <a:rPr lang="en-US" sz="2200" dirty="0">
                <a:solidFill>
                  <a:srgbClr val="5B6770"/>
                </a:solidFill>
                <a:latin typeface="Arial" panose="020B0604020202020204" pitchFamily="34" charset="0"/>
              </a:rPr>
              <a:t>As BESTF achieves consensus on edits for the NPRR, ERCOT will collect these items and file </a:t>
            </a:r>
            <a:r>
              <a:rPr lang="en-US" sz="2200" dirty="0" smtClean="0">
                <a:solidFill>
                  <a:srgbClr val="5B6770"/>
                </a:solidFill>
                <a:latin typeface="Arial" panose="020B0604020202020204" pitchFamily="34" charset="0"/>
              </a:rPr>
              <a:t>as ERCOT comments.</a:t>
            </a:r>
            <a:endParaRPr 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May 21,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27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0"/>
            <a:ext cx="5155367" cy="838200"/>
          </a:xfrm>
        </p:spPr>
        <p:txBody>
          <a:bodyPr/>
          <a:lstStyle/>
          <a:p>
            <a:pPr algn="ctr"/>
            <a:r>
              <a:rPr lang="en-US" sz="3600" dirty="0" smtClean="0"/>
              <a:t>Questions??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May 21,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914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19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4068" y="3657377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865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8597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24197" y="277285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46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940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610597" cy="518318"/>
          </a:xfrm>
        </p:spPr>
        <p:txBody>
          <a:bodyPr/>
          <a:lstStyle/>
          <a:p>
            <a:r>
              <a:rPr lang="en-US" sz="2400" dirty="0" smtClean="0"/>
              <a:t>BESTFRR Review Process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2397" y="1676176"/>
            <a:ext cx="15240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#1</a:t>
            </a:r>
          </a:p>
          <a:p>
            <a:pPr algn="ctr"/>
            <a:r>
              <a:rPr lang="en-US" sz="1400" dirty="0" smtClean="0"/>
              <a:t>ERCOT posts agenda and RRs to be reviewed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741473" y="3962177"/>
            <a:ext cx="1417851" cy="19185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#2</a:t>
            </a:r>
          </a:p>
          <a:p>
            <a:pPr algn="ctr"/>
            <a:r>
              <a:rPr lang="en-US" sz="1400" dirty="0" smtClean="0"/>
              <a:t>MP redlines due and posted to address concerns or alternatives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397" y="3962177"/>
            <a:ext cx="1530481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During meeting, MPs discuss any concerns or alternatives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90490" y="3962177"/>
            <a:ext cx="2095973" cy="14342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MPs must document concerns and alternative language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90489" y="1676176"/>
            <a:ext cx="207465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Non-consensus materials posted for options on language to be considered.</a:t>
            </a:r>
            <a:endParaRPr lang="en-US" sz="1400" dirty="0"/>
          </a:p>
        </p:txBody>
      </p:sp>
      <p:sp>
        <p:nvSpPr>
          <p:cNvPr id="14" name="Right Arrow 13"/>
          <p:cNvSpPr/>
          <p:nvPr/>
        </p:nvSpPr>
        <p:spPr>
          <a:xfrm>
            <a:off x="76197" y="3200177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Meeting #2   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38090" y="5446693"/>
            <a:ext cx="3024907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TAC will be updated monthly.  If irresolvable issues occur at BESTF, the BESTF Chair can request TAC endorsement to resolve.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1474" y="1679974"/>
            <a:ext cx="1417851" cy="1453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2-days prior #2</a:t>
            </a:r>
          </a:p>
          <a:p>
            <a:pPr algn="ctr"/>
            <a:r>
              <a:rPr lang="en-US" sz="1400" dirty="0" smtClean="0"/>
              <a:t>ERCOT  responds to MP questions and redlines</a:t>
            </a:r>
            <a:endParaRPr lang="en-US" sz="1400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3470091" y="1394664"/>
            <a:ext cx="2506156" cy="1374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Consensus Items Tracked in Spreadsheet as Complete</a:t>
            </a:r>
            <a:endParaRPr lang="en-US" sz="1400" dirty="0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 rot="16200000">
            <a:off x="7171530" y="1456307"/>
            <a:ext cx="2506156" cy="12863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Resolved Items Tracked in Spreadsheet as Complete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05800" y="3288141"/>
            <a:ext cx="0" cy="2158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571997" y="95677"/>
            <a:ext cx="4038600" cy="9449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ERCOT will file (as ERCOT Comments) cumulative </a:t>
            </a:r>
            <a:r>
              <a:rPr lang="en-US" sz="1400" i="1" smtClean="0"/>
              <a:t>BESTFRR improvements </a:t>
            </a:r>
            <a:r>
              <a:rPr lang="en-US" sz="1400" i="1" dirty="0" smtClean="0"/>
              <a:t>reflecting when consensus on sections achieved.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 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Harmonizing </a:t>
            </a:r>
            <a:r>
              <a:rPr lang="en-US" dirty="0"/>
              <a:t>RTC and Battery Energy Storage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</a:p>
        </p:txBody>
      </p:sp>
    </p:spTree>
    <p:extLst>
      <p:ext uri="{BB962C8B-B14F-4D97-AF65-F5344CB8AC3E}">
        <p14:creationId xmlns:p14="http://schemas.microsoft.com/office/powerpoint/2010/main" val="300996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Storage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</a:p>
        </p:txBody>
      </p:sp>
    </p:spTree>
    <p:extLst>
      <p:ext uri="{BB962C8B-B14F-4D97-AF65-F5344CB8AC3E}">
        <p14:creationId xmlns:p14="http://schemas.microsoft.com/office/powerpoint/2010/main" val="11695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 Task Force (BESTF)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smtClean="0">
                <a:solidFill>
                  <a:schemeClr val="tx2"/>
                </a:solidFill>
              </a:rPr>
              <a:t>April 16</a:t>
            </a:r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</a:p>
        </p:txBody>
      </p:sp>
    </p:spTree>
    <p:extLst>
      <p:ext uri="{BB962C8B-B14F-4D97-AF65-F5344CB8AC3E}">
        <p14:creationId xmlns:p14="http://schemas.microsoft.com/office/powerpoint/2010/main" val="4687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dirty="0" smtClean="0"/>
              <a:t>ERCOT Evolution for Battery Energy Storage Resources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488" y="704802"/>
            <a:ext cx="8068751" cy="1933435"/>
            <a:chOff x="317488" y="704802"/>
            <a:chExt cx="8068751" cy="1933435"/>
          </a:xfrm>
        </p:grpSpPr>
        <p:sp>
          <p:nvSpPr>
            <p:cNvPr id="3" name="TextBox 2"/>
            <p:cNvSpPr txBox="1"/>
            <p:nvPr/>
          </p:nvSpPr>
          <p:spPr>
            <a:xfrm>
              <a:off x="1671734" y="704802"/>
              <a:ext cx="1322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     Registration</a:t>
              </a:r>
              <a:endParaRPr lang="en-US" sz="1200" dirty="0">
                <a:solidFill>
                  <a:srgbClr val="003865">
                    <a:lumMod val="90000"/>
                    <a:lumOff val="10000"/>
                  </a:srgbClr>
                </a:solidFill>
              </a:endParaRPr>
            </a:p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(RARF or RIOO)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317488" y="1159313"/>
              <a:ext cx="7938752" cy="1478924"/>
            </a:xfrm>
            <a:prstGeom prst="roundRect">
              <a:avLst>
                <a:gd name="adj" fmla="val 10282"/>
              </a:avLst>
            </a:prstGeom>
            <a:gradFill>
              <a:gsLst>
                <a:gs pos="0">
                  <a:schemeClr val="tx2">
                    <a:lumMod val="25000"/>
                    <a:lumOff val="75000"/>
                  </a:schemeClr>
                </a:gs>
                <a:gs pos="66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12700" algn="ctr">
              <a:solidFill>
                <a:schemeClr val="tx2">
                  <a:lumMod val="90000"/>
                  <a:lumOff val="1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5062" y="798428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Siebel, NMMS, EMS, MMS, Settlements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000" y="830793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90C58">
                      <a:lumMod val="60000"/>
                      <a:lumOff val="40000"/>
                    </a:srgbClr>
                  </a:solidFill>
                </a:rPr>
                <a:t>Phase</a:t>
              </a:r>
              <a:endParaRPr lang="en-US" dirty="0">
                <a:solidFill>
                  <a:srgbClr val="890C58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03057" y="1434971"/>
              <a:ext cx="759853" cy="6874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027404" y="1255286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5900970" y="2041399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900970" y="1227319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075058" y="2082844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1548" y="1307681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2802" y="1303262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8452" y="2089568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25980" y="2017089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075" y="2268847"/>
              <a:ext cx="6445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Today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</p:grpSp>
      <p:sp>
        <p:nvSpPr>
          <p:cNvPr id="27" name="Rounded Rectangle 30"/>
          <p:cNvSpPr>
            <a:spLocks noChangeArrowheads="1"/>
          </p:cNvSpPr>
          <p:nvPr/>
        </p:nvSpPr>
        <p:spPr bwMode="auto">
          <a:xfrm>
            <a:off x="317488" y="4648200"/>
            <a:ext cx="8045169" cy="1503087"/>
          </a:xfrm>
          <a:prstGeom prst="roundRect">
            <a:avLst>
              <a:gd name="adj" fmla="val 10282"/>
            </a:avLst>
          </a:prstGeom>
          <a:solidFill>
            <a:srgbClr val="92D050"/>
          </a:soli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03058" y="4856797"/>
            <a:ext cx="759853" cy="68744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9711" y="4868484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6752" y="4878255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7403" y="5024190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4444" y="5022803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5628510"/>
            <a:ext cx="150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EMS Upgrade + RTC Go-Live</a:t>
            </a:r>
            <a:endParaRPr lang="en-US" sz="1200" b="1" dirty="0">
              <a:solidFill>
                <a:srgbClr val="5B677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73790" y="1303262"/>
            <a:ext cx="4352080" cy="1234702"/>
            <a:chOff x="2173790" y="1303262"/>
            <a:chExt cx="4352080" cy="1234702"/>
          </a:xfrm>
        </p:grpSpPr>
        <p:grpSp>
          <p:nvGrpSpPr>
            <p:cNvPr id="5" name="Group 4"/>
            <p:cNvGrpSpPr/>
            <p:nvPr/>
          </p:nvGrpSpPr>
          <p:grpSpPr>
            <a:xfrm>
              <a:off x="3105777" y="1303262"/>
              <a:ext cx="1781239" cy="1234702"/>
              <a:chOff x="3105777" y="1303262"/>
              <a:chExt cx="1781239" cy="123470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26302" y="1368413"/>
                <a:ext cx="136071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5B6770"/>
                    </a:solidFill>
                  </a:rPr>
                  <a:t>Mark the GR and CLR so that it can be seen they are a pair</a:t>
                </a:r>
                <a:endParaRPr lang="en-US" sz="1400" b="1" dirty="0">
                  <a:solidFill>
                    <a:srgbClr val="5B6770"/>
                  </a:solidFill>
                </a:endParaRPr>
              </a:p>
            </p:txBody>
          </p:sp>
          <p:sp>
            <p:nvSpPr>
              <p:cNvPr id="51" name="Right Brace 50"/>
              <p:cNvSpPr/>
              <p:nvPr/>
            </p:nvSpPr>
            <p:spPr>
              <a:xfrm>
                <a:off x="3105777" y="1303262"/>
                <a:ext cx="365760" cy="1232049"/>
              </a:xfrm>
              <a:prstGeom prst="rightBrace">
                <a:avLst>
                  <a:gd name="adj1" fmla="val 30762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5B677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23588" y="2226865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60392" y="2178180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48614" y="1585462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73790" y="1593843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</p:grpSp>
      <p:sp>
        <p:nvSpPr>
          <p:cNvPr id="16" name="Rounded Rectangle 30"/>
          <p:cNvSpPr>
            <a:spLocks noChangeArrowheads="1"/>
          </p:cNvSpPr>
          <p:nvPr/>
        </p:nvSpPr>
        <p:spPr bwMode="auto">
          <a:xfrm>
            <a:off x="297710" y="2789198"/>
            <a:ext cx="8025391" cy="1653396"/>
          </a:xfrm>
          <a:prstGeom prst="roundRect">
            <a:avLst>
              <a:gd name="adj" fmla="val 10282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6000">
                <a:schemeClr val="bg1"/>
              </a:gs>
              <a:gs pos="100000">
                <a:schemeClr val="bg1"/>
              </a:gs>
            </a:gsLst>
            <a:lin ang="16200000" scaled="1"/>
          </a:gra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07000" y="3091196"/>
            <a:ext cx="759853" cy="75618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27404" y="3242750"/>
            <a:ext cx="1030869" cy="9760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38" idx="3"/>
          </p:cNvCxnSpPr>
          <p:nvPr/>
        </p:nvCxnSpPr>
        <p:spPr>
          <a:xfrm flipV="1">
            <a:off x="3058273" y="3166318"/>
            <a:ext cx="2763949" cy="5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>
            <a:off x="3058273" y="3730783"/>
            <a:ext cx="2842695" cy="1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7043" y="3965223"/>
            <a:ext cx="86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5B6770"/>
                </a:solidFill>
              </a:rPr>
              <a:t>By Dec 31, 2020</a:t>
            </a:r>
            <a:endParaRPr lang="en-US" sz="1050" b="1" dirty="0">
              <a:solidFill>
                <a:srgbClr val="5B677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V="1">
            <a:off x="5875044" y="2887995"/>
            <a:ext cx="721217" cy="59618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 rot="10800000">
            <a:off x="5915439" y="3730440"/>
            <a:ext cx="763893" cy="50074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42883" y="3384724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67101" y="2940660"/>
            <a:ext cx="53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GR</a:t>
            </a:r>
            <a:endParaRPr lang="en-US" b="1" dirty="0">
              <a:solidFill>
                <a:srgbClr val="5B677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42604" y="3240434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4580" y="3688224"/>
            <a:ext cx="53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CLR</a:t>
            </a:r>
            <a:endParaRPr lang="en-US" sz="1200" b="1" dirty="0">
              <a:solidFill>
                <a:srgbClr val="5B677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75880" y="3851981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  April 16, 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2173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40" grpId="0" animBg="1"/>
      <p:bldP spid="41" grpId="0" animBg="1"/>
      <p:bldP spid="42" grpId="0"/>
      <p:bldP spid="43" grpId="0"/>
      <p:bldP spid="50" grpId="0"/>
      <p:bldP spid="16" grpId="0" animBg="1"/>
      <p:bldP spid="36" grpId="0" animBg="1"/>
      <p:bldP spid="38" grpId="0" animBg="1"/>
      <p:bldP spid="49" grpId="0"/>
      <p:bldP spid="59" grpId="0" animBg="1"/>
      <p:bldP spid="60" grpId="0" animBg="1"/>
      <p:bldP spid="61" grpId="0"/>
      <p:bldP spid="66" grpId="0"/>
      <p:bldP spid="67" grpId="0"/>
      <p:bldP spid="68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BESTF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90665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Energy Storage Roadmap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BESTF Status Charts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n-US" sz="1800" dirty="0" smtClean="0"/>
              <a:t>Currently no KTCs </a:t>
            </a:r>
            <a:r>
              <a:rPr lang="en-US" sz="1800" dirty="0" smtClean="0"/>
              <a:t>ready </a:t>
            </a:r>
            <a:r>
              <a:rPr lang="en-US" sz="1800" dirty="0" smtClean="0"/>
              <a:t>for </a:t>
            </a:r>
            <a:r>
              <a:rPr lang="en-US" sz="1800" dirty="0" smtClean="0"/>
              <a:t>TAC to </a:t>
            </a:r>
            <a:r>
              <a:rPr lang="en-US" sz="1800" dirty="0" smtClean="0"/>
              <a:t>approve</a:t>
            </a: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Spreadsheet Review/ Review List of Future Work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Meeting Tracker Power Point</a:t>
            </a:r>
            <a:endParaRPr lang="en-US" sz="20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How will the NPRRs be Reviewed, Improved and Approved </a:t>
            </a: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en-US" sz="18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May 21,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</a:t>
            </a:r>
            <a:endParaRPr lang="en-US" sz="24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4940178"/>
            <a:chOff x="207986" y="1423807"/>
            <a:chExt cx="8476936" cy="4940178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91399"/>
              <a:ext cx="3728309" cy="1394674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Elbow Connector 83"/>
            <p:cNvCxnSpPr/>
            <p:nvPr/>
          </p:nvCxnSpPr>
          <p:spPr>
            <a:xfrm flipV="1">
              <a:off x="1905000" y="4078870"/>
              <a:ext cx="956997" cy="786917"/>
            </a:xfrm>
            <a:prstGeom prst="bentConnector3">
              <a:avLst>
                <a:gd name="adj1" fmla="val 100049"/>
              </a:avLst>
            </a:prstGeom>
            <a:ln w="28575">
              <a:solidFill>
                <a:srgbClr val="00AEC7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7986" y="4604176"/>
              <a:ext cx="1726756" cy="52322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Combination model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NPRRs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Single Model NPRR (NPRR 1014) Approved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Single-unit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96047" y="4646210"/>
              <a:ext cx="10374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</a:t>
              </a:r>
              <a:endParaRPr lang="en-US" sz="9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88732" y="2082282"/>
              <a:ext cx="13260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 Goal</a:t>
              </a:r>
              <a:endParaRPr lang="en-US" sz="9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/>
                <a:t>File Single Model </a:t>
              </a:r>
              <a:r>
                <a:rPr lang="en-US" sz="800" dirty="0" smtClean="0"/>
                <a:t>NPRR (NPRR 1014)</a:t>
              </a:r>
              <a:endParaRPr lang="en-US" sz="800" dirty="0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3276601" y="4724400"/>
              <a:ext cx="2343031" cy="1639585"/>
            </a:xfrm>
            <a:prstGeom prst="wedgeRectCallout">
              <a:avLst>
                <a:gd name="adj1" fmla="val -116674"/>
                <a:gd name="adj2" fmla="val -3346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229" y="4762895"/>
              <a:ext cx="21978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NPRR 957: Board approved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NPRR 963: Board approved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NPRR 986: Board approved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987: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989: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995: 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NPRR 1002: pending</a:t>
              </a:r>
            </a:p>
            <a:p>
              <a:r>
                <a:rPr lang="en-US" sz="1200" dirty="0" smtClean="0">
                  <a:solidFill>
                    <a:schemeClr val="tx2"/>
                  </a:solidFill>
                </a:rPr>
                <a:t>….Others to come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18518" y="4822343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Some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48200" y="606645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May 21,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</a:t>
            </a:r>
            <a:r>
              <a:rPr lang="en-US" sz="2000" dirty="0" smtClean="0"/>
              <a:t>Dashboard </a:t>
            </a:r>
            <a:r>
              <a:rPr lang="en-US" sz="1400" dirty="0"/>
              <a:t>(as of May </a:t>
            </a:r>
            <a:r>
              <a:rPr lang="en-US" sz="1400" dirty="0" smtClean="0"/>
              <a:t>21, </a:t>
            </a:r>
            <a:r>
              <a:rPr lang="en-US" sz="1400" dirty="0"/>
              <a:t>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533400" y="9144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35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</a:t>
            </a:r>
            <a:r>
              <a:rPr lang="en-US" sz="2000" dirty="0" smtClean="0"/>
              <a:t>Dashboard </a:t>
            </a:r>
            <a:r>
              <a:rPr lang="en-US" sz="1400" dirty="0" smtClean="0"/>
              <a:t>(as of May 21, 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381000" y="10668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31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(blue)</a:t>
            </a:r>
            <a:endParaRPr lang="en-US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77240"/>
            <a:ext cx="8534400" cy="547116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987</a:t>
            </a:r>
            <a:r>
              <a:rPr lang="en-US" sz="1800" dirty="0" smtClean="0"/>
              <a:t>  BESTF-3 Energy </a:t>
            </a:r>
            <a:r>
              <a:rPr lang="en-US" sz="1800" dirty="0"/>
              <a:t>Storage Resource Contribution to Physical Responsive Capability and Real-Time On-Line Reserve Capacity </a:t>
            </a:r>
            <a:r>
              <a:rPr lang="en-US" sz="1800" dirty="0" smtClean="0"/>
              <a:t>Calculations  [Target June 2020 </a:t>
            </a:r>
            <a:r>
              <a:rPr lang="en-US" sz="1800" dirty="0" err="1" smtClean="0"/>
              <a:t>BoD</a:t>
            </a:r>
            <a:r>
              <a:rPr lang="en-US" sz="18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</a:t>
            </a:r>
            <a:r>
              <a:rPr lang="en-US" sz="1800" u="sng" dirty="0" smtClean="0"/>
              <a:t>989</a:t>
            </a:r>
            <a:r>
              <a:rPr lang="en-US" sz="1800" dirty="0" smtClean="0"/>
              <a:t>   BESTF-1 Energy </a:t>
            </a:r>
            <a:r>
              <a:rPr lang="en-US" sz="1800" dirty="0"/>
              <a:t>Storage Resource Technical </a:t>
            </a:r>
            <a:r>
              <a:rPr lang="en-US" sz="1800" dirty="0" smtClean="0"/>
              <a:t>Requirements  [Target June 2020 </a:t>
            </a:r>
            <a:r>
              <a:rPr lang="en-US" sz="1800" dirty="0" err="1" smtClean="0"/>
              <a:t>BoD</a:t>
            </a:r>
            <a:r>
              <a:rPr lang="en-US" sz="18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1002</a:t>
            </a:r>
            <a:r>
              <a:rPr lang="en-US" sz="1800" dirty="0" smtClean="0"/>
              <a:t>   BESTF-5 Energy </a:t>
            </a:r>
            <a:r>
              <a:rPr lang="en-US" sz="1800" dirty="0"/>
              <a:t>Storage Resource Single Model Registration and Charging Restrictions in Emergency </a:t>
            </a:r>
            <a:r>
              <a:rPr lang="en-US" sz="1800" dirty="0" smtClean="0"/>
              <a:t>Conditions [Target August 2020 </a:t>
            </a:r>
            <a:r>
              <a:rPr lang="en-US" sz="1800" dirty="0" err="1" smtClean="0"/>
              <a:t>BoD</a:t>
            </a:r>
            <a:r>
              <a:rPr lang="en-US" sz="18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 BESTF-4 Single </a:t>
            </a:r>
            <a:r>
              <a:rPr lang="en-US" sz="1800" dirty="0"/>
              <a:t>Model Energy Storage </a:t>
            </a:r>
            <a:r>
              <a:rPr lang="en-US" sz="1800" dirty="0" smtClean="0"/>
              <a:t>Resource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</a:t>
            </a:r>
            <a:r>
              <a:rPr lang="en-US" sz="1800" u="sng" dirty="0"/>
              <a:t>995</a:t>
            </a:r>
            <a:r>
              <a:rPr lang="en-US" sz="1800" dirty="0"/>
              <a:t> RTF-6 Create Definition and Terms for Settlement Only Energy </a:t>
            </a:r>
            <a:r>
              <a:rPr lang="en-US" sz="1800" dirty="0" smtClean="0"/>
              <a:t>Storage 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1020</a:t>
            </a:r>
            <a:r>
              <a:rPr lang="en-US" sz="1800" dirty="0" smtClean="0"/>
              <a:t>  Add Definition of IBSS [Not on list]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BESTF</a:t>
            </a:r>
            <a:r>
              <a:rPr lang="en-US" dirty="0" smtClean="0">
                <a:solidFill>
                  <a:srgbClr val="5B6770"/>
                </a:solidFill>
              </a:rPr>
              <a:t> 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May 21, 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84785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KTCs </a:t>
            </a:r>
            <a:r>
              <a:rPr lang="en-US" sz="1800" dirty="0" smtClean="0"/>
              <a:t>Recently Approved </a:t>
            </a:r>
            <a:r>
              <a:rPr lang="en-US" sz="1800" dirty="0" smtClean="0"/>
              <a:t>by TAC ….. Working on NPRRs </a:t>
            </a:r>
            <a:r>
              <a:rPr lang="en-US" sz="1600" dirty="0" smtClean="0">
                <a:solidFill>
                  <a:srgbClr val="00B050"/>
                </a:solidFill>
              </a:rPr>
              <a:t>(green)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052221"/>
          </a:xfrm>
        </p:spPr>
        <p:txBody>
          <a:bodyPr/>
          <a:lstStyle/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[No NPRR is required (N/A)]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KTC-11</a:t>
            </a:r>
            <a:r>
              <a:rPr lang="en-US" sz="1800" dirty="0" smtClean="0"/>
              <a:t>  DC-Coupled Resources [ERCOT working on NPRR </a:t>
            </a:r>
            <a:r>
              <a:rPr lang="en-US" sz="1800" dirty="0"/>
              <a:t>(BESTF-6</a:t>
            </a:r>
            <a:r>
              <a:rPr lang="en-US" sz="18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800" dirty="0"/>
              <a:t>[No NPRR is required (N/A)]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KTC-13</a:t>
            </a:r>
            <a:r>
              <a:rPr lang="en-US" sz="1800" dirty="0" smtClean="0"/>
              <a:t> ESR Self-Limiting GINR  </a:t>
            </a:r>
            <a:r>
              <a:rPr lang="en-US" sz="1800" dirty="0"/>
              <a:t>[Working on </a:t>
            </a:r>
            <a:r>
              <a:rPr lang="en-US" sz="1800" dirty="0" smtClean="0"/>
              <a:t>NPRR and PGRR (BESTF-7)]</a:t>
            </a:r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May 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21, 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426586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Completed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or red)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25780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(Discussed 4-16-20)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ESRs?  </a:t>
            </a:r>
            <a:r>
              <a:rPr lang="en-US" sz="1400" dirty="0" smtClean="0"/>
              <a:t>(not completed/TBD)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15-2</a:t>
            </a:r>
            <a:r>
              <a:rPr lang="en-US" sz="1800" dirty="0" smtClean="0"/>
              <a:t>  Market Suspension and Market Restart </a:t>
            </a:r>
            <a:r>
              <a:rPr lang="en-US" sz="1400" dirty="0" smtClean="0"/>
              <a:t>(To Be Discussed 5-21-20)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/>
              <a:t>KTC </a:t>
            </a:r>
            <a:r>
              <a:rPr lang="en-US" sz="1800" u="sng" dirty="0" smtClean="0"/>
              <a:t>15-7  AS Responsibility Compliance Related to EEA Charging Suspensions </a:t>
            </a:r>
            <a:r>
              <a:rPr lang="en-US" sz="1400" dirty="0"/>
              <a:t>(To Be Discussed 5-21-20)</a:t>
            </a: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1800" dirty="0" smtClean="0"/>
              <a:t>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BESTF 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May 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21, 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23573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RR </a:t>
            </a:r>
            <a:r>
              <a:rPr lang="en-US" sz="2400" dirty="0"/>
              <a:t>Review Assumptions and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09" y="1219200"/>
            <a:ext cx="8534400" cy="4343400"/>
          </a:xfrm>
        </p:spPr>
        <p:txBody>
          <a:bodyPr/>
          <a:lstStyle/>
          <a:p>
            <a:r>
              <a:rPr lang="en-US" sz="1800" dirty="0" smtClean="0"/>
              <a:t>Going forward, BESTF will serve as the clearinghouse to address BESTF Revision Requests issues and comments.  (There could be some exceptions.)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For the Revision Requests that are part of the 2024 EMS/RTC/Single Model ESR implementation:  Before November, ERCOT will submit the BESTF consensus RR comments, with an expectation that they will be considered and approved by TAC at its November 18</a:t>
            </a:r>
            <a:r>
              <a:rPr lang="en-US" sz="1800" dirty="0"/>
              <a:t>, </a:t>
            </a:r>
            <a:r>
              <a:rPr lang="en-US" sz="1800" dirty="0" smtClean="0"/>
              <a:t>2020 meeting, and the ERCOT Board at its December 8, 2020 meeting.</a:t>
            </a:r>
          </a:p>
          <a:p>
            <a:endParaRPr lang="en-US" sz="1800" dirty="0" smtClean="0"/>
          </a:p>
          <a:p>
            <a:r>
              <a:rPr lang="en-US" sz="1800" b="1" i="1" dirty="0"/>
              <a:t>A</a:t>
            </a:r>
            <a:r>
              <a:rPr lang="en-US" sz="1800" b="1" i="1" dirty="0" smtClean="0"/>
              <a:t>s the clearinghouse for discussing issues, the plan is to use a schedule for each BESTF RR/topic.</a:t>
            </a:r>
          </a:p>
          <a:p>
            <a:endParaRPr lang="en-US" sz="1800" b="1" i="1" dirty="0"/>
          </a:p>
          <a:p>
            <a:r>
              <a:rPr lang="en-US" sz="1800" b="1" i="1" dirty="0" smtClean="0"/>
              <a:t>MPs may </a:t>
            </a:r>
            <a:r>
              <a:rPr lang="en-US" sz="1800" b="1" i="1" dirty="0"/>
              <a:t>file </a:t>
            </a:r>
            <a:r>
              <a:rPr lang="en-US" sz="1800" b="1" i="1" dirty="0" smtClean="0"/>
              <a:t>BESTF RR </a:t>
            </a:r>
            <a:r>
              <a:rPr lang="en-US" sz="1800" b="1" i="1" dirty="0"/>
              <a:t>comments at any </a:t>
            </a:r>
            <a:r>
              <a:rPr lang="en-US" sz="1800" b="1" i="1" dirty="0" smtClean="0"/>
              <a:t>time</a:t>
            </a:r>
            <a:r>
              <a:rPr lang="en-US" sz="1800" b="1" i="1" dirty="0" smtClean="0">
                <a:solidFill>
                  <a:schemeClr val="tx1"/>
                </a:solidFill>
              </a:rPr>
              <a:t>**</a:t>
            </a:r>
            <a:r>
              <a:rPr lang="en-US" sz="1800" b="1" i="1" dirty="0"/>
              <a:t> </a:t>
            </a:r>
            <a:r>
              <a:rPr lang="en-US" sz="1800" b="1" i="1" dirty="0" smtClean="0"/>
              <a:t>and/or email ERCOT directly with any issues as they are identified. </a:t>
            </a:r>
            <a:r>
              <a:rPr lang="en-US" sz="1800" i="1" dirty="0" smtClean="0">
                <a:solidFill>
                  <a:srgbClr val="FF0000"/>
                </a:solidFill>
              </a:rPr>
              <a:t>The sooner issues are identified, the better.</a:t>
            </a:r>
            <a:endParaRPr lang="en-US" sz="1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5663992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** prior to deadline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BESTF   May 21,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664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6202</TotalTime>
  <Words>1225</Words>
  <Application>Microsoft Office PowerPoint</Application>
  <PresentationFormat>On-screen Show (4:3)</PresentationFormat>
  <Paragraphs>243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1_Office Theme</vt:lpstr>
      <vt:lpstr>PowerPoint Presentation</vt:lpstr>
      <vt:lpstr>Outline of BESTF Update </vt:lpstr>
      <vt:lpstr>Energy Storage Roadmap</vt:lpstr>
      <vt:lpstr>Battery Energy Task Force Status Dashboard (as of May 21, 2020)</vt:lpstr>
      <vt:lpstr>Battery Energy Task Force Status Dashboard (as of May 21, 2020)</vt:lpstr>
      <vt:lpstr>In-flight NPRRs (blue)</vt:lpstr>
      <vt:lpstr>KTCs Recently Approved by TAC ….. Working on NPRRs (green)</vt:lpstr>
      <vt:lpstr>Not Started or Not Yet Completed  (grey or red)</vt:lpstr>
      <vt:lpstr>BESTF RR Review Assumptions and Schedule</vt:lpstr>
      <vt:lpstr>Next Steps</vt:lpstr>
      <vt:lpstr>Questions??</vt:lpstr>
      <vt:lpstr>BESTFRR Review Process</vt:lpstr>
      <vt:lpstr>Appendix</vt:lpstr>
      <vt:lpstr>Harmonizing RTC &amp; Battery Energy Storage</vt:lpstr>
      <vt:lpstr>Harmonizing RTC &amp; Battery Energy Storage (BES)</vt:lpstr>
      <vt:lpstr>ERCOT Evolution for Battery Energy Storage Resources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Kenneth Ragsdale</cp:lastModifiedBy>
  <cp:revision>113</cp:revision>
  <cp:lastPrinted>2016-01-21T20:53:15Z</cp:lastPrinted>
  <dcterms:created xsi:type="dcterms:W3CDTF">2016-01-21T15:20:31Z</dcterms:created>
  <dcterms:modified xsi:type="dcterms:W3CDTF">2020-05-20T15:45:33Z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