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23"/>
  </p:notesMasterIdLst>
  <p:handoutMasterIdLst>
    <p:handoutMasterId r:id="rId24"/>
  </p:handoutMasterIdLst>
  <p:sldIdLst>
    <p:sldId id="260" r:id="rId7"/>
    <p:sldId id="281" r:id="rId8"/>
    <p:sldId id="276" r:id="rId9"/>
    <p:sldId id="299" r:id="rId10"/>
    <p:sldId id="300" r:id="rId11"/>
    <p:sldId id="296" r:id="rId12"/>
    <p:sldId id="298" r:id="rId13"/>
    <p:sldId id="297" r:id="rId14"/>
    <p:sldId id="289" r:id="rId15"/>
    <p:sldId id="295" r:id="rId16"/>
    <p:sldId id="275" r:id="rId17"/>
    <p:sldId id="293" r:id="rId18"/>
    <p:sldId id="285" r:id="rId19"/>
    <p:sldId id="286" r:id="rId20"/>
    <p:sldId id="287" r:id="rId21"/>
    <p:sldId id="279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205724284464444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6">
                  <c:v>2</c:v>
                </c:pt>
                <c:pt idx="7">
                  <c:v>1</c:v>
                </c:pt>
                <c:pt idx="1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</c:v>
                </c:pt>
                <c:pt idx="1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1</c:v>
                </c:pt>
                <c:pt idx="9">
                  <c:v>5</c:v>
                </c:pt>
                <c:pt idx="10">
                  <c:v>14</c:v>
                </c:pt>
                <c:pt idx="11">
                  <c:v>7</c:v>
                </c:pt>
                <c:pt idx="12">
                  <c:v>11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14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2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788807832"/>
        <c:axId val="788801168"/>
      </c:barChart>
      <c:catAx>
        <c:axId val="788807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801168"/>
        <c:crosses val="autoZero"/>
        <c:auto val="1"/>
        <c:lblAlgn val="ctr"/>
        <c:lblOffset val="100"/>
        <c:noMultiLvlLbl val="0"/>
      </c:catAx>
      <c:valAx>
        <c:axId val="7888011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807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836895388076508E-2"/>
          <c:y val="0.78982840213155181"/>
          <c:w val="0.90254193225846768"/>
          <c:h val="0.1672423049391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6">
                  <c:v>29</c:v>
                </c:pt>
                <c:pt idx="7">
                  <c:v>50</c:v>
                </c:pt>
                <c:pt idx="14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100</c:v>
                </c:pt>
                <c:pt idx="14">
                  <c:v>57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50</c:v>
                </c:pt>
                <c:pt idx="9">
                  <c:v>86</c:v>
                </c:pt>
                <c:pt idx="10">
                  <c:v>100</c:v>
                </c:pt>
                <c:pt idx="11">
                  <c:v>87</c:v>
                </c:pt>
                <c:pt idx="12">
                  <c:v>100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25</c:v>
                </c:pt>
                <c:pt idx="3">
                  <c:v>100</c:v>
                </c:pt>
                <c:pt idx="4">
                  <c:v>50</c:v>
                </c:pt>
                <c:pt idx="5">
                  <c:v>50</c:v>
                </c:pt>
                <c:pt idx="6">
                  <c:v>43</c:v>
                </c:pt>
                <c:pt idx="14">
                  <c:v>14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2">
                  <c:v>75</c:v>
                </c:pt>
                <c:pt idx="4">
                  <c:v>50</c:v>
                </c:pt>
                <c:pt idx="5">
                  <c:v>50</c:v>
                </c:pt>
                <c:pt idx="6">
                  <c:v>14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14</c:v>
                </c:pt>
                <c:pt idx="9">
                  <c:v>14</c:v>
                </c:pt>
                <c:pt idx="11">
                  <c:v>13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8801952"/>
        <c:axId val="788804696"/>
      </c:barChart>
      <c:catAx>
        <c:axId val="788801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804696"/>
        <c:crosses val="autoZero"/>
        <c:auto val="0"/>
        <c:lblAlgn val="ctr"/>
        <c:lblOffset val="100"/>
        <c:noMultiLvlLbl val="0"/>
      </c:catAx>
      <c:valAx>
        <c:axId val="78880469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80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357995791066645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0.69697</cdr:y>
    </cdr:from>
    <cdr:to>
      <cdr:x>0.31429</cdr:x>
      <cdr:y>0.72727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350520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1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5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13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1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69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57613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1995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640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BESTF   April 16, 2020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8200" y="65416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200" smtClean="0">
                <a:solidFill>
                  <a:srgbClr val="5B6770"/>
                </a:solidFill>
              </a:rPr>
              <a:pPr algn="ctr"/>
              <a:t>‹#›</a:t>
            </a:fld>
            <a:endParaRPr lang="en-US" sz="1200" dirty="0">
              <a:solidFill>
                <a:srgbClr val="5B6770"/>
              </a:solidFill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254194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enneth.Ragsdale@ercot.com" TargetMode="External"/><Relationship Id="rId2" Type="http://schemas.openxmlformats.org/officeDocument/2006/relationships/hyperlink" Target="mailto:Sandip.Sharma@ercot.com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chemeClr val="tx2"/>
                </a:solidFill>
              </a:rPr>
              <a:t>Battery Energy Storage Task Force (BEST Force) </a:t>
            </a:r>
          </a:p>
          <a:p>
            <a:r>
              <a:rPr lang="da-DK" sz="2800" b="1" dirty="0" smtClean="0">
                <a:solidFill>
                  <a:schemeClr val="tx2"/>
                </a:solidFill>
              </a:rPr>
              <a:t>General Update </a:t>
            </a:r>
            <a:r>
              <a:rPr lang="da-DK" sz="2000" b="1" dirty="0" smtClean="0">
                <a:solidFill>
                  <a:schemeClr val="tx2"/>
                </a:solidFill>
              </a:rPr>
              <a:t>(Overview of Future Work and NPRR Review Process)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BESTF Meeting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May 21, 2020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7180" y="914400"/>
            <a:ext cx="8534400" cy="5052221"/>
          </a:xfrm>
        </p:spPr>
        <p:txBody>
          <a:bodyPr>
            <a:normAutofit/>
          </a:bodyPr>
          <a:lstStyle/>
          <a:p>
            <a:pPr>
              <a:buSzPts val="2400"/>
            </a:pPr>
            <a:r>
              <a:rPr lang="en-US" sz="2200" dirty="0">
                <a:solidFill>
                  <a:srgbClr val="5B6770"/>
                </a:solidFill>
                <a:latin typeface="Arial" panose="020B0604020202020204" pitchFamily="34" charset="0"/>
              </a:rPr>
              <a:t>Discuss Schedule for discussing NPRR </a:t>
            </a:r>
            <a:r>
              <a:rPr lang="en-US" sz="2200" dirty="0" smtClean="0">
                <a:solidFill>
                  <a:srgbClr val="5B6770"/>
                </a:solidFill>
                <a:latin typeface="Arial" panose="020B0604020202020204" pitchFamily="34" charset="0"/>
              </a:rPr>
              <a:t>1014 (Single Model ESR)</a:t>
            </a:r>
            <a:endParaRPr lang="en-US" sz="2200" dirty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Spreadsheet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Schedule</a:t>
            </a:r>
            <a:endParaRPr lang="en-US" sz="1800" dirty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>
              <a:buSzPts val="2400"/>
            </a:pPr>
            <a:r>
              <a:rPr lang="en-US" sz="2200" dirty="0">
                <a:solidFill>
                  <a:srgbClr val="5B6770"/>
                </a:solidFill>
                <a:latin typeface="Arial" panose="020B0604020202020204" pitchFamily="34" charset="0"/>
              </a:rPr>
              <a:t>Feedback process </a:t>
            </a: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ERCOT will collect feedback and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discuss and review </a:t>
            </a: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at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BESTF</a:t>
            </a:r>
            <a:endParaRPr lang="en-US" sz="1800" dirty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MPs encouraged to send Revision Request redlines, comments and questions for BESTF consideration to the BESTF email exploder or </a:t>
            </a:r>
            <a:r>
              <a:rPr lang="en-US" sz="1800" u="sng" dirty="0" smtClean="0">
                <a:solidFill>
                  <a:srgbClr val="5B6770"/>
                </a:solidFill>
                <a:latin typeface="Arial" panose="020B0604020202020204" pitchFamily="34" charset="0"/>
                <a:hlinkClick r:id="rId2"/>
              </a:rPr>
              <a:t>Sandip.Sharma@ercot.com</a:t>
            </a:r>
            <a:r>
              <a:rPr lang="en-US" sz="1800" u="sng" dirty="0">
                <a:solidFill>
                  <a:srgbClr val="5B677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and </a:t>
            </a:r>
            <a:r>
              <a:rPr lang="en-US" sz="1800" u="sng" dirty="0" smtClean="0">
                <a:solidFill>
                  <a:srgbClr val="5B6770"/>
                </a:solidFill>
                <a:latin typeface="Arial" panose="020B0604020202020204" pitchFamily="34" charset="0"/>
                <a:hlinkClick r:id="rId3"/>
              </a:rPr>
              <a:t>Kenneth.Ragsdale@ercot.com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.</a:t>
            </a:r>
            <a:endParaRPr lang="en-US" sz="1800" dirty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Similar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approach and turnaround </a:t>
            </a: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as with KTCs</a:t>
            </a: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Comments can be on any section of the NPRR but want to systematically step through the NPRR.</a:t>
            </a: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You can also submit formal comments through the RR process.</a:t>
            </a:r>
          </a:p>
          <a:p>
            <a:pPr>
              <a:buSzPts val="2400"/>
            </a:pPr>
            <a:r>
              <a:rPr lang="en-US" sz="2200" dirty="0">
                <a:solidFill>
                  <a:srgbClr val="5B6770"/>
                </a:solidFill>
                <a:latin typeface="Arial" panose="020B0604020202020204" pitchFamily="34" charset="0"/>
              </a:rPr>
              <a:t>As BESTF achieves consensus on edits for the NPRR, ERCOT will collect these items and file </a:t>
            </a:r>
            <a:r>
              <a:rPr lang="en-US" sz="2200" dirty="0" smtClean="0">
                <a:solidFill>
                  <a:srgbClr val="5B6770"/>
                </a:solidFill>
                <a:latin typeface="Arial" panose="020B0604020202020204" pitchFamily="34" charset="0"/>
              </a:rPr>
              <a:t>as ERCOT comments.</a:t>
            </a:r>
            <a:endParaRPr 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   May 21,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27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0"/>
            <a:ext cx="5155367" cy="838200"/>
          </a:xfrm>
        </p:spPr>
        <p:txBody>
          <a:bodyPr/>
          <a:lstStyle/>
          <a:p>
            <a:pPr algn="ctr"/>
            <a:r>
              <a:rPr lang="en-US" sz="3600" dirty="0" smtClean="0"/>
              <a:t>Questions??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   May 21,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914397" y="3678701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19397" y="3678701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94068" y="3657377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086597" y="3678701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8597" y="278107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24197" y="277285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4668" y="278107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94068" y="278107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610597" cy="518318"/>
          </a:xfrm>
        </p:spPr>
        <p:txBody>
          <a:bodyPr/>
          <a:lstStyle/>
          <a:p>
            <a:r>
              <a:rPr lang="en-US" sz="2400" dirty="0" smtClean="0"/>
              <a:t>BESTFRR Review Process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2397" y="1676176"/>
            <a:ext cx="1524000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#1</a:t>
            </a:r>
          </a:p>
          <a:p>
            <a:pPr algn="ctr"/>
            <a:r>
              <a:rPr lang="en-US" sz="1400" dirty="0" smtClean="0"/>
              <a:t>ERCOT posts agenda and RRs to be reviewed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741473" y="3962177"/>
            <a:ext cx="1417851" cy="19185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#2</a:t>
            </a:r>
          </a:p>
          <a:p>
            <a:pPr algn="ctr"/>
            <a:r>
              <a:rPr lang="en-US" sz="1400" dirty="0" smtClean="0"/>
              <a:t>MP redlines due and posted to address concerns or alternatives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397" y="3962177"/>
            <a:ext cx="1530481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During meeting, MPs discuss any concerns or alternatives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90490" y="3962177"/>
            <a:ext cx="2095973" cy="14342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#3</a:t>
            </a:r>
          </a:p>
          <a:p>
            <a:pPr algn="ctr"/>
            <a:r>
              <a:rPr lang="en-US" sz="1400" dirty="0" smtClean="0"/>
              <a:t>MPs must document concerns and alternative language prior to meeting, and be prepared to discuss.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90489" y="1676176"/>
            <a:ext cx="2074650" cy="144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#3</a:t>
            </a:r>
          </a:p>
          <a:p>
            <a:pPr algn="ctr"/>
            <a:r>
              <a:rPr lang="en-US" sz="1400" dirty="0" smtClean="0"/>
              <a:t>Non-consensus materials posted for options on language to be considered.</a:t>
            </a:r>
            <a:endParaRPr lang="en-US" sz="1400" dirty="0"/>
          </a:p>
        </p:txBody>
      </p:sp>
      <p:sp>
        <p:nvSpPr>
          <p:cNvPr id="14" name="Right Arrow 13"/>
          <p:cNvSpPr/>
          <p:nvPr/>
        </p:nvSpPr>
        <p:spPr>
          <a:xfrm>
            <a:off x="76197" y="3200177"/>
            <a:ext cx="86868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#1                              Meeting #2                                Meeting #3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38090" y="5446693"/>
            <a:ext cx="3024907" cy="9541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TAC will be updated monthly.  If irresolvable issues occur at BESTF, the BESTF Chair can request TAC endorsement to resolve.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1474" y="1679974"/>
            <a:ext cx="1417851" cy="1453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2-days prior #2</a:t>
            </a:r>
          </a:p>
          <a:p>
            <a:pPr algn="ctr"/>
            <a:r>
              <a:rPr lang="en-US" sz="1400" dirty="0" smtClean="0"/>
              <a:t>ERCOT  responds to MP questions and redlines</a:t>
            </a:r>
            <a:endParaRPr lang="en-US" sz="1400" dirty="0"/>
          </a:p>
        </p:txBody>
      </p:sp>
      <p:sp>
        <p:nvSpPr>
          <p:cNvPr id="7" name="Right Arrow 6"/>
          <p:cNvSpPr/>
          <p:nvPr/>
        </p:nvSpPr>
        <p:spPr>
          <a:xfrm rot="16200000">
            <a:off x="3470091" y="1394664"/>
            <a:ext cx="2506156" cy="1374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Consensus Items Tracked in Spreadsheet as Complete</a:t>
            </a:r>
            <a:endParaRPr lang="en-US" sz="1400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 rot="16200000">
            <a:off x="7171530" y="1456307"/>
            <a:ext cx="2506156" cy="1286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Resolved Items Tracked in Spreadsheet as Complete</a:t>
            </a:r>
            <a:endParaRPr lang="en-US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305800" y="3288141"/>
            <a:ext cx="0" cy="21585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571997" y="95677"/>
            <a:ext cx="4038600" cy="9449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ERCOT will file (as ERCOT Comments) cumulative </a:t>
            </a:r>
            <a:r>
              <a:rPr lang="en-US" sz="1400" i="1" smtClean="0"/>
              <a:t>BESTFRR improvements </a:t>
            </a:r>
            <a:r>
              <a:rPr lang="en-US" sz="1400" i="1" dirty="0" smtClean="0"/>
              <a:t>reflecting when consensus on sections achieved.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Harmonizing </a:t>
            </a:r>
            <a:r>
              <a:rPr lang="en-US" dirty="0"/>
              <a:t>RTC and Battery Energy Storage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</a:p>
        </p:txBody>
      </p:sp>
    </p:spTree>
    <p:extLst>
      <p:ext uri="{BB962C8B-B14F-4D97-AF65-F5344CB8AC3E}">
        <p14:creationId xmlns:p14="http://schemas.microsoft.com/office/powerpoint/2010/main" val="300996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Storage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47675" y="128944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KPs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457325" y="165437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2076450" y="15370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90750" y="16513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5050" y="17656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9350" y="18799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RRs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57325" y="135463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2076450" y="1166219"/>
            <a:ext cx="1352550" cy="27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IA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7675" y="3670698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KTCs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57325" y="403562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447675" y="46237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1975" y="47380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6275" y="48523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0575" y="49666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BES RRs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457325" y="373588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076450" y="3547469"/>
            <a:ext cx="1352550" cy="2726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IA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76450" y="3915669"/>
            <a:ext cx="1352550" cy="23327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NPRR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overlapping sections, authors use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ESR Redlines</a:t>
            </a:r>
          </a:p>
        </p:txBody>
      </p:sp>
      <p:cxnSp>
        <p:nvCxnSpPr>
          <p:cNvPr id="53" name="Straight Arrow Connector 52"/>
          <p:cNvCxnSpPr>
            <a:stCxn id="44" idx="2"/>
            <a:endCxn id="46" idx="0"/>
          </p:cNvCxnSpPr>
          <p:nvPr/>
        </p:nvCxnSpPr>
        <p:spPr>
          <a:xfrm>
            <a:off x="952500" y="4171951"/>
            <a:ext cx="0" cy="4518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Right Arrow 54"/>
          <p:cNvSpPr/>
          <p:nvPr/>
        </p:nvSpPr>
        <p:spPr>
          <a:xfrm>
            <a:off x="6648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7410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8172450" y="1892499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3429000" y="4089502"/>
            <a:ext cx="3219450" cy="55423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Meetings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6648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7410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8172450" y="4121349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62" name="Right Arrow 61"/>
          <p:cNvSpPr/>
          <p:nvPr/>
        </p:nvSpPr>
        <p:spPr>
          <a:xfrm rot="5400000">
            <a:off x="3160215" y="3086103"/>
            <a:ext cx="2023472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3" name="Right Arrow 62"/>
          <p:cNvSpPr/>
          <p:nvPr/>
        </p:nvSpPr>
        <p:spPr>
          <a:xfrm rot="5400000">
            <a:off x="4060328" y="3086102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4" name="Right Arrow 63"/>
          <p:cNvSpPr/>
          <p:nvPr/>
        </p:nvSpPr>
        <p:spPr>
          <a:xfrm rot="5400000">
            <a:off x="4960441" y="3094733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724650" y="2400301"/>
            <a:ext cx="2076450" cy="613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RTC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RRs and IA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24650" y="4629447"/>
            <a:ext cx="2076450" cy="117127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Single Model NPRR &amp; 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(acknowledging subset of identical RTC redlines to support ESR redlines).</a:t>
            </a:r>
          </a:p>
        </p:txBody>
      </p:sp>
      <p:sp>
        <p:nvSpPr>
          <p:cNvPr id="54" name="Right Arrow 53"/>
          <p:cNvSpPr/>
          <p:nvPr/>
        </p:nvSpPr>
        <p:spPr>
          <a:xfrm>
            <a:off x="3429000" y="1843092"/>
            <a:ext cx="3219450" cy="55721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RTCTF Meetings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</a:p>
        </p:txBody>
      </p:sp>
    </p:spTree>
    <p:extLst>
      <p:ext uri="{BB962C8B-B14F-4D97-AF65-F5344CB8AC3E}">
        <p14:creationId xmlns:p14="http://schemas.microsoft.com/office/powerpoint/2010/main" val="11695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 (BES)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5761"/>
            <a:ext cx="8534400" cy="868163"/>
          </a:xfrm>
        </p:spPr>
        <p:txBody>
          <a:bodyPr/>
          <a:lstStyle/>
          <a:p>
            <a:pPr algn="just"/>
            <a:r>
              <a:rPr lang="en-US" sz="2000" dirty="0" smtClean="0"/>
              <a:t>RTCTF &amp; BES Task Force (BESTF) meetings are purposefully adjacent or straddling PRS due to inter-relationships of RTC &amp; BES concepts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905000"/>
            <a:ext cx="25146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dirty="0" smtClean="0">
                <a:solidFill>
                  <a:schemeClr val="tx2"/>
                </a:solidFill>
              </a:rPr>
              <a:t>RTCTF		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March 11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30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May 20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10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29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July 22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August 12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28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October 21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12 </a:t>
            </a:r>
            <a:r>
              <a:rPr lang="en-US" sz="1600" i="1" dirty="0" smtClean="0">
                <a:solidFill>
                  <a:schemeClr val="tx2"/>
                </a:solidFill>
              </a:rPr>
              <a:t>(if needed)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05000"/>
            <a:ext cx="27432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i="1" dirty="0" smtClean="0">
                <a:solidFill>
                  <a:schemeClr val="tx2"/>
                </a:solidFill>
              </a:rPr>
              <a:t>BESTF		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March 13</a:t>
            </a:r>
          </a:p>
          <a:p>
            <a:r>
              <a:rPr lang="en-US" sz="1600" i="1" smtClean="0">
                <a:solidFill>
                  <a:schemeClr val="tx2"/>
                </a:solidFill>
              </a:rPr>
              <a:t>April 16</a:t>
            </a:r>
            <a:endParaRPr lang="en-US" sz="1600" i="1" dirty="0" smtClean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May 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May </a:t>
            </a:r>
            <a:r>
              <a:rPr lang="en-US" sz="1600" i="1" dirty="0" smtClean="0">
                <a:solidFill>
                  <a:schemeClr val="tx2"/>
                </a:solidFill>
              </a:rPr>
              <a:t>21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12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30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July </a:t>
            </a:r>
            <a:r>
              <a:rPr lang="en-US" sz="1600" i="1" dirty="0" smtClean="0">
                <a:solidFill>
                  <a:schemeClr val="tx2"/>
                </a:solidFill>
              </a:rPr>
              <a:t>23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August </a:t>
            </a:r>
            <a:r>
              <a:rPr lang="en-US" sz="1600" i="1" dirty="0" smtClean="0">
                <a:solidFill>
                  <a:schemeClr val="tx2"/>
                </a:solidFill>
              </a:rPr>
              <a:t>14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11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29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October </a:t>
            </a:r>
            <a:r>
              <a:rPr lang="en-US" sz="1600" i="1" dirty="0" smtClean="0">
                <a:solidFill>
                  <a:schemeClr val="tx2"/>
                </a:solidFill>
              </a:rPr>
              <a:t>22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November 13 (if needed)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98209"/>
            <a:ext cx="52578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November 5 (ROS)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11 (PRS)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18 (TAC)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December 8 (Board of Directors)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</a:p>
        </p:txBody>
      </p:sp>
    </p:spTree>
    <p:extLst>
      <p:ext uri="{BB962C8B-B14F-4D97-AF65-F5344CB8AC3E}">
        <p14:creationId xmlns:p14="http://schemas.microsoft.com/office/powerpoint/2010/main" val="4687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9168"/>
            <a:ext cx="8458200" cy="518318"/>
          </a:xfrm>
        </p:spPr>
        <p:txBody>
          <a:bodyPr/>
          <a:lstStyle/>
          <a:p>
            <a:r>
              <a:rPr lang="en-US" dirty="0" smtClean="0"/>
              <a:t>ERCOT Evolution for Battery Energy Storage Resources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7488" y="704802"/>
            <a:ext cx="8068751" cy="1933435"/>
            <a:chOff x="317488" y="704802"/>
            <a:chExt cx="8068751" cy="1933435"/>
          </a:xfrm>
        </p:grpSpPr>
        <p:sp>
          <p:nvSpPr>
            <p:cNvPr id="3" name="TextBox 2"/>
            <p:cNvSpPr txBox="1"/>
            <p:nvPr/>
          </p:nvSpPr>
          <p:spPr>
            <a:xfrm>
              <a:off x="1671734" y="704802"/>
              <a:ext cx="1322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     Registration</a:t>
              </a:r>
              <a:endParaRPr lang="en-US" sz="1200" dirty="0">
                <a:solidFill>
                  <a:srgbClr val="003865">
                    <a:lumMod val="90000"/>
                    <a:lumOff val="10000"/>
                  </a:srgbClr>
                </a:solidFill>
              </a:endParaRPr>
            </a:p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(RARF or RIOO)</a:t>
              </a:r>
            </a:p>
          </p:txBody>
        </p:sp>
        <p:sp>
          <p:nvSpPr>
            <p:cNvPr id="25" name="Rounded Rectangle 24"/>
            <p:cNvSpPr>
              <a:spLocks noChangeArrowheads="1"/>
            </p:cNvSpPr>
            <p:nvPr/>
          </p:nvSpPr>
          <p:spPr bwMode="auto">
            <a:xfrm>
              <a:off x="317488" y="1159313"/>
              <a:ext cx="7938752" cy="1478924"/>
            </a:xfrm>
            <a:prstGeom prst="roundRect">
              <a:avLst>
                <a:gd name="adj" fmla="val 10282"/>
              </a:avLst>
            </a:prstGeom>
            <a:gradFill>
              <a:gsLst>
                <a:gs pos="0">
                  <a:schemeClr val="tx2">
                    <a:lumMod val="25000"/>
                    <a:lumOff val="75000"/>
                  </a:schemeClr>
                </a:gs>
                <a:gs pos="66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12700" algn="ctr">
              <a:solidFill>
                <a:schemeClr val="tx2">
                  <a:lumMod val="90000"/>
                  <a:lumOff val="1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5B6770">
                    <a:lumMod val="75000"/>
                  </a:srgb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85062" y="798428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Siebel, NMMS, EMS, MMS, Settlements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7000" y="830793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90C58">
                      <a:lumMod val="60000"/>
                      <a:lumOff val="40000"/>
                    </a:srgbClr>
                  </a:solidFill>
                </a:rPr>
                <a:t>Phase</a:t>
              </a:r>
              <a:endParaRPr lang="en-US" dirty="0">
                <a:solidFill>
                  <a:srgbClr val="890C58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03057" y="1434971"/>
              <a:ext cx="759853" cy="6874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027404" y="1255286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5900970" y="2041399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900970" y="1227319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800000">
              <a:off x="2075058" y="2082844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1548" y="1307681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2802" y="1303262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8452" y="2089568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25980" y="2017089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075" y="2268847"/>
              <a:ext cx="6445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Today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</p:grpSp>
      <p:sp>
        <p:nvSpPr>
          <p:cNvPr id="27" name="Rounded Rectangle 30"/>
          <p:cNvSpPr>
            <a:spLocks noChangeArrowheads="1"/>
          </p:cNvSpPr>
          <p:nvPr/>
        </p:nvSpPr>
        <p:spPr bwMode="auto">
          <a:xfrm>
            <a:off x="317488" y="4648200"/>
            <a:ext cx="8045169" cy="1503087"/>
          </a:xfrm>
          <a:prstGeom prst="roundRect">
            <a:avLst>
              <a:gd name="adj" fmla="val 10282"/>
            </a:avLst>
          </a:prstGeom>
          <a:solidFill>
            <a:srgbClr val="92D050"/>
          </a:soli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03058" y="4856797"/>
            <a:ext cx="759853" cy="6874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039711" y="4868484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06752" y="4878255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27403" y="5024190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4444" y="5022803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5628510"/>
            <a:ext cx="15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EMS Upgrade + RTC Go-Live</a:t>
            </a:r>
            <a:endParaRPr lang="en-US" sz="1200" b="1" dirty="0">
              <a:solidFill>
                <a:srgbClr val="5B677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73790" y="1303262"/>
            <a:ext cx="4352080" cy="1234702"/>
            <a:chOff x="2173790" y="1303262"/>
            <a:chExt cx="4352080" cy="1234702"/>
          </a:xfrm>
        </p:grpSpPr>
        <p:grpSp>
          <p:nvGrpSpPr>
            <p:cNvPr id="5" name="Group 4"/>
            <p:cNvGrpSpPr/>
            <p:nvPr/>
          </p:nvGrpSpPr>
          <p:grpSpPr>
            <a:xfrm>
              <a:off x="3105777" y="1303262"/>
              <a:ext cx="1781239" cy="1234702"/>
              <a:chOff x="3105777" y="1303262"/>
              <a:chExt cx="1781239" cy="1234702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526302" y="1368413"/>
                <a:ext cx="1360714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5B6770"/>
                    </a:solidFill>
                  </a:rPr>
                  <a:t>Mark the GR and CLR so that it can be seen they are a pair</a:t>
                </a:r>
                <a:endParaRPr lang="en-US" sz="1400" b="1" dirty="0">
                  <a:solidFill>
                    <a:srgbClr val="5B6770"/>
                  </a:solidFill>
                </a:endParaRPr>
              </a:p>
            </p:txBody>
          </p:sp>
          <p:sp>
            <p:nvSpPr>
              <p:cNvPr id="51" name="Right Brace 50"/>
              <p:cNvSpPr/>
              <p:nvPr/>
            </p:nvSpPr>
            <p:spPr>
              <a:xfrm>
                <a:off x="3105777" y="1303262"/>
                <a:ext cx="365760" cy="1232049"/>
              </a:xfrm>
              <a:prstGeom prst="rightBrace">
                <a:avLst>
                  <a:gd name="adj1" fmla="val 30762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5B677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223588" y="2226865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60392" y="2178180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48614" y="1585462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73790" y="1593843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</p:grpSp>
      <p:sp>
        <p:nvSpPr>
          <p:cNvPr id="16" name="Rounded Rectangle 30"/>
          <p:cNvSpPr>
            <a:spLocks noChangeArrowheads="1"/>
          </p:cNvSpPr>
          <p:nvPr/>
        </p:nvSpPr>
        <p:spPr bwMode="auto">
          <a:xfrm>
            <a:off x="297710" y="2789198"/>
            <a:ext cx="8025391" cy="1653396"/>
          </a:xfrm>
          <a:prstGeom prst="roundRect">
            <a:avLst>
              <a:gd name="adj" fmla="val 10282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bg1"/>
              </a:gs>
            </a:gsLst>
            <a:lin ang="16200000" scaled="1"/>
          </a:gra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07000" y="3091196"/>
            <a:ext cx="759853" cy="75618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27404" y="3242750"/>
            <a:ext cx="1030869" cy="97606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>
            <a:stCxn id="38" idx="3"/>
          </p:cNvCxnSpPr>
          <p:nvPr/>
        </p:nvCxnSpPr>
        <p:spPr>
          <a:xfrm flipV="1">
            <a:off x="3058273" y="3166318"/>
            <a:ext cx="2763949" cy="56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8" idx="3"/>
          </p:cNvCxnSpPr>
          <p:nvPr/>
        </p:nvCxnSpPr>
        <p:spPr>
          <a:xfrm>
            <a:off x="3058273" y="3730783"/>
            <a:ext cx="2842695" cy="101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7043" y="3965223"/>
            <a:ext cx="86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5B6770"/>
                </a:solidFill>
              </a:rPr>
              <a:t>By Dec 31, 2020</a:t>
            </a:r>
            <a:endParaRPr lang="en-US" sz="1050" b="1" dirty="0">
              <a:solidFill>
                <a:srgbClr val="5B677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 flipV="1">
            <a:off x="5875044" y="2887995"/>
            <a:ext cx="721217" cy="59618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 rot="10800000">
            <a:off x="5915439" y="3730440"/>
            <a:ext cx="763893" cy="50074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42883" y="3384724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67101" y="2940660"/>
            <a:ext cx="53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GR</a:t>
            </a:r>
            <a:endParaRPr lang="en-US" b="1" dirty="0">
              <a:solidFill>
                <a:srgbClr val="5B677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42604" y="3240434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24580" y="3688224"/>
            <a:ext cx="537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CLR</a:t>
            </a:r>
            <a:endParaRPr lang="en-US" sz="1200" b="1" dirty="0">
              <a:solidFill>
                <a:srgbClr val="5B677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75880" y="3851981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2173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7" grpId="0" animBg="1"/>
      <p:bldP spid="40" grpId="0" animBg="1"/>
      <p:bldP spid="41" grpId="0" animBg="1"/>
      <p:bldP spid="42" grpId="0"/>
      <p:bldP spid="43" grpId="0"/>
      <p:bldP spid="50" grpId="0"/>
      <p:bldP spid="16" grpId="0" animBg="1"/>
      <p:bldP spid="36" grpId="0" animBg="1"/>
      <p:bldP spid="38" grpId="0" animBg="1"/>
      <p:bldP spid="49" grpId="0"/>
      <p:bldP spid="59" grpId="0" animBg="1"/>
      <p:bldP spid="60" grpId="0" animBg="1"/>
      <p:bldP spid="61" grpId="0"/>
      <p:bldP spid="66" grpId="0"/>
      <p:bldP spid="67" grpId="0"/>
      <p:bldP spid="68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of BESTF Update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90665"/>
            <a:ext cx="8534400" cy="505222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Energy Storage Roadmap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BESTF Status Charts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en-US" sz="1800" dirty="0" smtClean="0"/>
              <a:t>Currently no KTCs </a:t>
            </a:r>
            <a:r>
              <a:rPr lang="en-US" sz="1800" dirty="0" smtClean="0"/>
              <a:t>ready </a:t>
            </a:r>
            <a:r>
              <a:rPr lang="en-US" sz="1800" dirty="0" smtClean="0"/>
              <a:t>for </a:t>
            </a:r>
            <a:r>
              <a:rPr lang="en-US" sz="1800" dirty="0" smtClean="0"/>
              <a:t>TAC to </a:t>
            </a:r>
            <a:r>
              <a:rPr lang="en-US" sz="1800" dirty="0" smtClean="0"/>
              <a:t>approve</a:t>
            </a: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Spreadsheet Review/ Review List of Future Work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Meeting Tracker Power Point</a:t>
            </a:r>
            <a:endParaRPr lang="en-US" sz="2000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How will the NPRRs be Reviewed, Improved and Approved 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endParaRPr lang="en-US" sz="1800" dirty="0" smtClean="0"/>
          </a:p>
          <a:p>
            <a:pPr lvl="1"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   May 21,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Energy Storage Roadmap</a:t>
            </a:r>
            <a:endParaRPr lang="en-US" sz="2400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838200"/>
            <a:ext cx="8476936" cy="4940178"/>
            <a:chOff x="207986" y="1423807"/>
            <a:chExt cx="8476936" cy="4940178"/>
          </a:xfrm>
        </p:grpSpPr>
        <p:cxnSp>
          <p:nvCxnSpPr>
            <p:cNvPr id="38" name="Elbow Connector 37"/>
            <p:cNvCxnSpPr>
              <a:stCxn id="49" idx="3"/>
              <a:endCxn id="45" idx="0"/>
            </p:cNvCxnSpPr>
            <p:nvPr/>
          </p:nvCxnSpPr>
          <p:spPr>
            <a:xfrm>
              <a:off x="2623001" y="2291399"/>
              <a:ext cx="3728309" cy="1394674"/>
            </a:xfrm>
            <a:prstGeom prst="bentConnector2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Bent-Up Arrow 9"/>
            <p:cNvSpPr/>
            <p:nvPr/>
          </p:nvSpPr>
          <p:spPr>
            <a:xfrm rot="10800000" flipH="1">
              <a:off x="207986" y="2030377"/>
              <a:ext cx="6380228" cy="1665379"/>
            </a:xfrm>
            <a:prstGeom prst="bentUpArrow">
              <a:avLst>
                <a:gd name="adj1" fmla="val 20182"/>
                <a:gd name="adj2" fmla="val 14483"/>
                <a:gd name="adj3" fmla="val 16310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01331" y="1725259"/>
              <a:ext cx="299" cy="20241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2"/>
            </p:cNvCxnSpPr>
            <p:nvPr/>
          </p:nvCxnSpPr>
          <p:spPr>
            <a:xfrm flipH="1">
              <a:off x="2185955" y="1731584"/>
              <a:ext cx="42408" cy="212528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>
              <a:off x="5846164" y="1731584"/>
              <a:ext cx="18866" cy="215461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0225" y="1447024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2020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3272" y="1423807"/>
              <a:ext cx="1630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Jan 1, 2021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55058" y="142380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2024</a:t>
              </a:r>
              <a:endParaRPr lang="en-US" sz="1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5189" y="3707011"/>
              <a:ext cx="6097547" cy="3136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Combination model for ES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33906" y="4027418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1000" y="4018958"/>
              <a:ext cx="3861" cy="576757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13461" y="4018958"/>
              <a:ext cx="4564" cy="58521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557914" y="2487281"/>
              <a:ext cx="2127008" cy="523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Single-Model  ES Improvement NPRRs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4946" y="301050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907552" y="301891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/>
            <p:nvPr/>
          </p:nvCxnSpPr>
          <p:spPr>
            <a:xfrm flipV="1">
              <a:off x="1905000" y="4078870"/>
              <a:ext cx="956997" cy="786917"/>
            </a:xfrm>
            <a:prstGeom prst="bentConnector3">
              <a:avLst>
                <a:gd name="adj1" fmla="val 100049"/>
              </a:avLst>
            </a:prstGeom>
            <a:ln w="28575">
              <a:solidFill>
                <a:srgbClr val="00AEC7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07986" y="4604176"/>
              <a:ext cx="1726756" cy="52322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Combination model</a:t>
              </a: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NPRRs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38768" y="1968233"/>
              <a:ext cx="884233" cy="646331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Single Model NPRR (NPRR 1014) Approved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6353225" y="3581400"/>
              <a:ext cx="2190426" cy="579332"/>
            </a:xfrm>
            <a:prstGeom prst="rightArrow">
              <a:avLst/>
            </a:prstGeom>
            <a:solidFill>
              <a:srgbClr val="26D07C">
                <a:alpha val="8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  Single-unit model for ES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6165442" y="3686073"/>
              <a:ext cx="371735" cy="396756"/>
            </a:xfrm>
            <a:prstGeom prst="star5">
              <a:avLst/>
            </a:prstGeom>
            <a:solidFill>
              <a:srgbClr val="FFD100"/>
            </a:solidFill>
            <a:ln>
              <a:solidFill>
                <a:srgbClr val="00386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96047" y="4646210"/>
              <a:ext cx="10374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Implementation</a:t>
              </a:r>
              <a:endParaRPr lang="en-US" sz="9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88732" y="2082282"/>
              <a:ext cx="132600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Implementation Goal</a:t>
              </a:r>
              <a:endParaRPr lang="en-US" sz="9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19632" y="4015596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890C58"/>
                  </a:solidFill>
                </a:rPr>
                <a:t>RTC and EMS 3.3 Go-Live</a:t>
              </a:r>
              <a:endParaRPr lang="en-US" sz="1400" dirty="0">
                <a:solidFill>
                  <a:srgbClr val="890C58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2321" y="2132445"/>
              <a:ext cx="795097" cy="461665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00">
                  <a:solidFill>
                    <a:schemeClr val="tx2"/>
                  </a:solidFill>
                </a:defRPr>
              </a:lvl1pPr>
            </a:lstStyle>
            <a:p>
              <a:r>
                <a:rPr lang="en-US" sz="800" dirty="0"/>
                <a:t>File Single Model </a:t>
              </a:r>
              <a:r>
                <a:rPr lang="en-US" sz="800" dirty="0" smtClean="0"/>
                <a:t>NPRR (NPRR 1014)</a:t>
              </a:r>
              <a:endParaRPr lang="en-US" sz="800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2081875" y="4018039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3357229" y="4030044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187611" y="2783698"/>
              <a:ext cx="876854" cy="7372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1000" b="1" dirty="0" smtClean="0">
                  <a:solidFill>
                    <a:schemeClr val="tx1"/>
                  </a:solidFill>
                </a:rPr>
                <a:t>MMS Change Freeze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104916" y="2606927"/>
              <a:ext cx="2424" cy="104170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123384" y="2650203"/>
              <a:ext cx="3641" cy="96355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4736620" y="2819654"/>
              <a:ext cx="1370169" cy="76162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 sz="1100" b="1" dirty="0" smtClean="0">
                  <a:solidFill>
                    <a:schemeClr val="tx1"/>
                  </a:solidFill>
                </a:rPr>
                <a:t>EMS/MMS Change Freeze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3276601" y="4724400"/>
              <a:ext cx="2343031" cy="1639585"/>
            </a:xfrm>
            <a:prstGeom prst="wedgeRectCallout">
              <a:avLst>
                <a:gd name="adj1" fmla="val -116674"/>
                <a:gd name="adj2" fmla="val -3346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7229" y="4762895"/>
              <a:ext cx="219782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NPRR 957: Board approved</a:t>
              </a:r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NPRR 963: Board approved</a:t>
              </a:r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NPRR 986: Board approved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NPRR 987:  pending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NPRR 989:  pending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NPRR 995:  pending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NPRR 1002: pending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….Others to come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18518" y="4822343"/>
            <a:ext cx="235069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Some Combo Model NPRR language will carry over to Single Model era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48200" y="606645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NPRR 1014 is written “on top of” filed RTC NPRRs</a:t>
            </a:r>
            <a:endParaRPr lang="en-US" sz="1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   May 21,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</a:t>
            </a:r>
            <a:r>
              <a:rPr lang="en-US" sz="2000" dirty="0" smtClean="0"/>
              <a:t>Dashboard </a:t>
            </a:r>
            <a:r>
              <a:rPr lang="en-US" sz="1400" dirty="0"/>
              <a:t>(as of May </a:t>
            </a:r>
            <a:r>
              <a:rPr lang="en-US" sz="1400" dirty="0" smtClean="0"/>
              <a:t>21, </a:t>
            </a:r>
            <a:r>
              <a:rPr lang="en-US" sz="1400" dirty="0"/>
              <a:t>2020)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533400" y="9144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35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</a:t>
            </a:r>
            <a:r>
              <a:rPr lang="en-US" sz="2000" dirty="0" smtClean="0"/>
              <a:t>Dashboard </a:t>
            </a:r>
            <a:r>
              <a:rPr lang="en-US" sz="1400" dirty="0" smtClean="0"/>
              <a:t>(as of May 21, 2020)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381000" y="10668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31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In-flight NPRRs </a:t>
            </a: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(blue)</a:t>
            </a:r>
            <a:endParaRPr lang="en-US" sz="1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77240"/>
            <a:ext cx="8534400" cy="547116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987</a:t>
            </a:r>
            <a:r>
              <a:rPr lang="en-US" sz="1800" dirty="0" smtClean="0"/>
              <a:t>  BESTF-3 Energy </a:t>
            </a:r>
            <a:r>
              <a:rPr lang="en-US" sz="1800" dirty="0"/>
              <a:t>Storage Resource Contribution to Physical Responsive Capability and Real-Time On-Line Reserve Capacity </a:t>
            </a:r>
            <a:r>
              <a:rPr lang="en-US" sz="1800" dirty="0" smtClean="0"/>
              <a:t>Calculations  [Target June 2020 </a:t>
            </a:r>
            <a:r>
              <a:rPr lang="en-US" sz="1800" dirty="0" err="1" smtClean="0"/>
              <a:t>BoD</a:t>
            </a:r>
            <a:r>
              <a:rPr lang="en-US" sz="1800" dirty="0" smtClean="0"/>
              <a:t>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</a:t>
            </a:r>
            <a:r>
              <a:rPr lang="en-US" sz="1800" u="sng" dirty="0" smtClean="0"/>
              <a:t>989</a:t>
            </a:r>
            <a:r>
              <a:rPr lang="en-US" sz="1800" dirty="0" smtClean="0"/>
              <a:t>   BESTF-1 Energy </a:t>
            </a:r>
            <a:r>
              <a:rPr lang="en-US" sz="1800" dirty="0"/>
              <a:t>Storage Resource Technical </a:t>
            </a:r>
            <a:r>
              <a:rPr lang="en-US" sz="1800" dirty="0" smtClean="0"/>
              <a:t>Requirements  [Target June 2020 </a:t>
            </a:r>
            <a:r>
              <a:rPr lang="en-US" sz="1800" dirty="0" err="1" smtClean="0"/>
              <a:t>BoD</a:t>
            </a:r>
            <a:r>
              <a:rPr lang="en-US" sz="1800" dirty="0" smtClean="0"/>
              <a:t>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1002</a:t>
            </a:r>
            <a:r>
              <a:rPr lang="en-US" sz="1800" dirty="0" smtClean="0"/>
              <a:t>   BESTF-5 Energy </a:t>
            </a:r>
            <a:r>
              <a:rPr lang="en-US" sz="1800" dirty="0"/>
              <a:t>Storage Resource Single Model Registration and Charging Restrictions in Emergency </a:t>
            </a:r>
            <a:r>
              <a:rPr lang="en-US" sz="1800" dirty="0" smtClean="0"/>
              <a:t>Conditions [Target August 2020 </a:t>
            </a:r>
            <a:r>
              <a:rPr lang="en-US" sz="1800" dirty="0" err="1" smtClean="0"/>
              <a:t>BoD</a:t>
            </a:r>
            <a:r>
              <a:rPr lang="en-US" sz="1800" dirty="0" smtClean="0"/>
              <a:t>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1014</a:t>
            </a:r>
            <a:r>
              <a:rPr lang="en-US" sz="1800" dirty="0" smtClean="0"/>
              <a:t>   BESTF-4 Single </a:t>
            </a:r>
            <a:r>
              <a:rPr lang="en-US" sz="1800" dirty="0"/>
              <a:t>Model Energy Storage </a:t>
            </a:r>
            <a:r>
              <a:rPr lang="en-US" sz="1800" dirty="0" smtClean="0"/>
              <a:t>Resource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</a:t>
            </a:r>
            <a:r>
              <a:rPr lang="en-US" sz="1800" u="sng" dirty="0"/>
              <a:t>995</a:t>
            </a:r>
            <a:r>
              <a:rPr lang="en-US" sz="1800" dirty="0"/>
              <a:t> RTF-6 Create Definition and Terms for Settlement Only Energy </a:t>
            </a:r>
            <a:r>
              <a:rPr lang="en-US" sz="1800" dirty="0" smtClean="0"/>
              <a:t>Storage 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1020</a:t>
            </a:r>
            <a:r>
              <a:rPr lang="en-US" sz="1800" dirty="0" smtClean="0"/>
              <a:t>  Add Definition of IBSS [Not on list]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BESTF</a:t>
            </a:r>
            <a:r>
              <a:rPr lang="en-US" dirty="0" smtClean="0">
                <a:solidFill>
                  <a:srgbClr val="5B6770"/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May 21, 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84785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KTCs </a:t>
            </a:r>
            <a:r>
              <a:rPr lang="en-US" sz="1800" dirty="0" smtClean="0"/>
              <a:t>Recently Approved </a:t>
            </a:r>
            <a:r>
              <a:rPr lang="en-US" sz="1800" dirty="0" smtClean="0"/>
              <a:t>by TAC ….. Working on NPRRs </a:t>
            </a:r>
            <a:r>
              <a:rPr lang="en-US" sz="1600" dirty="0" smtClean="0">
                <a:solidFill>
                  <a:srgbClr val="00B050"/>
                </a:solidFill>
              </a:rPr>
              <a:t>(green)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9200" cy="5052221"/>
          </a:xfrm>
        </p:spPr>
        <p:txBody>
          <a:bodyPr/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KTC-8-1</a:t>
            </a:r>
            <a:r>
              <a:rPr lang="en-US" sz="1800" dirty="0" smtClean="0"/>
              <a:t>  Should WSL treatment extend to batteries that can self-serve PUN Load with stored Energy  [No NPRR is required (N/A)]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KTC-10</a:t>
            </a:r>
            <a:r>
              <a:rPr lang="en-US" sz="1800" dirty="0" smtClean="0"/>
              <a:t>  ESR Study and Capacity Assumptions [at SAWG and ROS]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KTC-11</a:t>
            </a:r>
            <a:r>
              <a:rPr lang="en-US" sz="1800" dirty="0" smtClean="0"/>
              <a:t>  DC-Coupled Resources [ERCOT working on NPRR </a:t>
            </a:r>
            <a:r>
              <a:rPr lang="en-US" sz="1800" dirty="0"/>
              <a:t>(BESTF-6</a:t>
            </a:r>
            <a:r>
              <a:rPr lang="en-US" sz="1800" dirty="0" smtClean="0"/>
              <a:t>)]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KTC-12</a:t>
            </a:r>
            <a:r>
              <a:rPr lang="en-US" sz="1800" dirty="0" smtClean="0"/>
              <a:t> Co Located AC Connected ESRs </a:t>
            </a:r>
            <a:r>
              <a:rPr lang="en-US" sz="1800" dirty="0"/>
              <a:t>[No NPRR is required (N/A)]</a:t>
            </a: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KTC-13</a:t>
            </a:r>
            <a:r>
              <a:rPr lang="en-US" sz="1800" dirty="0" smtClean="0"/>
              <a:t> ESR Self-Limiting GINR  </a:t>
            </a:r>
            <a:r>
              <a:rPr lang="en-US" sz="1800" dirty="0"/>
              <a:t>[Working on </a:t>
            </a:r>
            <a:r>
              <a:rPr lang="en-US" sz="1800" dirty="0" smtClean="0"/>
              <a:t>NPRR and PGRR (BESTF-7)]</a:t>
            </a:r>
          </a:p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</a:t>
            </a: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May </a:t>
            </a: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21, 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26586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Started or Not Yet Completed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(grey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or red)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257800"/>
          </a:xfrm>
        </p:spPr>
        <p:txBody>
          <a:bodyPr/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7-4</a:t>
            </a:r>
            <a:r>
              <a:rPr lang="en-US" sz="1800" dirty="0" smtClean="0"/>
              <a:t>  Settlement Only Energy Storage settled at Nodal pricing while charging and discharging </a:t>
            </a:r>
            <a:r>
              <a:rPr lang="en-US" sz="1400" dirty="0" smtClean="0"/>
              <a:t>(Discussed 4-16-20)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KTC-8-2</a:t>
            </a:r>
            <a:r>
              <a:rPr lang="en-US" sz="1800" dirty="0" smtClean="0"/>
              <a:t> Should Wholesale Storage Load treatment extend to non-dispatched ESRs?  </a:t>
            </a:r>
            <a:r>
              <a:rPr lang="en-US" sz="1400" dirty="0" smtClean="0"/>
              <a:t>(not completed/TBD)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9-1</a:t>
            </a:r>
            <a:r>
              <a:rPr lang="en-US" sz="1800" dirty="0" smtClean="0"/>
              <a:t> ESR (in SCED) interconnected to distribution system ….  </a:t>
            </a:r>
            <a:r>
              <a:rPr lang="en-US" sz="1400" dirty="0" smtClean="0"/>
              <a:t>(to be discussed in coordination with DGR)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15-2</a:t>
            </a:r>
            <a:r>
              <a:rPr lang="en-US" sz="1800" dirty="0" smtClean="0"/>
              <a:t>  Market Suspension and Market Restart </a:t>
            </a:r>
            <a:r>
              <a:rPr lang="en-US" sz="1400" dirty="0" smtClean="0"/>
              <a:t>(To Be Discussed 5-21-20)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15-3 </a:t>
            </a:r>
            <a:r>
              <a:rPr lang="en-US" sz="1800" dirty="0" smtClean="0"/>
              <a:t> Switchable Resources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15-4</a:t>
            </a:r>
            <a:r>
              <a:rPr lang="en-US" sz="1800" dirty="0" smtClean="0"/>
              <a:t>  Provisions Associated with Delayed Outages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15-5</a:t>
            </a:r>
            <a:r>
              <a:rPr lang="en-US" sz="1800" dirty="0" smtClean="0"/>
              <a:t>  Black </a:t>
            </a:r>
            <a:r>
              <a:rPr lang="en-US" sz="1800" dirty="0"/>
              <a:t>Start </a:t>
            </a:r>
            <a:r>
              <a:rPr lang="en-US" sz="1800" dirty="0" smtClean="0"/>
              <a:t>Service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15-6</a:t>
            </a:r>
            <a:r>
              <a:rPr lang="en-US" sz="1800" dirty="0" smtClean="0"/>
              <a:t>  RMR and MRA Services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/>
              <a:t>KTC </a:t>
            </a:r>
            <a:r>
              <a:rPr lang="en-US" sz="1800" u="sng" dirty="0" smtClean="0"/>
              <a:t>15-7  AS Responsibility Compliance Related to EEA Charging Suspensions </a:t>
            </a:r>
            <a:r>
              <a:rPr lang="en-US" sz="1400" dirty="0"/>
              <a:t>(To Be Discussed 5-21-20)</a:t>
            </a: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 smtClean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800" dirty="0" smtClean="0"/>
              <a:t>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</a:t>
            </a: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May </a:t>
            </a: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21, 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235738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BESTF RR </a:t>
            </a:r>
            <a:r>
              <a:rPr lang="en-US" sz="2400" dirty="0"/>
              <a:t>Review Assumptions and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009" y="1219200"/>
            <a:ext cx="8534400" cy="4343400"/>
          </a:xfrm>
        </p:spPr>
        <p:txBody>
          <a:bodyPr/>
          <a:lstStyle/>
          <a:p>
            <a:r>
              <a:rPr lang="en-US" sz="1800" dirty="0" smtClean="0"/>
              <a:t>Going forward, BESTF will serve as the clearinghouse to address BESTF Revision Requests issues and comments.  (There could be some exceptions.)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For the Revision Requests that are part of the 2024 EMS/RTC/Single Model ESR implementation:  Before November, ERCOT will submit the BESTF consensus RR comments, with an expectation that they will be considered and approved by TAC at its November 18</a:t>
            </a:r>
            <a:r>
              <a:rPr lang="en-US" sz="1800" dirty="0"/>
              <a:t>, </a:t>
            </a:r>
            <a:r>
              <a:rPr lang="en-US" sz="1800" dirty="0" smtClean="0"/>
              <a:t>2020 meeting, and the ERCOT Board at its December 8, 2020 meeting.</a:t>
            </a:r>
          </a:p>
          <a:p>
            <a:endParaRPr lang="en-US" sz="1800" dirty="0" smtClean="0"/>
          </a:p>
          <a:p>
            <a:r>
              <a:rPr lang="en-US" sz="1800" b="1" i="1" dirty="0"/>
              <a:t>A</a:t>
            </a:r>
            <a:r>
              <a:rPr lang="en-US" sz="1800" b="1" i="1" dirty="0" smtClean="0"/>
              <a:t>s the clearinghouse for discussing issues, the plan is to use a schedule for each BESTF RR/topic.</a:t>
            </a:r>
          </a:p>
          <a:p>
            <a:endParaRPr lang="en-US" sz="1800" b="1" i="1" dirty="0"/>
          </a:p>
          <a:p>
            <a:r>
              <a:rPr lang="en-US" sz="1800" b="1" i="1" dirty="0" smtClean="0"/>
              <a:t>MPs may </a:t>
            </a:r>
            <a:r>
              <a:rPr lang="en-US" sz="1800" b="1" i="1" dirty="0"/>
              <a:t>file </a:t>
            </a:r>
            <a:r>
              <a:rPr lang="en-US" sz="1800" b="1" i="1" dirty="0" smtClean="0"/>
              <a:t>BESTF RR </a:t>
            </a:r>
            <a:r>
              <a:rPr lang="en-US" sz="1800" b="1" i="1" dirty="0"/>
              <a:t>comments at any </a:t>
            </a:r>
            <a:r>
              <a:rPr lang="en-US" sz="1800" b="1" i="1" dirty="0" smtClean="0"/>
              <a:t>time</a:t>
            </a:r>
            <a:r>
              <a:rPr lang="en-US" sz="1800" b="1" i="1" dirty="0" smtClean="0">
                <a:solidFill>
                  <a:schemeClr val="tx1"/>
                </a:solidFill>
              </a:rPr>
              <a:t>**</a:t>
            </a:r>
            <a:r>
              <a:rPr lang="en-US" sz="1800" b="1" i="1" dirty="0"/>
              <a:t> </a:t>
            </a:r>
            <a:r>
              <a:rPr lang="en-US" sz="1800" b="1" i="1" dirty="0" smtClean="0"/>
              <a:t>and/or email ERCOT directly with any issues as they are identified. </a:t>
            </a:r>
            <a:r>
              <a:rPr lang="en-US" sz="1800" i="1" dirty="0" smtClean="0">
                <a:solidFill>
                  <a:srgbClr val="FF0000"/>
                </a:solidFill>
              </a:rPr>
              <a:t>The sooner issues are identified, the better.</a:t>
            </a:r>
            <a:endParaRPr lang="en-US" sz="1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5663992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** prior to deadline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   May 21,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664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ERCOT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6202</TotalTime>
  <Words>1225</Words>
  <Application>Microsoft Office PowerPoint</Application>
  <PresentationFormat>On-screen Show (4:3)</PresentationFormat>
  <Paragraphs>243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1_Office Theme</vt:lpstr>
      <vt:lpstr>PowerPoint Presentation</vt:lpstr>
      <vt:lpstr>Outline of BESTF Update </vt:lpstr>
      <vt:lpstr>Energy Storage Roadmap</vt:lpstr>
      <vt:lpstr>Battery Energy Task Force Status Dashboard (as of May 21, 2020)</vt:lpstr>
      <vt:lpstr>Battery Energy Task Force Status Dashboard (as of May 21, 2020)</vt:lpstr>
      <vt:lpstr>In-flight NPRRs (blue)</vt:lpstr>
      <vt:lpstr>KTCs Recently Approved by TAC ….. Working on NPRRs (green)</vt:lpstr>
      <vt:lpstr>Not Started or Not Yet Completed  (grey or red)</vt:lpstr>
      <vt:lpstr>BESTF RR Review Assumptions and Schedule</vt:lpstr>
      <vt:lpstr>Next Steps</vt:lpstr>
      <vt:lpstr>Questions??</vt:lpstr>
      <vt:lpstr>BESTFRR Review Process</vt:lpstr>
      <vt:lpstr>Appendix</vt:lpstr>
      <vt:lpstr>Harmonizing RTC &amp; Battery Energy Storage</vt:lpstr>
      <vt:lpstr>Harmonizing RTC &amp; Battery Energy Storage (BES)</vt:lpstr>
      <vt:lpstr>ERCOT Evolution for Battery Energy Storage Resources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Kenneth Ragsdale</cp:lastModifiedBy>
  <cp:revision>113</cp:revision>
  <cp:lastPrinted>2016-01-21T20:53:15Z</cp:lastPrinted>
  <dcterms:created xsi:type="dcterms:W3CDTF">2016-01-21T15:20:31Z</dcterms:created>
  <dcterms:modified xsi:type="dcterms:W3CDTF">2020-05-20T15:45:33Z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