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0"/>
  </p:notesMasterIdLst>
  <p:handoutMasterIdLst>
    <p:handoutMasterId r:id="rId21"/>
  </p:handoutMasterIdLst>
  <p:sldIdLst>
    <p:sldId id="260" r:id="rId6"/>
    <p:sldId id="285" r:id="rId7"/>
    <p:sldId id="354" r:id="rId8"/>
    <p:sldId id="355" r:id="rId9"/>
    <p:sldId id="322" r:id="rId10"/>
    <p:sldId id="314" r:id="rId11"/>
    <p:sldId id="341" r:id="rId12"/>
    <p:sldId id="351" r:id="rId13"/>
    <p:sldId id="356" r:id="rId14"/>
    <p:sldId id="334" r:id="rId15"/>
    <p:sldId id="337" r:id="rId16"/>
    <p:sldId id="357" r:id="rId17"/>
    <p:sldId id="358" r:id="rId18"/>
    <p:sldId id="359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hn, Doug" initials="FD" lastIdx="1" clrIdx="0">
    <p:extLst>
      <p:ext uri="{19B8F6BF-5375-455C-9EA6-DF929625EA0E}">
        <p15:presenceInfo xmlns:p15="http://schemas.microsoft.com/office/powerpoint/2012/main" userId="S-1-5-21-639947351-343809578-3807592339-503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7" d="100"/>
          <a:sy n="127" d="100"/>
        </p:scale>
        <p:origin x="912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205724284464444E-2"/>
          <c:y val="0.13763481269386782"/>
          <c:w val="0.86976537023781131"/>
          <c:h val="0.6344955460112941"/>
        </c:manualLayout>
      </c:layout>
      <c:barChart>
        <c:barDir val="bar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Meeting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6">
                  <c:v>2</c:v>
                </c:pt>
                <c:pt idx="7">
                  <c:v>1</c:v>
                </c:pt>
                <c:pt idx="14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Meeting 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Sheet1!$D$2:$D$16</c:f>
              <c:numCache>
                <c:formatCode>General</c:formatCode>
                <c:ptCount val="15"/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Not Started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8">
                  <c:v>1</c:v>
                </c:pt>
                <c:pt idx="14">
                  <c:v>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Meeting 3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BESTF Consensus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Sheet1!$F$2:$F$16</c:f>
              <c:numCache>
                <c:formatCode>General</c:formatCode>
                <c:ptCount val="15"/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Approved by TAC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Sheet1!$G$2:$G$16</c:f>
              <c:numCache>
                <c:formatCode>General</c:formatCode>
                <c:ptCount val="15"/>
                <c:pt idx="7">
                  <c:v>1</c:v>
                </c:pt>
                <c:pt idx="9">
                  <c:v>5</c:v>
                </c:pt>
                <c:pt idx="10">
                  <c:v>14</c:v>
                </c:pt>
                <c:pt idx="11">
                  <c:v>7</c:v>
                </c:pt>
                <c:pt idx="12">
                  <c:v>11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Revision Request In Progress</c:v>
                </c:pt>
              </c:strCache>
            </c:strRef>
          </c:tx>
          <c:spPr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Sheet1!$H$2:$H$16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  <c:pt idx="6">
                  <c:v>3</c:v>
                </c:pt>
                <c:pt idx="14">
                  <c:v>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Revision Request Approved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Sheet1!$I$2:$I$16</c:f>
              <c:numCache>
                <c:formatCode>General</c:formatCode>
                <c:ptCount val="15"/>
                <c:pt idx="2">
                  <c:v>3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Closed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Sheet1!$J$2:$J$16</c:f>
              <c:numCache>
                <c:formatCode>General</c:formatCode>
                <c:ptCount val="15"/>
                <c:pt idx="6">
                  <c:v>1</c:v>
                </c:pt>
                <c:pt idx="9">
                  <c:v>1</c:v>
                </c:pt>
                <c:pt idx="11">
                  <c:v>1</c:v>
                </c:pt>
                <c:pt idx="1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731291680"/>
        <c:axId val="731292072"/>
      </c:barChart>
      <c:catAx>
        <c:axId val="73129168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1292072"/>
        <c:crosses val="autoZero"/>
        <c:auto val="1"/>
        <c:lblAlgn val="ctr"/>
        <c:lblOffset val="100"/>
        <c:noMultiLvlLbl val="0"/>
      </c:catAx>
      <c:valAx>
        <c:axId val="73129207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 smtClean="0"/>
                  <a:t>#</a:t>
                </a:r>
                <a:r>
                  <a:rPr lang="en-US" sz="1200" baseline="0" dirty="0" smtClean="0"/>
                  <a:t> Items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0.44416607015032217"/>
              <c:y val="4.484848484848485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1291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6.5836895388076508E-2"/>
          <c:y val="0.78982840213155181"/>
          <c:w val="0.90254193225846768"/>
          <c:h val="0.167242304939155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13496961528458E-2"/>
          <c:y val="0.16764753837588484"/>
          <c:w val="0.88135974557234398"/>
          <c:h val="0.64748091147697451"/>
        </c:manualLayout>
      </c:layout>
      <c:barChart>
        <c:barDir val="bar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Meeting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6">
                  <c:v>29</c:v>
                </c:pt>
                <c:pt idx="7">
                  <c:v>50</c:v>
                </c:pt>
                <c:pt idx="14">
                  <c:v>29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Meeting 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Sheet1!$D$2:$D$16</c:f>
              <c:numCache>
                <c:formatCode>General</c:formatCode>
                <c:ptCount val="15"/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Not Started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8">
                  <c:v>100</c:v>
                </c:pt>
                <c:pt idx="14">
                  <c:v>57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Meeting 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BESTF Consensus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Sheet1!$F$2:$F$16</c:f>
              <c:numCache>
                <c:formatCode>General</c:formatCode>
                <c:ptCount val="15"/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Approved by TAC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Sheet1!$G$2:$G$16</c:f>
              <c:numCache>
                <c:formatCode>General</c:formatCode>
                <c:ptCount val="15"/>
                <c:pt idx="7">
                  <c:v>50</c:v>
                </c:pt>
                <c:pt idx="9">
                  <c:v>86</c:v>
                </c:pt>
                <c:pt idx="10">
                  <c:v>100</c:v>
                </c:pt>
                <c:pt idx="11">
                  <c:v>87</c:v>
                </c:pt>
                <c:pt idx="12">
                  <c:v>100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Revision Request In Progress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Sheet1!$H$2:$H$16</c:f>
              <c:numCache>
                <c:formatCode>General</c:formatCode>
                <c:ptCount val="15"/>
                <c:pt idx="0">
                  <c:v>100</c:v>
                </c:pt>
                <c:pt idx="1">
                  <c:v>100</c:v>
                </c:pt>
                <c:pt idx="2">
                  <c:v>25</c:v>
                </c:pt>
                <c:pt idx="3">
                  <c:v>100</c:v>
                </c:pt>
                <c:pt idx="4">
                  <c:v>50</c:v>
                </c:pt>
                <c:pt idx="5">
                  <c:v>50</c:v>
                </c:pt>
                <c:pt idx="6">
                  <c:v>43</c:v>
                </c:pt>
                <c:pt idx="14">
                  <c:v>14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Revision Request Approved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Sheet1!$I$2:$I$16</c:f>
              <c:numCache>
                <c:formatCode>General</c:formatCode>
                <c:ptCount val="15"/>
                <c:pt idx="2">
                  <c:v>75</c:v>
                </c:pt>
                <c:pt idx="4">
                  <c:v>50</c:v>
                </c:pt>
                <c:pt idx="5">
                  <c:v>50</c:v>
                </c:pt>
                <c:pt idx="6">
                  <c:v>14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Closed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Sheet1!$J$2:$J$16</c:f>
              <c:numCache>
                <c:formatCode>General</c:formatCode>
                <c:ptCount val="15"/>
                <c:pt idx="6">
                  <c:v>14</c:v>
                </c:pt>
                <c:pt idx="9">
                  <c:v>14</c:v>
                </c:pt>
                <c:pt idx="11">
                  <c:v>13</c:v>
                </c:pt>
                <c:pt idx="1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9864864"/>
        <c:axId val="699867608"/>
      </c:barChart>
      <c:catAx>
        <c:axId val="6998648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9867608"/>
        <c:crosses val="autoZero"/>
        <c:auto val="0"/>
        <c:lblAlgn val="ctr"/>
        <c:lblOffset val="100"/>
        <c:noMultiLvlLbl val="0"/>
      </c:catAx>
      <c:valAx>
        <c:axId val="699867608"/>
        <c:scaling>
          <c:orientation val="minMax"/>
          <c:max val="1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% Items 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4951526329479086"/>
              <c:y val="4.545454545454545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9864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0237048071693735E-2"/>
          <c:y val="0.85100751610594128"/>
          <c:w val="0.87357995791066645"/>
          <c:h val="0.133840968742543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</cdr:x>
      <cdr:y>0.69697</cdr:y>
    </cdr:from>
    <cdr:to>
      <cdr:x>0.31429</cdr:x>
      <cdr:y>0.72727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00200" y="3505200"/>
          <a:ext cx="914400" cy="152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523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99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32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/bestf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2286000"/>
            <a:ext cx="4953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Arial Rounded MT Bold" panose="020F0704030504030204" pitchFamily="34" charset="0"/>
              </a:rPr>
              <a:t>Battery Energy Storage Task Force (BESTF) Update to TAC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Kenneth Ragsdale	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May 27, 2020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Milestones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334000"/>
          </a:xfrm>
        </p:spPr>
        <p:txBody>
          <a:bodyPr/>
          <a:lstStyle/>
          <a:p>
            <a:r>
              <a:rPr lang="en-US" sz="2000" dirty="0" smtClean="0"/>
              <a:t>File key NPRRs </a:t>
            </a:r>
            <a:r>
              <a:rPr lang="en-US" sz="2000" dirty="0"/>
              <a:t>needed to </a:t>
            </a:r>
            <a:r>
              <a:rPr lang="en-US" sz="2000" dirty="0" smtClean="0"/>
              <a:t>sustain/improve </a:t>
            </a:r>
            <a:r>
              <a:rPr lang="en-US" sz="2000" dirty="0"/>
              <a:t>the </a:t>
            </a:r>
            <a:r>
              <a:rPr lang="en-US" sz="2000" dirty="0" smtClean="0"/>
              <a:t>current “combo model”: </a:t>
            </a:r>
            <a:r>
              <a:rPr lang="en-US" sz="2000" b="1" dirty="0" smtClean="0">
                <a:solidFill>
                  <a:srgbClr val="FF0000"/>
                </a:solidFill>
              </a:rPr>
              <a:t>(before the </a:t>
            </a:r>
            <a:r>
              <a:rPr lang="en-US" sz="2000" b="1" dirty="0">
                <a:solidFill>
                  <a:srgbClr val="FF0000"/>
                </a:solidFill>
              </a:rPr>
              <a:t>end of Q1 </a:t>
            </a:r>
            <a:r>
              <a:rPr lang="en-US" sz="2000" b="1" dirty="0" smtClean="0">
                <a:solidFill>
                  <a:srgbClr val="FF0000"/>
                </a:solidFill>
              </a:rPr>
              <a:t>2020)</a:t>
            </a: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/>
              <a:t> </a:t>
            </a:r>
            <a:endParaRPr lang="en-US" sz="2000" dirty="0" smtClean="0"/>
          </a:p>
          <a:p>
            <a:r>
              <a:rPr lang="en-US" sz="2000" dirty="0" smtClean="0"/>
              <a:t>File NPRRs related to Single Model (and RTC):  </a:t>
            </a:r>
            <a:r>
              <a:rPr lang="en-US" sz="2000" b="1" dirty="0" smtClean="0">
                <a:solidFill>
                  <a:srgbClr val="FF0000"/>
                </a:solidFill>
              </a:rPr>
              <a:t>(before the end of Q1 2020)</a:t>
            </a: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Single Model (and RTC) NPRRs BOD approved:  </a:t>
            </a:r>
            <a:r>
              <a:rPr lang="en-US" sz="2000" b="1" dirty="0" smtClean="0">
                <a:solidFill>
                  <a:srgbClr val="FF0000"/>
                </a:solidFill>
              </a:rPr>
              <a:t>(before January 1, 2021)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 </a:t>
            </a:r>
          </a:p>
          <a:p>
            <a:r>
              <a:rPr lang="en-US" sz="2000" dirty="0" smtClean="0"/>
              <a:t>Start discussion on the integration of </a:t>
            </a:r>
            <a:r>
              <a:rPr lang="en-US" sz="2000" dirty="0"/>
              <a:t>hybrid (battery and </a:t>
            </a:r>
            <a:r>
              <a:rPr lang="en-US" sz="2000" dirty="0" smtClean="0"/>
              <a:t>thermal), </a:t>
            </a:r>
            <a:r>
              <a:rPr lang="en-US" sz="2000" dirty="0"/>
              <a:t>and DC-coupled (battery and solar behind the inverter) </a:t>
            </a:r>
            <a:r>
              <a:rPr lang="en-US" sz="2000" dirty="0" smtClean="0"/>
              <a:t>resources:  </a:t>
            </a:r>
            <a:r>
              <a:rPr lang="en-US" sz="2000" b="1" dirty="0" smtClean="0">
                <a:solidFill>
                  <a:srgbClr val="FF0000"/>
                </a:solidFill>
              </a:rPr>
              <a:t>(early January 2020)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 Identify </a:t>
            </a:r>
            <a:r>
              <a:rPr lang="en-US" sz="2000" dirty="0"/>
              <a:t>solutions (NPRRs, system changes etc.) </a:t>
            </a:r>
            <a:r>
              <a:rPr lang="en-US" sz="2000" dirty="0" smtClean="0"/>
              <a:t>for hybrids:  </a:t>
            </a:r>
            <a:r>
              <a:rPr lang="en-US" sz="2000" b="1" dirty="0" smtClean="0">
                <a:solidFill>
                  <a:srgbClr val="FF0000"/>
                </a:solidFill>
              </a:rPr>
              <a:t>(before the end </a:t>
            </a:r>
            <a:r>
              <a:rPr lang="en-US" sz="2000" b="1" dirty="0">
                <a:solidFill>
                  <a:srgbClr val="FF0000"/>
                </a:solidFill>
              </a:rPr>
              <a:t>of Q2 </a:t>
            </a:r>
            <a:r>
              <a:rPr lang="en-US" sz="2000" b="1" dirty="0" smtClean="0">
                <a:solidFill>
                  <a:srgbClr val="FF0000"/>
                </a:solidFill>
              </a:rPr>
              <a:t>2020)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4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 flipV="1">
            <a:off x="1346010" y="408313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038600" y="408256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553200" y="4061239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596117" y="408256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620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9530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14600" y="317671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438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5532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BESTF Review Process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847288"/>
            <a:ext cx="1828800" cy="1226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i="1" dirty="0" smtClean="0"/>
              <a:t>Internal ERCOT draft policy recommendations and recommendation concepts (elements)</a:t>
            </a:r>
            <a:endParaRPr lang="en-US" sz="1300" i="1" dirty="0"/>
          </a:p>
        </p:txBody>
      </p:sp>
      <p:sp>
        <p:nvSpPr>
          <p:cNvPr id="8" name="Rectangle 7"/>
          <p:cNvSpPr/>
          <p:nvPr/>
        </p:nvSpPr>
        <p:spPr>
          <a:xfrm>
            <a:off x="381000" y="2080038"/>
            <a:ext cx="1828800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presents recommendations for meeting in presentation format.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2217577" y="2080039"/>
            <a:ext cx="1625219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takes feedback and posts in 2 days as initial document for MP edits.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3352800" y="4366039"/>
            <a:ext cx="2819400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MPs submit feedback as edits to document and any </a:t>
            </a:r>
          </a:p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-   Concerns  </a:t>
            </a:r>
            <a:endParaRPr lang="en-US" sz="1600" dirty="0">
              <a:solidFill>
                <a:schemeClr val="bg2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en-US" sz="1600" dirty="0" smtClean="0">
                <a:solidFill>
                  <a:schemeClr val="bg2"/>
                </a:solidFill>
              </a:rPr>
              <a:t>Alternatives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0557" y="4390588"/>
            <a:ext cx="2044043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MPs share initial feedback, </a:t>
            </a:r>
            <a:r>
              <a:rPr lang="en-US" sz="1600" dirty="0" smtClean="0"/>
              <a:t>concerns, or requests </a:t>
            </a:r>
            <a:r>
              <a:rPr lang="en-US" sz="1600" dirty="0"/>
              <a:t>for additional </a:t>
            </a:r>
            <a:r>
              <a:rPr lang="en-US" sz="1600" dirty="0" smtClean="0"/>
              <a:t>information.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6349622" y="4366039"/>
            <a:ext cx="2515168" cy="135804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MPs must document concerns and alternative approaches prior to meeting, and be prepared to discuss.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49621" y="2080038"/>
            <a:ext cx="2489580" cy="14477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provides responses to finalize supporting policy recommendations.</a:t>
            </a:r>
            <a:endParaRPr lang="en-US" sz="1600" dirty="0"/>
          </a:p>
        </p:txBody>
      </p:sp>
      <p:sp>
        <p:nvSpPr>
          <p:cNvPr id="14" name="Right Arrow 13"/>
          <p:cNvSpPr/>
          <p:nvPr/>
        </p:nvSpPr>
        <p:spPr>
          <a:xfrm>
            <a:off x="304800" y="3604039"/>
            <a:ext cx="8686800" cy="6096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Meeting #1                                 Meeting #2                             Meeting #3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757917" y="5767481"/>
            <a:ext cx="2309883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Take consensus and non-consensus items to TAC for vote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13012" y="1828801"/>
            <a:ext cx="2235388" cy="1699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ERCOT posts MP feedback and responds to MP redlines, concerns, or alternatives. </a:t>
            </a:r>
            <a:r>
              <a:rPr lang="en-US" sz="1400" u="sng" dirty="0" smtClean="0">
                <a:solidFill>
                  <a:srgbClr val="FF0000"/>
                </a:solidFill>
              </a:rPr>
              <a:t>Issues that have broad consensus may go to TAC for approval following second discussion. </a:t>
            </a:r>
            <a:endParaRPr lang="en-US" sz="14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39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In-flight NPRRs </a:t>
            </a:r>
            <a:r>
              <a:rPr lang="en-US" sz="1600" dirty="0" smtClean="0"/>
              <a:t>[</a:t>
            </a:r>
            <a:r>
              <a:rPr lang="en-US" sz="1600" dirty="0" smtClean="0"/>
              <a:t>as </a:t>
            </a:r>
            <a:r>
              <a:rPr lang="en-US" sz="1600" dirty="0"/>
              <a:t>of May 21, </a:t>
            </a:r>
            <a:r>
              <a:rPr lang="en-US" sz="1600" dirty="0" smtClean="0"/>
              <a:t>2020</a:t>
            </a:r>
            <a:r>
              <a:rPr lang="en-US" sz="1600" dirty="0"/>
              <a:t>]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6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blue</a:t>
            </a:r>
            <a:r>
              <a:rPr lang="en-US" sz="16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)  </a:t>
            </a:r>
            <a:endParaRPr lang="en-US" sz="1600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77240"/>
            <a:ext cx="8534400" cy="5471160"/>
          </a:xfrm>
        </p:spPr>
        <p:txBody>
          <a:bodyPr/>
          <a:lstStyle/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NPRR 987</a:t>
            </a:r>
            <a:r>
              <a:rPr lang="en-US" sz="1800" dirty="0" smtClean="0"/>
              <a:t>  BESTF-3 Energy </a:t>
            </a:r>
            <a:r>
              <a:rPr lang="en-US" sz="1800" dirty="0"/>
              <a:t>Storage Resource Contribution to Physical Responsive Capability and Real-Time On-Line Reserve Capacity </a:t>
            </a:r>
            <a:r>
              <a:rPr lang="en-US" sz="1800" dirty="0" smtClean="0"/>
              <a:t>Calculations  [Target June 2020 </a:t>
            </a:r>
            <a:r>
              <a:rPr lang="en-US" sz="1800" dirty="0" err="1" smtClean="0"/>
              <a:t>BoD</a:t>
            </a:r>
            <a:r>
              <a:rPr lang="en-US" sz="1800" dirty="0" smtClean="0"/>
              <a:t>]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/>
              <a:t>NPRR </a:t>
            </a:r>
            <a:r>
              <a:rPr lang="en-US" sz="1800" u="sng" dirty="0" smtClean="0"/>
              <a:t>989</a:t>
            </a:r>
            <a:r>
              <a:rPr lang="en-US" sz="1800" dirty="0" smtClean="0"/>
              <a:t>   BESTF-1 Energy </a:t>
            </a:r>
            <a:r>
              <a:rPr lang="en-US" sz="1800" dirty="0"/>
              <a:t>Storage Resource Technical </a:t>
            </a:r>
            <a:r>
              <a:rPr lang="en-US" sz="1800" dirty="0" smtClean="0"/>
              <a:t>Requirements  [Target June 2020 </a:t>
            </a:r>
            <a:r>
              <a:rPr lang="en-US" sz="1800" dirty="0" err="1" smtClean="0"/>
              <a:t>BoD</a:t>
            </a:r>
            <a:r>
              <a:rPr lang="en-US" sz="1800" dirty="0" smtClean="0"/>
              <a:t>]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u="sng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NPRR 1002</a:t>
            </a:r>
            <a:r>
              <a:rPr lang="en-US" sz="1800" dirty="0" smtClean="0"/>
              <a:t>   BESTF-5 Energy </a:t>
            </a:r>
            <a:r>
              <a:rPr lang="en-US" sz="1800" dirty="0"/>
              <a:t>Storage Resource Single Model Registration and Charging Restrictions in Emergency </a:t>
            </a:r>
            <a:r>
              <a:rPr lang="en-US" sz="1800" dirty="0" smtClean="0"/>
              <a:t>Conditions [Target August 2020 </a:t>
            </a:r>
            <a:r>
              <a:rPr lang="en-US" sz="1800" dirty="0" err="1" smtClean="0"/>
              <a:t>BoD</a:t>
            </a:r>
            <a:r>
              <a:rPr lang="en-US" sz="1800" dirty="0" smtClean="0"/>
              <a:t>]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NPRR 1014</a:t>
            </a:r>
            <a:r>
              <a:rPr lang="en-US" sz="1800" dirty="0" smtClean="0"/>
              <a:t>   BESTF-4 Single </a:t>
            </a:r>
            <a:r>
              <a:rPr lang="en-US" sz="1800" dirty="0"/>
              <a:t>Model Energy Storage </a:t>
            </a:r>
            <a:r>
              <a:rPr lang="en-US" sz="1800" dirty="0" smtClean="0"/>
              <a:t>Resource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u="sng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NPRR </a:t>
            </a:r>
            <a:r>
              <a:rPr lang="en-US" sz="1800" u="sng" dirty="0"/>
              <a:t>995</a:t>
            </a:r>
            <a:r>
              <a:rPr lang="en-US" sz="1800" dirty="0"/>
              <a:t> RTF-6 Create Definition and Terms for Settlement Only Energy </a:t>
            </a:r>
            <a:r>
              <a:rPr lang="en-US" sz="1800" dirty="0" smtClean="0"/>
              <a:t>Storage  [Not on list]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u="sng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NPRR 1020</a:t>
            </a:r>
            <a:r>
              <a:rPr lang="en-US" sz="1800" dirty="0" smtClean="0"/>
              <a:t>  Add Definition of IBSS [Not on list]</a:t>
            </a: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3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KTCs </a:t>
            </a:r>
            <a:r>
              <a:rPr lang="en-US" sz="1800" dirty="0" smtClean="0"/>
              <a:t>Recently Approved </a:t>
            </a:r>
            <a:r>
              <a:rPr lang="en-US" sz="1800" dirty="0" smtClean="0"/>
              <a:t>by TAC ….. Working on </a:t>
            </a:r>
            <a:r>
              <a:rPr lang="en-US" sz="1800" dirty="0"/>
              <a:t>NPRRs </a:t>
            </a:r>
            <a:r>
              <a:rPr lang="en-US" sz="1200" dirty="0"/>
              <a:t>[as of May 21, 2020] </a:t>
            </a:r>
            <a:r>
              <a:rPr lang="en-US" sz="1200" dirty="0" smtClean="0">
                <a:solidFill>
                  <a:srgbClr val="00B050"/>
                </a:solidFill>
              </a:rPr>
              <a:t>(green)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839200" cy="5052221"/>
          </a:xfrm>
        </p:spPr>
        <p:txBody>
          <a:bodyPr/>
          <a:lstStyle/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KTC-8-1</a:t>
            </a:r>
            <a:r>
              <a:rPr lang="en-US" sz="1800" dirty="0" smtClean="0"/>
              <a:t>  Should WSL treatment extend to batteries that can self-serve PUN Load with stored Energy  [No NPRR is required (N/A)]</a:t>
            </a: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endParaRPr lang="en-US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KTC-10</a:t>
            </a:r>
            <a:r>
              <a:rPr lang="en-US" sz="1800" dirty="0" smtClean="0"/>
              <a:t>  ESR Study and Capacity Assumptions [at SAWG and ROS]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KTC-11</a:t>
            </a:r>
            <a:r>
              <a:rPr lang="en-US" sz="1800" dirty="0" smtClean="0"/>
              <a:t>  DC-Coupled Resources [ERCOT working on NPRR </a:t>
            </a:r>
            <a:r>
              <a:rPr lang="en-US" sz="1800" dirty="0"/>
              <a:t>(BESTF-6</a:t>
            </a:r>
            <a:r>
              <a:rPr lang="en-US" sz="1800" dirty="0" smtClean="0"/>
              <a:t>)]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KTC-12</a:t>
            </a:r>
            <a:r>
              <a:rPr lang="en-US" sz="1800" dirty="0" smtClean="0"/>
              <a:t> Co Located AC Connected ESRs </a:t>
            </a:r>
            <a:r>
              <a:rPr lang="en-US" sz="1800" dirty="0"/>
              <a:t>[No NPRR is required (N/A)]</a:t>
            </a:r>
            <a:endParaRPr lang="en-US" sz="1800" dirty="0" smtClean="0"/>
          </a:p>
          <a:p>
            <a:pPr marL="800100" lvl="1" indent="-342900">
              <a:buFont typeface="+mj-lt"/>
              <a:buAutoNum type="arabicPeriod"/>
            </a:pPr>
            <a:endParaRPr lang="en-US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KTC-13</a:t>
            </a:r>
            <a:r>
              <a:rPr lang="en-US" sz="1800" dirty="0" smtClean="0"/>
              <a:t> ESR Self-Limiting GINR  </a:t>
            </a:r>
            <a:r>
              <a:rPr lang="en-US" sz="1800" dirty="0"/>
              <a:t>[Working on </a:t>
            </a:r>
            <a:r>
              <a:rPr lang="en-US" sz="1800" dirty="0" smtClean="0"/>
              <a:t>NPRR and PGRR (BESTF-7)]</a:t>
            </a:r>
          </a:p>
          <a:p>
            <a:pPr marL="457200" lvl="1" indent="0">
              <a:buNone/>
            </a:pPr>
            <a:r>
              <a:rPr lang="en-US" sz="1800" dirty="0" smtClean="0"/>
              <a:t> </a:t>
            </a:r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696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Started or Not Yet </a:t>
            </a:r>
            <a:r>
              <a:rPr lang="en-US" dirty="0"/>
              <a:t>Completed </a:t>
            </a:r>
            <a:r>
              <a:rPr lang="en-US" sz="1200" dirty="0"/>
              <a:t>[as of May 21, 2020] 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(grey</a:t>
            </a:r>
            <a:r>
              <a:rPr lang="en-US" sz="1200" dirty="0">
                <a:solidFill>
                  <a:srgbClr val="00B05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or red)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5257800"/>
          </a:xfrm>
        </p:spPr>
        <p:txBody>
          <a:bodyPr/>
          <a:lstStyle/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7-4</a:t>
            </a:r>
            <a:r>
              <a:rPr lang="en-US" sz="1800" dirty="0" smtClean="0"/>
              <a:t>  Settlement Only Energy Storage settled at Nodal pricing while charging and discharging </a:t>
            </a:r>
            <a:r>
              <a:rPr lang="en-US" sz="1400" dirty="0" smtClean="0"/>
              <a:t>(Discussed 4-16-20)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KTC-8-2</a:t>
            </a:r>
            <a:r>
              <a:rPr lang="en-US" sz="1800" dirty="0" smtClean="0"/>
              <a:t> Should Wholesale Storage Load treatment extend to non-dispatched ESRs?  </a:t>
            </a:r>
            <a:r>
              <a:rPr lang="en-US" sz="1400" dirty="0" smtClean="0"/>
              <a:t>(not completed/TBD)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9-1</a:t>
            </a:r>
            <a:r>
              <a:rPr lang="en-US" sz="1800" dirty="0" smtClean="0"/>
              <a:t> ESR (in SCED) interconnected to distribution system ….  </a:t>
            </a:r>
            <a:r>
              <a:rPr lang="en-US" sz="1400" dirty="0" smtClean="0"/>
              <a:t>(to be discussed in coordination with DGR)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15-2</a:t>
            </a:r>
            <a:r>
              <a:rPr lang="en-US" sz="1800" dirty="0" smtClean="0"/>
              <a:t>  Market Suspension and Market Restart </a:t>
            </a:r>
            <a:r>
              <a:rPr lang="en-US" sz="1400" dirty="0" smtClean="0"/>
              <a:t>(To Be Discussed 5-21-20)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15-3 </a:t>
            </a:r>
            <a:r>
              <a:rPr lang="en-US" sz="1800" dirty="0" smtClean="0"/>
              <a:t> Switchable Resources </a:t>
            </a:r>
            <a:r>
              <a:rPr lang="en-US" sz="1400" dirty="0"/>
              <a:t>(TBD</a:t>
            </a:r>
            <a:r>
              <a:rPr lang="en-US" sz="1400" dirty="0" smtClean="0"/>
              <a:t>)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15-4</a:t>
            </a:r>
            <a:r>
              <a:rPr lang="en-US" sz="1800" dirty="0" smtClean="0"/>
              <a:t>  Provisions Associated with Delayed Outages </a:t>
            </a:r>
            <a:r>
              <a:rPr lang="en-US" sz="1400" dirty="0"/>
              <a:t>(TBD</a:t>
            </a:r>
            <a:r>
              <a:rPr lang="en-US" sz="1400" dirty="0" smtClean="0"/>
              <a:t>)</a:t>
            </a:r>
            <a:endParaRPr lang="en-US" sz="1400" dirty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15-5</a:t>
            </a:r>
            <a:r>
              <a:rPr lang="en-US" sz="1800" dirty="0" smtClean="0"/>
              <a:t>  Black </a:t>
            </a:r>
            <a:r>
              <a:rPr lang="en-US" sz="1800" dirty="0"/>
              <a:t>Start </a:t>
            </a:r>
            <a:r>
              <a:rPr lang="en-US" sz="1800" dirty="0" smtClean="0"/>
              <a:t>Service </a:t>
            </a:r>
            <a:r>
              <a:rPr lang="en-US" sz="1400" dirty="0"/>
              <a:t>(TBD</a:t>
            </a:r>
            <a:r>
              <a:rPr lang="en-US" sz="1400" dirty="0" smtClean="0"/>
              <a:t>)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15-6</a:t>
            </a:r>
            <a:r>
              <a:rPr lang="en-US" sz="1800" dirty="0" smtClean="0"/>
              <a:t>  RMR and MRA Services </a:t>
            </a:r>
            <a:r>
              <a:rPr lang="en-US" sz="1400" dirty="0"/>
              <a:t>(TBD</a:t>
            </a:r>
            <a:r>
              <a:rPr lang="en-US" sz="1400" dirty="0" smtClean="0"/>
              <a:t>)</a:t>
            </a:r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/>
              <a:t>KTC </a:t>
            </a:r>
            <a:r>
              <a:rPr lang="en-US" sz="1800" u="sng" dirty="0" smtClean="0"/>
              <a:t>15-7  AS Responsibility Compliance Related to EEA Charging Suspensions </a:t>
            </a:r>
            <a:r>
              <a:rPr lang="en-US" sz="1400" dirty="0"/>
              <a:t>(To Be Discussed 5-21-20)</a:t>
            </a:r>
            <a:endParaRPr lang="en-US" sz="1800" dirty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endParaRPr lang="en-US" sz="1800" u="sng" dirty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endParaRPr lang="en-US" sz="1400" dirty="0" smtClean="0"/>
          </a:p>
          <a:p>
            <a:pPr marL="457200" lvl="1" indent="0">
              <a:spcAft>
                <a:spcPts val="1200"/>
              </a:spcAft>
              <a:buNone/>
            </a:pPr>
            <a:r>
              <a:rPr lang="en-US" sz="1800" dirty="0" smtClean="0"/>
              <a:t>   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16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Outline of BESTF Update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" y="762000"/>
            <a:ext cx="8534400" cy="5334000"/>
          </a:xfrm>
        </p:spPr>
        <p:txBody>
          <a:bodyPr/>
          <a:lstStyle/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/>
              <a:t>TAC Voting Items</a:t>
            </a:r>
          </a:p>
          <a:p>
            <a:pPr lvl="1">
              <a:spcBef>
                <a:spcPts val="1000"/>
              </a:spcBef>
              <a:spcAft>
                <a:spcPts val="1000"/>
              </a:spcAft>
            </a:pPr>
            <a:r>
              <a:rPr lang="en-US" sz="1800" dirty="0" smtClean="0"/>
              <a:t>None</a:t>
            </a:r>
            <a:endParaRPr lang="en-US" sz="2000" dirty="0"/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>
                <a:solidFill>
                  <a:schemeClr val="accent2"/>
                </a:solidFill>
              </a:rPr>
              <a:t>Next Steps</a:t>
            </a:r>
          </a:p>
          <a:p>
            <a:pPr lvl="1"/>
            <a:r>
              <a:rPr lang="en-US" sz="1600" dirty="0"/>
              <a:t>Continue to work the items on the Discussion Points and Issue Tracking Spreadsheet</a:t>
            </a:r>
          </a:p>
          <a:p>
            <a:pPr lvl="1"/>
            <a:r>
              <a:rPr lang="en-US" sz="1600" dirty="0" smtClean="0"/>
              <a:t>As </a:t>
            </a:r>
            <a:r>
              <a:rPr lang="en-US" sz="1600" dirty="0"/>
              <a:t>additional items receive consensus by BESTF, they will be brought to TAC for voting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Work through NPRRs submitted to PRS</a:t>
            </a:r>
            <a:endParaRPr lang="en-US" sz="1600" dirty="0"/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1800" dirty="0" smtClean="0"/>
              <a:t>Dash Boards</a:t>
            </a:r>
            <a:endParaRPr lang="en-US" sz="1800" dirty="0"/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1400" dirty="0" smtClean="0"/>
              <a:t>Appendix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Acronyms and Key Phrases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Reminder of review process for BESTF and TAC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Key </a:t>
            </a:r>
            <a:r>
              <a:rPr lang="en-US" sz="1600" dirty="0"/>
              <a:t>Topics and Concepts and Schedule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4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Battery Energy Task Force Status </a:t>
            </a:r>
            <a:r>
              <a:rPr lang="en-US" sz="2000" dirty="0" smtClean="0"/>
              <a:t>Dashboard </a:t>
            </a:r>
            <a:r>
              <a:rPr lang="en-US" sz="1400" dirty="0"/>
              <a:t>(as of May </a:t>
            </a:r>
            <a:r>
              <a:rPr lang="en-US" sz="1400" dirty="0" smtClean="0"/>
              <a:t>21, </a:t>
            </a:r>
            <a:r>
              <a:rPr lang="en-US" sz="1400" dirty="0"/>
              <a:t>2020)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54717905"/>
              </p:ext>
            </p:extLst>
          </p:nvPr>
        </p:nvGraphicFramePr>
        <p:xfrm>
          <a:off x="533400" y="914400"/>
          <a:ext cx="8001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7859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Battery Energy Task Force Status </a:t>
            </a:r>
            <a:r>
              <a:rPr lang="en-US" sz="2000" dirty="0" smtClean="0"/>
              <a:t>Dashboard </a:t>
            </a:r>
            <a:r>
              <a:rPr lang="en-US" sz="1400" dirty="0" smtClean="0"/>
              <a:t>(as of May 21, 2020)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Chart 7"/>
          <p:cNvGraphicFramePr/>
          <p:nvPr>
            <p:extLst/>
          </p:nvPr>
        </p:nvGraphicFramePr>
        <p:xfrm>
          <a:off x="381000" y="1066800"/>
          <a:ext cx="8458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0908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14400"/>
            <a:ext cx="8534400" cy="5052221"/>
          </a:xfrm>
        </p:spPr>
        <p:txBody>
          <a:bodyPr/>
          <a:lstStyle/>
          <a:p>
            <a:r>
              <a:rPr lang="en-US" sz="2400" dirty="0" smtClean="0"/>
              <a:t>The next BESTF meeting is scheduled for June 12.</a:t>
            </a:r>
          </a:p>
          <a:p>
            <a:endParaRPr lang="en-US" sz="2400" dirty="0" smtClean="0"/>
          </a:p>
          <a:p>
            <a:r>
              <a:rPr lang="en-US" sz="2400" dirty="0" smtClean="0"/>
              <a:t>Continue to work the items on the Discussion Points and Issue Tracking Spreadsheet</a:t>
            </a:r>
          </a:p>
          <a:p>
            <a:pPr lvl="1"/>
            <a:r>
              <a:rPr lang="en-US" dirty="0"/>
              <a:t>Posted on BESTF page: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www.ercot.com/committee/bestf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As additional items receive consensus by BESTF, they will be brought to TAC for voting.</a:t>
            </a:r>
          </a:p>
          <a:p>
            <a:endParaRPr lang="en-US" dirty="0"/>
          </a:p>
          <a:p>
            <a:r>
              <a:rPr lang="en-US" sz="2800" dirty="0"/>
              <a:t>Work through NPRRs submitted to PRS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17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			Questions? 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90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			APPENDIX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Review Schedule</a:t>
            </a:r>
          </a:p>
          <a:p>
            <a:pPr marL="0" indent="0" algn="ctr">
              <a:buNone/>
            </a:pPr>
            <a:r>
              <a:rPr lang="en-US" sz="2800" dirty="0" smtClean="0"/>
              <a:t>Review </a:t>
            </a:r>
            <a:r>
              <a:rPr lang="en-US" sz="2800" dirty="0"/>
              <a:t>processes for </a:t>
            </a:r>
            <a:r>
              <a:rPr lang="en-US" sz="2800" dirty="0" smtClean="0"/>
              <a:t>BESTF</a:t>
            </a:r>
            <a:r>
              <a:rPr lang="en-US" sz="2800" dirty="0"/>
              <a:t> </a:t>
            </a:r>
            <a:r>
              <a:rPr lang="en-US" sz="2800" dirty="0" smtClean="0"/>
              <a:t>and TAC</a:t>
            </a:r>
            <a:endParaRPr lang="en-US" sz="2800" dirty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909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GR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 Generation Resource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CLR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Controllable Load Resource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ESR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Energy Storage Resource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MMS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Market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EMS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Energy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NMMS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Network Model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RARF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Resource Asset Registration Form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RIOO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Resource Integration and On-Going Operations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“Combo 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Model”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Current approach of representing a battery as a GR and a CLR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“Single Model”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Future approach of representing a battery as a single resource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“KTC Recommendation”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Key Topic/Concept Recommendation   (this is a “principle” to be used in writing the NPRRs)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</a:t>
            </a:r>
            <a:r>
              <a:rPr lang="en-US" sz="1800" b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Before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the EMS Upgrade and RTC Implementation”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</a:t>
            </a:r>
            <a:r>
              <a:rPr lang="en-US" sz="1800" b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With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the 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EMS Upgrade and RTC I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mplementation”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 </a:t>
            </a:r>
            <a:endParaRPr lang="en-US" sz="1800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8600"/>
            <a:ext cx="8553429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025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AEC7"/>
                </a:solidFill>
              </a:rPr>
              <a:t>Energy Storage Roadmap</a:t>
            </a:r>
            <a:endParaRPr lang="en-US" sz="2400" dirty="0">
              <a:solidFill>
                <a:srgbClr val="00AEC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04800" y="838200"/>
            <a:ext cx="8476936" cy="4940178"/>
            <a:chOff x="207986" y="1423807"/>
            <a:chExt cx="8476936" cy="4940178"/>
          </a:xfrm>
        </p:grpSpPr>
        <p:cxnSp>
          <p:nvCxnSpPr>
            <p:cNvPr id="38" name="Elbow Connector 37"/>
            <p:cNvCxnSpPr>
              <a:stCxn id="49" idx="3"/>
              <a:endCxn id="45" idx="0"/>
            </p:cNvCxnSpPr>
            <p:nvPr/>
          </p:nvCxnSpPr>
          <p:spPr>
            <a:xfrm>
              <a:off x="2623001" y="2291399"/>
              <a:ext cx="3728309" cy="1394674"/>
            </a:xfrm>
            <a:prstGeom prst="bentConnector2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" name="Bent-Up Arrow 9"/>
            <p:cNvSpPr/>
            <p:nvPr/>
          </p:nvSpPr>
          <p:spPr>
            <a:xfrm rot="10800000" flipH="1">
              <a:off x="207986" y="2030377"/>
              <a:ext cx="6380228" cy="1665379"/>
            </a:xfrm>
            <a:prstGeom prst="bentUpArrow">
              <a:avLst>
                <a:gd name="adj1" fmla="val 20182"/>
                <a:gd name="adj2" fmla="val 14483"/>
                <a:gd name="adj3" fmla="val 16310"/>
              </a:avLst>
            </a:prstGeom>
            <a:solidFill>
              <a:srgbClr val="00B050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701331" y="1725259"/>
              <a:ext cx="299" cy="202413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24" idx="2"/>
            </p:cNvCxnSpPr>
            <p:nvPr/>
          </p:nvCxnSpPr>
          <p:spPr>
            <a:xfrm flipH="1">
              <a:off x="2185955" y="1731584"/>
              <a:ext cx="42408" cy="212528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25" idx="2"/>
            </p:cNvCxnSpPr>
            <p:nvPr/>
          </p:nvCxnSpPr>
          <p:spPr>
            <a:xfrm>
              <a:off x="5846164" y="1731584"/>
              <a:ext cx="18866" cy="2154616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10225" y="1447024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2020</a:t>
              </a:r>
              <a:endParaRPr lang="en-US" sz="14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13272" y="1423807"/>
              <a:ext cx="16301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Jan 1, 2021</a:t>
              </a:r>
              <a:endParaRPr lang="en-US" sz="14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55058" y="1423807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2024</a:t>
              </a:r>
              <a:endParaRPr lang="en-US" sz="1400" b="1" dirty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55189" y="3707011"/>
              <a:ext cx="6097547" cy="313674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</a:rPr>
                <a:t>Combination model for ES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 flipV="1">
              <a:off x="833906" y="4027418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381000" y="4018958"/>
              <a:ext cx="3861" cy="576757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613461" y="4018958"/>
              <a:ext cx="4564" cy="58521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557914" y="2487281"/>
              <a:ext cx="2127008" cy="52322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Single-Model  ES Improvement NPRRs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>
              <a:off x="7344946" y="3010501"/>
              <a:ext cx="9067" cy="6412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7907552" y="3018911"/>
              <a:ext cx="9067" cy="6412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4" name="Elbow Connector 83"/>
            <p:cNvCxnSpPr/>
            <p:nvPr/>
          </p:nvCxnSpPr>
          <p:spPr>
            <a:xfrm flipV="1">
              <a:off x="1905000" y="4078870"/>
              <a:ext cx="956997" cy="786917"/>
            </a:xfrm>
            <a:prstGeom prst="bentConnector3">
              <a:avLst>
                <a:gd name="adj1" fmla="val 100049"/>
              </a:avLst>
            </a:prstGeom>
            <a:ln w="28575">
              <a:solidFill>
                <a:srgbClr val="00AEC7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07986" y="4604176"/>
              <a:ext cx="1726756" cy="52322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Combination model</a:t>
              </a:r>
            </a:p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NPRRs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738768" y="1968233"/>
              <a:ext cx="884233" cy="646331"/>
            </a:xfrm>
            <a:prstGeom prst="rect">
              <a:avLst/>
            </a:prstGeom>
            <a:solidFill>
              <a:srgbClr val="26D07C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tx2"/>
                  </a:solidFill>
                </a:rPr>
                <a:t>Single Model NPRR (NPRR 1014) Approved</a:t>
              </a:r>
              <a:endParaRPr lang="en-US" sz="900" dirty="0">
                <a:solidFill>
                  <a:schemeClr val="tx2"/>
                </a:solidFill>
              </a:endParaRPr>
            </a:p>
          </p:txBody>
        </p:sp>
        <p:sp>
          <p:nvSpPr>
            <p:cNvPr id="3" name="Right Arrow 2"/>
            <p:cNvSpPr/>
            <p:nvPr/>
          </p:nvSpPr>
          <p:spPr>
            <a:xfrm>
              <a:off x="6353225" y="3581400"/>
              <a:ext cx="2190426" cy="579332"/>
            </a:xfrm>
            <a:prstGeom prst="rightArrow">
              <a:avLst/>
            </a:prstGeom>
            <a:solidFill>
              <a:srgbClr val="26D07C">
                <a:alpha val="80000"/>
              </a:srgb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</a:rPr>
                <a:t>  Single-unit model for ES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45" name="5-Point Star 44"/>
            <p:cNvSpPr/>
            <p:nvPr/>
          </p:nvSpPr>
          <p:spPr>
            <a:xfrm>
              <a:off x="6165442" y="3686073"/>
              <a:ext cx="371735" cy="396756"/>
            </a:xfrm>
            <a:prstGeom prst="star5">
              <a:avLst/>
            </a:prstGeom>
            <a:solidFill>
              <a:srgbClr val="FFD100"/>
            </a:solidFill>
            <a:ln>
              <a:solidFill>
                <a:srgbClr val="003865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00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96047" y="4646210"/>
              <a:ext cx="103746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Implementation</a:t>
              </a:r>
              <a:endParaRPr lang="en-US" sz="900" b="1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888732" y="2082282"/>
              <a:ext cx="132600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Implementation Goal</a:t>
              </a:r>
              <a:endParaRPr lang="en-US" sz="900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619632" y="4015596"/>
              <a:ext cx="14477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890C58"/>
                  </a:solidFill>
                </a:rPr>
                <a:t>RTC and EMS 3.3 Go-Live</a:t>
              </a:r>
              <a:endParaRPr lang="en-US" sz="1400" dirty="0">
                <a:solidFill>
                  <a:srgbClr val="890C58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42321" y="2132445"/>
              <a:ext cx="795097" cy="461665"/>
            </a:xfrm>
            <a:prstGeom prst="rect">
              <a:avLst/>
            </a:prstGeom>
            <a:solidFill>
              <a:srgbClr val="26D07C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>
                  <a:solidFill>
                    <a:schemeClr val="tx2"/>
                  </a:solidFill>
                </a:defRPr>
              </a:lvl1pPr>
            </a:lstStyle>
            <a:p>
              <a:r>
                <a:rPr lang="en-US" sz="800" dirty="0"/>
                <a:t>File Single Model </a:t>
              </a:r>
              <a:r>
                <a:rPr lang="en-US" sz="800" dirty="0" smtClean="0"/>
                <a:t>NPRR (NPRR 1014)</a:t>
              </a:r>
              <a:endParaRPr lang="en-US" sz="800" dirty="0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 flipV="1">
              <a:off x="2081875" y="4018039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 flipV="1">
              <a:off x="3357229" y="4030044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ounded Rectangle 32"/>
            <p:cNvSpPr/>
            <p:nvPr/>
          </p:nvSpPr>
          <p:spPr>
            <a:xfrm>
              <a:off x="1187611" y="2783698"/>
              <a:ext cx="876854" cy="73720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5B677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000" b="1" dirty="0" smtClean="0">
                  <a:solidFill>
                    <a:schemeClr val="tx1"/>
                  </a:solidFill>
                </a:rPr>
                <a:t>MMS Change Freeze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>
              <a:off x="1104916" y="2606927"/>
              <a:ext cx="2424" cy="1041707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2123384" y="2650203"/>
              <a:ext cx="3641" cy="963556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ounded Rectangle 43"/>
            <p:cNvSpPr/>
            <p:nvPr/>
          </p:nvSpPr>
          <p:spPr>
            <a:xfrm>
              <a:off x="4736620" y="2819654"/>
              <a:ext cx="1370169" cy="76162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5B677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50000"/>
                </a:lnSpc>
              </a:pPr>
              <a:r>
                <a:rPr lang="en-US" sz="1100" b="1" dirty="0" smtClean="0">
                  <a:solidFill>
                    <a:schemeClr val="tx1"/>
                  </a:solidFill>
                </a:rPr>
                <a:t>EMS/MMS Change Freeze</a:t>
              </a:r>
              <a:endParaRPr 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ular Callout 4"/>
            <p:cNvSpPr/>
            <p:nvPr/>
          </p:nvSpPr>
          <p:spPr>
            <a:xfrm>
              <a:off x="3276601" y="4724400"/>
              <a:ext cx="2343031" cy="1639585"/>
            </a:xfrm>
            <a:prstGeom prst="wedgeRectCallout">
              <a:avLst>
                <a:gd name="adj1" fmla="val -116674"/>
                <a:gd name="adj2" fmla="val -3346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57229" y="4762895"/>
              <a:ext cx="219782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B050"/>
                  </a:solidFill>
                </a:rPr>
                <a:t>NPRR 957: Board approved</a:t>
              </a:r>
            </a:p>
            <a:p>
              <a:r>
                <a:rPr lang="en-US" sz="1200" dirty="0" smtClean="0">
                  <a:solidFill>
                    <a:srgbClr val="00B050"/>
                  </a:solidFill>
                </a:rPr>
                <a:t>NPRR 963: Board approved</a:t>
              </a:r>
            </a:p>
            <a:p>
              <a:r>
                <a:rPr lang="en-US" sz="1200" dirty="0" smtClean="0">
                  <a:solidFill>
                    <a:srgbClr val="00B050"/>
                  </a:solidFill>
                </a:rPr>
                <a:t>NPRR 986: Board approved</a:t>
              </a:r>
            </a:p>
            <a:p>
              <a:r>
                <a:rPr lang="en-US" sz="1200" dirty="0" smtClean="0">
                  <a:solidFill>
                    <a:schemeClr val="tx2"/>
                  </a:solidFill>
                </a:rPr>
                <a:t>NPRR 987:  pending</a:t>
              </a:r>
            </a:p>
            <a:p>
              <a:r>
                <a:rPr lang="en-US" sz="1200" dirty="0" smtClean="0">
                  <a:solidFill>
                    <a:schemeClr val="tx2"/>
                  </a:solidFill>
                </a:rPr>
                <a:t>NPRR 989:  pending</a:t>
              </a:r>
            </a:p>
            <a:p>
              <a:r>
                <a:rPr lang="en-US" sz="1200" dirty="0" smtClean="0">
                  <a:solidFill>
                    <a:schemeClr val="tx2"/>
                  </a:solidFill>
                </a:rPr>
                <a:t>NPRR 995:  pending</a:t>
              </a:r>
            </a:p>
            <a:p>
              <a:r>
                <a:rPr lang="en-US" sz="1200" dirty="0" smtClean="0">
                  <a:solidFill>
                    <a:schemeClr val="tx2"/>
                  </a:solidFill>
                </a:rPr>
                <a:t>NPRR 1002: pending</a:t>
              </a:r>
            </a:p>
            <a:p>
              <a:r>
                <a:rPr lang="en-US" sz="1200" dirty="0" smtClean="0">
                  <a:solidFill>
                    <a:schemeClr val="tx2"/>
                  </a:solidFill>
                </a:rPr>
                <a:t>….Others to come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518518" y="4822343"/>
            <a:ext cx="2350696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Some Combo Model NPRR language will carry over to Single Model era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48200" y="6066450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Note that NPRR 1014 is written “on top of” filed RTC NPRRs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1489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AA658A-C103-45C1-832E-B28E7F58B3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7346</TotalTime>
  <Words>913</Words>
  <Application>Microsoft Office PowerPoint</Application>
  <PresentationFormat>On-screen Show (4:3)</PresentationFormat>
  <Paragraphs>164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Rounded MT Bold</vt:lpstr>
      <vt:lpstr>Calibri</vt:lpstr>
      <vt:lpstr>1_Custom Design</vt:lpstr>
      <vt:lpstr>Office Theme</vt:lpstr>
      <vt:lpstr>PowerPoint Presentation</vt:lpstr>
      <vt:lpstr>Outline of BESTF Update </vt:lpstr>
      <vt:lpstr>Battery Energy Task Force Status Dashboard (as of May 21, 2020)</vt:lpstr>
      <vt:lpstr>Battery Energy Task Force Status Dashboard (as of May 21, 2020)</vt:lpstr>
      <vt:lpstr>Next Steps</vt:lpstr>
      <vt:lpstr>PowerPoint Presentation</vt:lpstr>
      <vt:lpstr>PowerPoint Presentation</vt:lpstr>
      <vt:lpstr>PowerPoint Presentation</vt:lpstr>
      <vt:lpstr>Energy Storage Roadmap</vt:lpstr>
      <vt:lpstr>Key Milestones </vt:lpstr>
      <vt:lpstr>BESTF Review Process </vt:lpstr>
      <vt:lpstr>In-flight NPRRs [as of May 21, 2020] (blue)  </vt:lpstr>
      <vt:lpstr>KTCs Recently Approved by TAC ….. Working on NPRRs [as of May 21, 2020] (green)</vt:lpstr>
      <vt:lpstr>Not Started or Not Yet Completed [as of May 21, 2020]  (grey or red)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Kenneth Ragsdale</cp:lastModifiedBy>
  <cp:revision>345</cp:revision>
  <cp:lastPrinted>2019-10-21T19:26:36Z</cp:lastPrinted>
  <dcterms:created xsi:type="dcterms:W3CDTF">2016-01-21T15:20:31Z</dcterms:created>
  <dcterms:modified xsi:type="dcterms:W3CDTF">2020-05-20T15:44:41Z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