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notesMasterIdLst>
    <p:notesMasterId r:id="rId8"/>
  </p:notesMasterIdLst>
  <p:sldIdLst>
    <p:sldId id="256" r:id="rId2"/>
    <p:sldId id="275" r:id="rId3"/>
    <p:sldId id="274" r:id="rId4"/>
    <p:sldId id="266" r:id="rId5"/>
    <p:sldId id="270" r:id="rId6"/>
    <p:sldId id="27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56" autoAdjust="0"/>
    <p:restoredTop sz="94660"/>
  </p:normalViewPr>
  <p:slideViewPr>
    <p:cSldViewPr snapToGrid="0">
      <p:cViewPr varScale="1">
        <p:scale>
          <a:sx n="86" d="100"/>
          <a:sy n="86" d="100"/>
        </p:scale>
        <p:origin x="42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D1227-DC6E-0A4F-8FAD-7D6BD84C38EC}" type="datetimeFigureOut">
              <a:rPr lang="en-US" smtClean="0"/>
              <a:t>5/18/2020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58DD1-652E-5246-A55D-149085299C69}" type="slidenum">
              <a:rPr lang="en-US" smtClean="0"/>
              <a:t>‹#›</a:t>
            </a:fld>
            <a:endParaRPr lang="en-US"/>
          </a:p>
        </p:txBody>
      </p:sp>
    </p:spTree>
    <p:extLst>
      <p:ext uri="{BB962C8B-B14F-4D97-AF65-F5344CB8AC3E}">
        <p14:creationId xmlns:p14="http://schemas.microsoft.com/office/powerpoint/2010/main" val="412705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84D3AE16-2159-4F26-A7D3-0D10B3039774}" type="datetimeFigureOut">
              <a:rPr lang="en-US" smtClean="0"/>
              <a:t>5/18/2020</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A12A88F9-5F70-472B-AA8B-6FC0E2CE4514}"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117514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D3AE16-2159-4F26-A7D3-0D10B3039774}"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99317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342081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9332703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4084319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425266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129324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577008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470423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84D3AE16-2159-4F26-A7D3-0D10B3039774}" type="datetimeFigureOut">
              <a:rPr lang="en-US" smtClean="0"/>
              <a:t>5/18/2020</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020651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363780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D3AE16-2159-4F26-A7D3-0D10B3039774}"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674401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844743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D3AE16-2159-4F26-A7D3-0D10B3039774}" type="datetimeFigureOut">
              <a:rPr lang="en-US" smtClean="0"/>
              <a:t>5/18/2020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507105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3AE16-2159-4F26-A7D3-0D10B3039774}" type="datetimeFigureOut">
              <a:rPr lang="en-US" smtClean="0"/>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26495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D3AE16-2159-4F26-A7D3-0D10B3039774}"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751359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D3AE16-2159-4F26-A7D3-0D10B3039774}"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480648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4D3AE16-2159-4F26-A7D3-0D10B3039774}" type="datetimeFigureOut">
              <a:rPr lang="en-US" smtClean="0"/>
              <a:t>5/18/2020</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12A88F9-5F70-472B-AA8B-6FC0E2CE4514}" type="slidenum">
              <a:rPr lang="en-US" smtClean="0"/>
              <a:t>‹#›</a:t>
            </a:fld>
            <a:endParaRPr lang="en-US"/>
          </a:p>
        </p:txBody>
      </p:sp>
    </p:spTree>
    <p:extLst>
      <p:ext uri="{BB962C8B-B14F-4D97-AF65-F5344CB8AC3E}">
        <p14:creationId xmlns:p14="http://schemas.microsoft.com/office/powerpoint/2010/main" val="1842212640"/>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 id="2147483862" r:id="rId16"/>
    <p:sldLayoutId id="214748386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Wholesale Market Working Group Review of NPRR991</a:t>
            </a:r>
          </a:p>
        </p:txBody>
      </p:sp>
      <p:sp>
        <p:nvSpPr>
          <p:cNvPr id="3" name="Subtitle 2"/>
          <p:cNvSpPr>
            <a:spLocks noGrp="1"/>
          </p:cNvSpPr>
          <p:nvPr>
            <p:ph type="subTitle" idx="1"/>
          </p:nvPr>
        </p:nvSpPr>
        <p:spPr/>
        <p:txBody>
          <a:bodyPr>
            <a:normAutofit/>
          </a:bodyPr>
          <a:lstStyle/>
          <a:p>
            <a:r>
              <a:rPr lang="en-US" dirty="0"/>
              <a:t>David Detelich</a:t>
            </a:r>
          </a:p>
          <a:p>
            <a:r>
              <a:rPr lang="en-US" dirty="0"/>
              <a:t>Julia Harvey</a:t>
            </a:r>
          </a:p>
          <a:p>
            <a:r>
              <a:rPr lang="en-US" dirty="0"/>
              <a:t>May 18, 2020</a:t>
            </a:r>
          </a:p>
        </p:txBody>
      </p:sp>
    </p:spTree>
    <p:extLst>
      <p:ext uri="{BB962C8B-B14F-4D97-AF65-F5344CB8AC3E}">
        <p14:creationId xmlns:p14="http://schemas.microsoft.com/office/powerpoint/2010/main" val="300313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BC3DE-AB63-4A63-8A32-ED2BB9A43C39}"/>
              </a:ext>
            </a:extLst>
          </p:cNvPr>
          <p:cNvSpPr>
            <a:spLocks noGrp="1"/>
          </p:cNvSpPr>
          <p:nvPr>
            <p:ph type="title"/>
          </p:nvPr>
        </p:nvSpPr>
        <p:spPr/>
        <p:txBody>
          <a:bodyPr/>
          <a:lstStyle/>
          <a:p>
            <a:r>
              <a:rPr lang="en-US" dirty="0"/>
              <a:t>Day-Ahead Market (DAM) administrative price floor in Section 4.6, DAM Settlement</a:t>
            </a:r>
          </a:p>
        </p:txBody>
      </p:sp>
      <p:sp>
        <p:nvSpPr>
          <p:cNvPr id="3" name="Content Placeholder 2">
            <a:extLst>
              <a:ext uri="{FF2B5EF4-FFF2-40B4-BE49-F238E27FC236}">
                <a16:creationId xmlns:a16="http://schemas.microsoft.com/office/drawing/2014/main" id="{CD5E4F82-6B03-4198-A4C6-FF4A94C11C34}"/>
              </a:ext>
            </a:extLst>
          </p:cNvPr>
          <p:cNvSpPr>
            <a:spLocks noGrp="1"/>
          </p:cNvSpPr>
          <p:nvPr>
            <p:ph idx="1"/>
          </p:nvPr>
        </p:nvSpPr>
        <p:spPr/>
        <p:txBody>
          <a:bodyPr/>
          <a:lstStyle/>
          <a:p>
            <a:r>
              <a:rPr lang="en-US" dirty="0"/>
              <a:t>This was set at -$251/MWH in NPRR385</a:t>
            </a:r>
          </a:p>
          <a:p>
            <a:r>
              <a:rPr lang="en-US" dirty="0"/>
              <a:t>Submitted June 2o11 for Real Time price floors</a:t>
            </a:r>
          </a:p>
          <a:p>
            <a:r>
              <a:rPr lang="en-US" dirty="0"/>
              <a:t>Day Ahead price floors </a:t>
            </a:r>
            <a:r>
              <a:rPr lang="en-US"/>
              <a:t>added October </a:t>
            </a:r>
            <a:r>
              <a:rPr lang="en-US" dirty="0"/>
              <a:t>2012</a:t>
            </a:r>
          </a:p>
          <a:p>
            <a:pPr marL="0" indent="0">
              <a:buNone/>
            </a:pPr>
            <a:endParaRPr lang="en-US" dirty="0"/>
          </a:p>
        </p:txBody>
      </p:sp>
    </p:spTree>
    <p:extLst>
      <p:ext uri="{BB962C8B-B14F-4D97-AF65-F5344CB8AC3E}">
        <p14:creationId xmlns:p14="http://schemas.microsoft.com/office/powerpoint/2010/main" val="595118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ERCOT Comments 8/2011</a:t>
            </a:r>
          </a:p>
        </p:txBody>
      </p:sp>
      <p:sp>
        <p:nvSpPr>
          <p:cNvPr id="5" name="Content Placeholder 4"/>
          <p:cNvSpPr>
            <a:spLocks noGrp="1"/>
          </p:cNvSpPr>
          <p:nvPr>
            <p:ph idx="1"/>
          </p:nvPr>
        </p:nvSpPr>
        <p:spPr>
          <a:xfrm>
            <a:off x="982133" y="2019468"/>
            <a:ext cx="7704667" cy="4114572"/>
          </a:xfrm>
        </p:spPr>
        <p:txBody>
          <a:bodyPr>
            <a:normAutofit fontScale="85000" lnSpcReduction="20000"/>
          </a:bodyPr>
          <a:lstStyle/>
          <a:p>
            <a:r>
              <a:rPr lang="en-US" dirty="0"/>
              <a:t>The impact on Day-Ahead Market (DAM) energy offers/bids and DAM Point-to-Point (PTP) Obligation Bids.  The proposed change does not impose the Settlement Point Price floor on Day-Ahead Settlement Point Prices (DASPPs).  Consequently, the DAM purchase price for a DAM PTP Obligation and the Real-Time Settlement of the DAM PTP Obligation instrument are not based on the same Settlement Point Price determination.  While more indirect, there may also be a need to consider the impact of the proposed change on PTP Obligations purchased in the monthly and annual Congestion Revenue Right (CRR) Auctions and settled in the DAM.</a:t>
            </a:r>
          </a:p>
          <a:p>
            <a:endParaRPr lang="en-US" dirty="0"/>
          </a:p>
          <a:p>
            <a:r>
              <a:rPr lang="en-US" dirty="0"/>
              <a:t>The impact on possible market uplifts resulting from the difference in Settlement Point Prices in the DAM and Real-Time Market (RTM) created by the application of the negative Settlement Point Price floor only to Real-Time Settlement Point Prices. </a:t>
            </a:r>
          </a:p>
        </p:txBody>
      </p:sp>
    </p:spTree>
    <p:extLst>
      <p:ext uri="{BB962C8B-B14F-4D97-AF65-F5344CB8AC3E}">
        <p14:creationId xmlns:p14="http://schemas.microsoft.com/office/powerpoint/2010/main" val="3681378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Luminant Comments 10/2012</a:t>
            </a:r>
          </a:p>
        </p:txBody>
      </p:sp>
      <p:sp>
        <p:nvSpPr>
          <p:cNvPr id="5" name="Content Placeholder 4"/>
          <p:cNvSpPr>
            <a:spLocks noGrp="1"/>
          </p:cNvSpPr>
          <p:nvPr>
            <p:ph idx="1"/>
          </p:nvPr>
        </p:nvSpPr>
        <p:spPr/>
        <p:txBody>
          <a:bodyPr>
            <a:normAutofit fontScale="85000" lnSpcReduction="20000"/>
          </a:bodyPr>
          <a:lstStyle/>
          <a:p>
            <a:r>
              <a:rPr lang="en-US" dirty="0"/>
              <a:t>First, they impose the same -$250/MWh price floor in the Day-Ahead Market (DAM) and Real-Time Market (RTM).  …</a:t>
            </a:r>
          </a:p>
          <a:p>
            <a:r>
              <a:rPr lang="en-US" dirty="0"/>
              <a:t>This revision results in consistent application of the price floor across all Resource Node, Load Zone and Hub Settlement Point Price calculations across all DAM and Real-Time intervals and accommodates consistent valuation of DAM and Real-Time energy as well as Congestion Revenue Right (CRR) products.  …</a:t>
            </a:r>
          </a:p>
          <a:p>
            <a:r>
              <a:rPr lang="en-US" dirty="0"/>
              <a:t>The price floor also avoids revenue neutrality charges due to payments to CRR account holders resulting from large negative pricing as a result of transmission configuration anomalies which occur due to step changes in transmission capacity when Forced or Maintenance Outages occur in Real-Time.</a:t>
            </a:r>
          </a:p>
        </p:txBody>
      </p:sp>
    </p:spTree>
    <p:extLst>
      <p:ext uri="{BB962C8B-B14F-4D97-AF65-F5344CB8AC3E}">
        <p14:creationId xmlns:p14="http://schemas.microsoft.com/office/powerpoint/2010/main" val="1904096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ERCOT Comments 11/2012</a:t>
            </a:r>
          </a:p>
        </p:txBody>
      </p:sp>
      <p:sp>
        <p:nvSpPr>
          <p:cNvPr id="3" name="Content Placeholder 2"/>
          <p:cNvSpPr>
            <a:spLocks noGrp="1"/>
          </p:cNvSpPr>
          <p:nvPr>
            <p:ph idx="1"/>
          </p:nvPr>
        </p:nvSpPr>
        <p:spPr/>
        <p:txBody>
          <a:bodyPr>
            <a:normAutofit fontScale="92500" lnSpcReduction="20000"/>
          </a:bodyPr>
          <a:lstStyle/>
          <a:p>
            <a:r>
              <a:rPr lang="en-US" dirty="0"/>
              <a:t>ERCOT proposes language to clarify the proposed Day-Ahead Market (DAM) administrative price floor in Section 4.6, DAM Settlement.  As currently approved by PRS, the floor is to be set on DAM Locational Marginal Prices (LMPs) and only on Resource Nodes.  Price floors on DAM LMPs implies administering negative Electrical Bus prices and then recalculating associated Hub and Load Zone Settlement Point Prices.  With ERCOT’s proposed changes, the price floors would simply be an administrative price floor after the solution is run, and applied to all Settlement Point Prices less than -$251.</a:t>
            </a:r>
          </a:p>
        </p:txBody>
      </p:sp>
    </p:spTree>
    <p:extLst>
      <p:ext uri="{BB962C8B-B14F-4D97-AF65-F5344CB8AC3E}">
        <p14:creationId xmlns:p14="http://schemas.microsoft.com/office/powerpoint/2010/main" val="1780704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NPRR 991 Day-Ahead Market (DAM) Point-to-Point (PTP) Obligation Bid Clearing Price Clarification</a:t>
            </a:r>
          </a:p>
        </p:txBody>
      </p:sp>
      <p:sp>
        <p:nvSpPr>
          <p:cNvPr id="5" name="Content Placeholder 4"/>
          <p:cNvSpPr>
            <a:spLocks noGrp="1"/>
          </p:cNvSpPr>
          <p:nvPr>
            <p:ph idx="1"/>
          </p:nvPr>
        </p:nvSpPr>
        <p:spPr>
          <a:xfrm>
            <a:off x="982133" y="2121550"/>
            <a:ext cx="7704667" cy="4114572"/>
          </a:xfrm>
        </p:spPr>
        <p:txBody>
          <a:bodyPr>
            <a:normAutofit lnSpcReduction="10000"/>
          </a:bodyPr>
          <a:lstStyle/>
          <a:p>
            <a:r>
              <a:rPr lang="en-US" dirty="0"/>
              <a:t>WMWG  in agreement that  “A Point-to-Point (PTP) Obligation bid is …a maximum price that the bidder is willing to pay”  and</a:t>
            </a:r>
          </a:p>
          <a:p>
            <a:r>
              <a:rPr lang="en-US" dirty="0"/>
              <a:t>PTP Obligation bids awarded should not be charged more than its “not-to-exceed price”</a:t>
            </a:r>
          </a:p>
          <a:p>
            <a:r>
              <a:rPr lang="en-US" dirty="0"/>
              <a:t>Two possible solutions:</a:t>
            </a:r>
          </a:p>
          <a:p>
            <a:pPr lvl="1"/>
            <a:r>
              <a:rPr lang="en-US" dirty="0"/>
              <a:t> disallow PTP Obligation awards where the charge amount exceeds the bid price</a:t>
            </a:r>
          </a:p>
          <a:p>
            <a:pPr lvl="1"/>
            <a:r>
              <a:rPr lang="en-US" dirty="0"/>
              <a:t>Remove the administrative price floor of -$251 in the DAM</a:t>
            </a:r>
          </a:p>
          <a:p>
            <a:r>
              <a:rPr lang="en-US" dirty="0"/>
              <a:t>What is the impact?</a:t>
            </a:r>
          </a:p>
        </p:txBody>
      </p:sp>
    </p:spTree>
    <p:extLst>
      <p:ext uri="{BB962C8B-B14F-4D97-AF65-F5344CB8AC3E}">
        <p14:creationId xmlns:p14="http://schemas.microsoft.com/office/powerpoint/2010/main" val="26370936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2114</TotalTime>
  <Words>531</Words>
  <Application>Microsoft Office PowerPoint</Application>
  <PresentationFormat>On-screen Show (4:3)</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Corbel</vt:lpstr>
      <vt:lpstr>Parallax</vt:lpstr>
      <vt:lpstr>Wholesale Market Working Group Review of NPRR991</vt:lpstr>
      <vt:lpstr>Day-Ahead Market (DAM) administrative price floor in Section 4.6, DAM Settlement</vt:lpstr>
      <vt:lpstr>ERCOT Comments 8/2011</vt:lpstr>
      <vt:lpstr>Luminant Comments 10/2012</vt:lpstr>
      <vt:lpstr>ERCOT Comments 11/2012</vt:lpstr>
      <vt:lpstr>NPRR 991 Day-Ahead Market (DAM) Point-to-Point (PTP) Obligation Bid Clearing Price Clarification</vt:lpstr>
    </vt:vector>
  </TitlesOfParts>
  <Company>CPS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Action Items Review</dc:title>
  <dc:creator>Detelich, David J.</dc:creator>
  <cp:lastModifiedBy>Detelich, David J.</cp:lastModifiedBy>
  <cp:revision>188</cp:revision>
  <dcterms:created xsi:type="dcterms:W3CDTF">2019-02-22T15:15:24Z</dcterms:created>
  <dcterms:modified xsi:type="dcterms:W3CDTF">2020-05-18T13:16:38Z</dcterms:modified>
</cp:coreProperties>
</file>