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11"/>
  </p:notesMasterIdLst>
  <p:handoutMasterIdLst>
    <p:handoutMasterId r:id="rId12"/>
  </p:handoutMasterIdLst>
  <p:sldIdLst>
    <p:sldId id="260" r:id="rId6"/>
    <p:sldId id="283" r:id="rId7"/>
    <p:sldId id="284" r:id="rId8"/>
    <p:sldId id="285" r:id="rId9"/>
    <p:sldId id="291" r:id="rId10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ivens, Carrie" initials="BC" lastIdx="2" clrIdx="0">
    <p:extLst>
      <p:ext uri="{19B8F6BF-5375-455C-9EA6-DF929625EA0E}">
        <p15:presenceInfo xmlns:p15="http://schemas.microsoft.com/office/powerpoint/2012/main" userId="S-1-5-21-639947351-343809578-3807592339-437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78160" autoAdjust="0"/>
  </p:normalViewPr>
  <p:slideViewPr>
    <p:cSldViewPr showGuides="1">
      <p:cViewPr varScale="1">
        <p:scale>
          <a:sx n="87" d="100"/>
          <a:sy n="87" d="100"/>
        </p:scale>
        <p:origin x="2226" y="90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2.xml"/><Relationship Id="rId15" Type="http://schemas.openxmlformats.org/officeDocument/2006/relationships/viewProps" Target="viewProps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5/18/2020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5/18/2020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52221"/>
          </a:xfrm>
          <a:prstGeom prst="rect">
            <a:avLst/>
          </a:prstGeom>
        </p:spPr>
        <p:txBody>
          <a:bodyPr/>
          <a:lstStyle>
            <a:lvl1pPr>
              <a:defRPr sz="2600">
                <a:solidFill>
                  <a:schemeClr val="tx2"/>
                </a:solidFill>
              </a:defRPr>
            </a:lvl1pPr>
            <a:lvl2pPr>
              <a:defRPr sz="2400">
                <a:solidFill>
                  <a:schemeClr val="tx2"/>
                </a:solidFill>
              </a:defRPr>
            </a:lvl2pPr>
            <a:lvl3pPr>
              <a:defRPr sz="2200">
                <a:solidFill>
                  <a:schemeClr val="tx2"/>
                </a:solidFill>
              </a:defRPr>
            </a:lvl3pPr>
            <a:lvl4pPr>
              <a:defRPr sz="2100">
                <a:solidFill>
                  <a:schemeClr val="tx2"/>
                </a:solidFill>
              </a:defRPr>
            </a:lvl4pPr>
            <a:lvl5pPr>
              <a:defRPr sz="2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6286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764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Footer text goes here.</a:t>
            </a:r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581400" y="1752600"/>
            <a:ext cx="5646034" cy="2954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chemeClr val="tx2"/>
                </a:solidFill>
              </a:rPr>
              <a:t>NPRR991 Day-Ahead </a:t>
            </a:r>
            <a:r>
              <a:rPr lang="en-US" sz="2000" b="1" dirty="0">
                <a:solidFill>
                  <a:schemeClr val="tx2"/>
                </a:solidFill>
              </a:rPr>
              <a:t>Market (DAM) Point-to-Point (PTP) Obligation Bid Clearing Price Clarification</a:t>
            </a:r>
          </a:p>
          <a:p>
            <a:endParaRPr lang="en-US" dirty="0" smtClean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 smtClean="0">
                <a:solidFill>
                  <a:schemeClr val="tx2"/>
                </a:solidFill>
              </a:rPr>
              <a:t>Alfredo Moreno</a:t>
            </a:r>
            <a:endParaRPr lang="en-US" dirty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 smtClean="0">
                <a:solidFill>
                  <a:schemeClr val="tx2"/>
                </a:solidFill>
              </a:rPr>
              <a:t>WMWG</a:t>
            </a:r>
          </a:p>
          <a:p>
            <a:r>
              <a:rPr lang="en-US" dirty="0" smtClean="0">
                <a:solidFill>
                  <a:schemeClr val="tx2"/>
                </a:solidFill>
              </a:rPr>
              <a:t>May 18, 2020</a:t>
            </a:r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570538"/>
          </a:xfrm>
        </p:spPr>
        <p:txBody>
          <a:bodyPr/>
          <a:lstStyle/>
          <a:p>
            <a:r>
              <a:rPr lang="en-US" sz="2400" dirty="0" smtClean="0"/>
              <a:t>Protocols 4.5.1(13)</a:t>
            </a:r>
          </a:p>
          <a:p>
            <a:pPr marL="400050" lvl="1" indent="0">
              <a:buNone/>
            </a:pPr>
            <a:r>
              <a:rPr lang="en-US" sz="2000" dirty="0" smtClean="0"/>
              <a:t>PTP </a:t>
            </a:r>
            <a:r>
              <a:rPr lang="en-US" sz="2000" dirty="0"/>
              <a:t>Obligation bids shall not be awarded where the DAM clearing price for the PTP Obligation is greater than the PTP Obligation bid price plus $0.01/MW per hour. </a:t>
            </a:r>
            <a:r>
              <a:rPr lang="en-US" sz="2000" dirty="0">
                <a:solidFill>
                  <a:srgbClr val="FF0000"/>
                </a:solidFill>
              </a:rPr>
              <a:t>If an administrative price floor is applied to the source or sink DAM Settlement Point Price in accordance with paragraph (1) of Section 4.6.1, Day-Ahead Settlement Point Prices, an awarded PTP Obligation bid may be settled in the DAM at a price that exceeds its PTP Obligation bid price.</a:t>
            </a:r>
          </a:p>
          <a:p>
            <a:endParaRPr lang="en-US" sz="2400" dirty="0" smtClean="0"/>
          </a:p>
          <a:p>
            <a:r>
              <a:rPr lang="en-US" sz="2400" dirty="0" smtClean="0"/>
              <a:t>Purpose:</a:t>
            </a:r>
            <a:endParaRPr lang="en-US" sz="2400" dirty="0"/>
          </a:p>
          <a:p>
            <a:pPr lvl="1"/>
            <a:r>
              <a:rPr lang="en-US" sz="2000" dirty="0" smtClean="0"/>
              <a:t>ERCOT submitted NPRR991 to clarify and provide </a:t>
            </a:r>
            <a:r>
              <a:rPr lang="en-US" sz="2000" dirty="0"/>
              <a:t>transparency. NPRR385, Negative Price Floor, introduced a DAM price floor that supersedes current Protocol 4.5.1 (13) language. 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8817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Disallow PTP Obligation Bid awards where the bid price is exceeded due to the DAM price floor  </a:t>
            </a:r>
          </a:p>
          <a:p>
            <a:pPr marL="0" indent="0">
              <a:buNone/>
            </a:pPr>
            <a:endParaRPr lang="en-US" sz="2000" dirty="0" smtClean="0"/>
          </a:p>
          <a:p>
            <a:r>
              <a:rPr lang="en-US" sz="2400" dirty="0" smtClean="0"/>
              <a:t>Remove the administrative price floor of -$251 in the DAM </a:t>
            </a:r>
            <a:endParaRPr lang="en-US" dirty="0"/>
          </a:p>
          <a:p>
            <a:pPr lvl="1"/>
            <a:endParaRPr lang="en-US" sz="20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4210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800" dirty="0"/>
              <a:t>A -&gt; B    1MW $-300/MW</a:t>
            </a:r>
          </a:p>
          <a:p>
            <a:pPr marL="0" indent="0">
              <a:buNone/>
            </a:pPr>
            <a:r>
              <a:rPr lang="en-US" sz="2800" dirty="0" smtClean="0"/>
              <a:t>Settlement </a:t>
            </a:r>
            <a:r>
              <a:rPr lang="en-US" sz="2800" dirty="0"/>
              <a:t>Point Price @ </a:t>
            </a:r>
            <a:r>
              <a:rPr lang="en-US" sz="2800" dirty="0" smtClean="0"/>
              <a:t>A</a:t>
            </a:r>
            <a:r>
              <a:rPr lang="en-US" sz="2800" dirty="0"/>
              <a:t>         </a:t>
            </a:r>
            <a:r>
              <a:rPr lang="en-US" sz="2800" dirty="0" smtClean="0"/>
              <a:t>$10</a:t>
            </a:r>
            <a:endParaRPr lang="en-US" sz="2800" dirty="0"/>
          </a:p>
          <a:p>
            <a:pPr marL="0" indent="0">
              <a:buNone/>
            </a:pPr>
            <a:r>
              <a:rPr lang="en-US" sz="2800" dirty="0"/>
              <a:t>Settlement Point Price @ B       </a:t>
            </a:r>
            <a:r>
              <a:rPr lang="en-US" sz="2800" dirty="0" smtClean="0"/>
              <a:t>  $-300</a:t>
            </a:r>
            <a:endParaRPr lang="en-US" sz="2800" dirty="0"/>
          </a:p>
          <a:p>
            <a:pPr marL="0" indent="0">
              <a:buNone/>
            </a:pPr>
            <a:r>
              <a:rPr lang="en-US" sz="2800" dirty="0"/>
              <a:t> </a:t>
            </a:r>
          </a:p>
          <a:p>
            <a:pPr marL="0" indent="0">
              <a:buNone/>
            </a:pPr>
            <a:r>
              <a:rPr lang="en-US" sz="2800" dirty="0" smtClean="0"/>
              <a:t>Cleared </a:t>
            </a:r>
            <a:r>
              <a:rPr lang="en-US" sz="2800" dirty="0"/>
              <a:t>at B-A=$-300-$10 = $-310</a:t>
            </a:r>
          </a:p>
          <a:p>
            <a:pPr marL="0" indent="0">
              <a:buNone/>
            </a:pPr>
            <a:r>
              <a:rPr lang="en-US" sz="2800" dirty="0"/>
              <a:t>Settled at B-A=$-251-$10=$-261</a:t>
            </a:r>
          </a:p>
          <a:p>
            <a:pPr marL="0" indent="0">
              <a:buNone/>
            </a:pPr>
            <a:r>
              <a:rPr lang="en-US" sz="2800" dirty="0"/>
              <a:t> </a:t>
            </a:r>
          </a:p>
          <a:p>
            <a:pPr marL="0" indent="0">
              <a:buNone/>
            </a:pPr>
            <a:r>
              <a:rPr lang="en-US" sz="2800" dirty="0"/>
              <a:t>In this case it would be awarded, but settled </a:t>
            </a:r>
            <a:r>
              <a:rPr lang="en-US" sz="2800" dirty="0" smtClean="0"/>
              <a:t>above its bid price. </a:t>
            </a:r>
            <a:r>
              <a:rPr lang="en-US" sz="2800" dirty="0"/>
              <a:t>Instead of being settled at $-310/MW it would be settled at $-</a:t>
            </a:r>
            <a:r>
              <a:rPr lang="en-US" sz="2800" dirty="0" smtClean="0"/>
              <a:t>261/MW.</a:t>
            </a:r>
            <a:endParaRPr lang="en-US" sz="2800" dirty="0"/>
          </a:p>
          <a:p>
            <a:pPr marL="0" indent="0">
              <a:buNone/>
            </a:pPr>
            <a:endParaRPr lang="en-US" sz="2800" dirty="0"/>
          </a:p>
          <a:p>
            <a:pPr marL="457200" lvl="1" indent="0">
              <a:buNone/>
            </a:pPr>
            <a:endParaRPr lang="en-US" dirty="0" smtClean="0"/>
          </a:p>
          <a:p>
            <a:pPr lvl="1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0675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</a:t>
            </a:r>
            <a:r>
              <a:rPr lang="en-US" dirty="0" err="1" smtClean="0"/>
              <a:t>cont</a:t>
            </a:r>
            <a:r>
              <a:rPr lang="en-US" dirty="0" smtClean="0"/>
              <a:t>…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800" dirty="0"/>
              <a:t>B</a:t>
            </a:r>
            <a:r>
              <a:rPr lang="en-US" sz="2800" dirty="0" smtClean="0"/>
              <a:t> </a:t>
            </a:r>
            <a:r>
              <a:rPr lang="en-US" sz="2800" dirty="0"/>
              <a:t>-&gt; </a:t>
            </a:r>
            <a:r>
              <a:rPr lang="en-US" sz="2800" dirty="0" smtClean="0"/>
              <a:t>A</a:t>
            </a:r>
            <a:r>
              <a:rPr lang="en-US" sz="2800" dirty="0"/>
              <a:t>    1MW </a:t>
            </a:r>
            <a:r>
              <a:rPr lang="en-US" sz="2800" dirty="0" smtClean="0"/>
              <a:t>$315/MW</a:t>
            </a:r>
            <a:endParaRPr lang="en-US" sz="2800" dirty="0"/>
          </a:p>
          <a:p>
            <a:pPr marL="0" indent="0">
              <a:buNone/>
            </a:pPr>
            <a:r>
              <a:rPr lang="en-US" sz="2800" dirty="0"/>
              <a:t>Settlement Point Price @ A         </a:t>
            </a:r>
            <a:r>
              <a:rPr lang="en-US" sz="2800" dirty="0" smtClean="0"/>
              <a:t>$10</a:t>
            </a:r>
            <a:endParaRPr lang="en-US" sz="2800" dirty="0"/>
          </a:p>
          <a:p>
            <a:pPr marL="0" indent="0">
              <a:buNone/>
            </a:pPr>
            <a:r>
              <a:rPr lang="en-US" sz="2800" dirty="0"/>
              <a:t>Settlement Point Price @ B         </a:t>
            </a:r>
            <a:r>
              <a:rPr lang="en-US" sz="2800" dirty="0" smtClean="0"/>
              <a:t>$-300</a:t>
            </a:r>
            <a:endParaRPr lang="en-US" sz="2800" dirty="0"/>
          </a:p>
          <a:p>
            <a:pPr marL="0" indent="0">
              <a:buNone/>
            </a:pPr>
            <a:r>
              <a:rPr lang="en-US" sz="2800" dirty="0"/>
              <a:t> </a:t>
            </a:r>
          </a:p>
          <a:p>
            <a:pPr marL="0" indent="0">
              <a:buNone/>
            </a:pPr>
            <a:r>
              <a:rPr lang="en-US" sz="2800" dirty="0"/>
              <a:t>Cleared at </a:t>
            </a:r>
            <a:r>
              <a:rPr lang="en-US" sz="2800" dirty="0" smtClean="0"/>
              <a:t>A-B=$10-$-300 </a:t>
            </a:r>
            <a:r>
              <a:rPr lang="en-US" sz="2800" dirty="0"/>
              <a:t>= </a:t>
            </a:r>
            <a:r>
              <a:rPr lang="en-US" sz="2800" dirty="0" smtClean="0"/>
              <a:t>$310</a:t>
            </a:r>
            <a:endParaRPr lang="en-US" sz="2800" dirty="0"/>
          </a:p>
          <a:p>
            <a:pPr marL="0" indent="0">
              <a:buNone/>
            </a:pPr>
            <a:r>
              <a:rPr lang="en-US" sz="2800" dirty="0"/>
              <a:t>Settled at </a:t>
            </a:r>
            <a:r>
              <a:rPr lang="en-US" sz="2800" dirty="0" smtClean="0"/>
              <a:t>A-B=$10-$-251=$261</a:t>
            </a:r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r>
              <a:rPr lang="en-US" sz="2800" dirty="0" smtClean="0"/>
              <a:t>DAM would award and charge less, bid price is not exceeded. Instead </a:t>
            </a:r>
            <a:r>
              <a:rPr lang="en-US" sz="2800" dirty="0"/>
              <a:t>of being settled at </a:t>
            </a:r>
            <a:r>
              <a:rPr lang="en-US" sz="2800" dirty="0" smtClean="0"/>
              <a:t>$310/MW </a:t>
            </a:r>
            <a:r>
              <a:rPr lang="en-US" sz="2800" dirty="0"/>
              <a:t>it would be settled at </a:t>
            </a:r>
            <a:r>
              <a:rPr lang="en-US" sz="2800" dirty="0" smtClean="0"/>
              <a:t>$</a:t>
            </a:r>
            <a:r>
              <a:rPr lang="en-US" sz="2800" dirty="0" smtClean="0"/>
              <a:t>261/MW.</a:t>
            </a:r>
            <a:endParaRPr lang="en-US" sz="2800" dirty="0"/>
          </a:p>
          <a:p>
            <a:pPr marL="0" indent="0">
              <a:buNone/>
            </a:pPr>
            <a:r>
              <a:rPr lang="en-US" sz="2800" dirty="0" smtClean="0"/>
              <a:t> </a:t>
            </a:r>
            <a:endParaRPr lang="en-US" sz="2800" dirty="0"/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6797519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0E9AA12-8AF9-4AA6-90FE-24669859CDF3}">
  <ds:schemaRefs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purl.org/dc/dcmitype/"/>
    <ds:schemaRef ds:uri="c34af464-7aa1-4edd-9be4-83dffc1cb926"/>
    <ds:schemaRef ds:uri="http://schemas.microsoft.com/office/2006/documentManagement/types"/>
    <ds:schemaRef ds:uri="http://purl.org/dc/elements/1.1/"/>
    <ds:schemaRef ds:uri="http://schemas.microsoft.com/office/infopath/2007/PartnerControl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13779</TotalTime>
  <Words>185</Words>
  <Application>Microsoft Office PowerPoint</Application>
  <PresentationFormat>On-screen Show (4:3)</PresentationFormat>
  <Paragraphs>42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1_Custom Design</vt:lpstr>
      <vt:lpstr>Office Theme</vt:lpstr>
      <vt:lpstr>PowerPoint Presentation</vt:lpstr>
      <vt:lpstr>Background</vt:lpstr>
      <vt:lpstr>Options</vt:lpstr>
      <vt:lpstr>Example</vt:lpstr>
      <vt:lpstr>Example cont… 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Moreno, Alfredo</cp:lastModifiedBy>
  <cp:revision>212</cp:revision>
  <cp:lastPrinted>2016-01-21T20:53:15Z</cp:lastPrinted>
  <dcterms:created xsi:type="dcterms:W3CDTF">2016-01-21T15:20:31Z</dcterms:created>
  <dcterms:modified xsi:type="dcterms:W3CDTF">2020-05-18T13:21:01Z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