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3"/>
  </p:notesMasterIdLst>
  <p:handoutMasterIdLst>
    <p:handoutMasterId r:id="rId24"/>
  </p:handoutMasterIdLst>
  <p:sldIdLst>
    <p:sldId id="260" r:id="rId7"/>
    <p:sldId id="330" r:id="rId8"/>
    <p:sldId id="338" r:id="rId9"/>
    <p:sldId id="337" r:id="rId10"/>
    <p:sldId id="298" r:id="rId11"/>
    <p:sldId id="305" r:id="rId12"/>
    <p:sldId id="314" r:id="rId13"/>
    <p:sldId id="295" r:id="rId14"/>
    <p:sldId id="261" r:id="rId15"/>
    <p:sldId id="328" r:id="rId16"/>
    <p:sldId id="329" r:id="rId17"/>
    <p:sldId id="327" r:id="rId18"/>
    <p:sldId id="324" r:id="rId19"/>
    <p:sldId id="325" r:id="rId20"/>
    <p:sldId id="326" r:id="rId21"/>
    <p:sldId id="322" r:id="rId2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uane, Mark" initials="RM" lastIdx="11" clrIdx="0">
    <p:extLst>
      <p:ext uri="{19B8F6BF-5375-455C-9EA6-DF929625EA0E}">
        <p15:presenceInfo xmlns:p15="http://schemas.microsoft.com/office/powerpoint/2012/main" userId="S-1-5-21-639947351-343809578-3807592339-28078" providerId="AD"/>
      </p:ext>
    </p:extLst>
  </p:cmAuthor>
  <p:cmAuthor id="2" name="Papudesi, Spoorthy" initials="PS" lastIdx="2" clrIdx="1">
    <p:extLst>
      <p:ext uri="{19B8F6BF-5375-455C-9EA6-DF929625EA0E}">
        <p15:presenceInfo xmlns:p15="http://schemas.microsoft.com/office/powerpoint/2012/main" userId="S-1-5-21-639947351-343809578-3807592339-422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00A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49" autoAdjust="0"/>
    <p:restoredTop sz="94660" autoAdjust="0"/>
  </p:normalViewPr>
  <p:slideViewPr>
    <p:cSldViewPr showGuides="1">
      <p:cViewPr varScale="1">
        <p:scale>
          <a:sx n="86" d="100"/>
          <a:sy n="86" d="100"/>
        </p:scale>
        <p:origin x="55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5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092"/>
    </p:cViewPr>
  </p:sorterViewPr>
  <p:notesViewPr>
    <p:cSldViewPr showGuides="1">
      <p:cViewPr varScale="1">
        <p:scale>
          <a:sx n="75" d="100"/>
          <a:sy n="75" d="100"/>
        </p:scale>
        <p:origin x="2052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580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7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85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207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9820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9463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663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814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Credit Exposure Update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Spoorthy Papudesi</a:t>
            </a:r>
          </a:p>
          <a:p>
            <a:endParaRPr lang="en-US" dirty="0"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32766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Credit Work Group</a:t>
            </a:r>
          </a:p>
          <a:p>
            <a:r>
              <a:rPr lang="en-US" dirty="0">
                <a:solidFill>
                  <a:srgbClr val="5B6770"/>
                </a:solidFill>
                <a:cs typeface="Times New Roman" panose="02020603050405020304" pitchFamily="18" charset="0"/>
              </a:rPr>
              <a:t>ERCOT Public</a:t>
            </a:r>
          </a:p>
          <a:p>
            <a:r>
              <a:rPr lang="en-US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May 19, 2020</a:t>
            </a:r>
            <a:endParaRPr lang="en-US" dirty="0">
              <a:solidFill>
                <a:srgbClr val="5B677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</a:t>
            </a:r>
            <a:r>
              <a:rPr lang="en-US" sz="1800" dirty="0" smtClean="0"/>
              <a:t>Distribution </a:t>
            </a:r>
            <a:r>
              <a:rPr lang="en-US" sz="1800" dirty="0"/>
              <a:t>by </a:t>
            </a:r>
            <a:r>
              <a:rPr lang="en-US" sz="1800" dirty="0" smtClean="0"/>
              <a:t>Market Segment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66700" y="5867400"/>
            <a:ext cx="83439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Note: </a:t>
            </a:r>
            <a:r>
              <a:rPr lang="en-US" sz="1100" dirty="0" smtClean="0"/>
              <a:t>Excess </a:t>
            </a:r>
            <a:r>
              <a:rPr lang="en-US" sz="1100" dirty="0"/>
              <a:t>collateral doesn’t include Unsecured Credit </a:t>
            </a:r>
            <a:r>
              <a:rPr lang="en-US" sz="1100" dirty="0" smtClean="0"/>
              <a:t>Limit and is defined as Collateral in excess of TPE</a:t>
            </a:r>
            <a:endParaRPr lang="en-US" sz="11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75" y="1397568"/>
            <a:ext cx="7410450" cy="1514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2075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Summary of </a:t>
            </a:r>
            <a:r>
              <a:rPr lang="en-US" sz="1800" dirty="0" smtClean="0"/>
              <a:t>Distribution </a:t>
            </a:r>
            <a:r>
              <a:rPr lang="en-US" sz="1800" dirty="0"/>
              <a:t>by Rating Group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1364911"/>
            <a:ext cx="7419975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5267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TPE by Rating and Category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100" y="1295400"/>
            <a:ext cx="8382000" cy="2800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1487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Distribution of </a:t>
            </a:r>
            <a:r>
              <a:rPr lang="en-US" sz="1800" dirty="0" smtClean="0"/>
              <a:t>Excess Collateral </a:t>
            </a:r>
            <a:r>
              <a:rPr lang="en-US" sz="1800" dirty="0"/>
              <a:t>by Rating and Category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262" y="1219200"/>
            <a:ext cx="8067675" cy="300037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18180" y="5791200"/>
            <a:ext cx="83439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Note: </a:t>
            </a:r>
            <a:r>
              <a:rPr lang="en-US" sz="1400" dirty="0" smtClean="0"/>
              <a:t>Excess </a:t>
            </a:r>
            <a:r>
              <a:rPr lang="en-US" sz="1400" dirty="0"/>
              <a:t>collateral doesn’t include Unsecured Credit </a:t>
            </a:r>
            <a:r>
              <a:rPr lang="en-US" sz="1400" dirty="0" smtClean="0"/>
              <a:t>Limit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988317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Bottom Quintile </a:t>
            </a:r>
            <a:r>
              <a:rPr lang="en-US" sz="1800" dirty="0"/>
              <a:t>Distribution of Excess Collateral by Rating and Category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143000"/>
            <a:ext cx="8348662" cy="3905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1322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Bottom </a:t>
            </a:r>
            <a:r>
              <a:rPr lang="en-US" sz="1800" dirty="0"/>
              <a:t>Quintile Distribution of Average TPE by Rating and Category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562" y="1219200"/>
            <a:ext cx="8601075" cy="3667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883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AEC7"/>
                </a:solidFill>
              </a:rPr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2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Monthly Highlights </a:t>
            </a:r>
            <a:r>
              <a:rPr lang="en-US" sz="1800" dirty="0">
                <a:cs typeface="Times New Roman" panose="02020603050405020304" pitchFamily="18" charset="0"/>
              </a:rPr>
              <a:t>Mar</a:t>
            </a:r>
            <a:r>
              <a:rPr lang="en-US" sz="1800" dirty="0" smtClean="0">
                <a:cs typeface="Times New Roman" panose="02020603050405020304" pitchFamily="18" charset="0"/>
              </a:rPr>
              <a:t> 2020- </a:t>
            </a:r>
            <a:r>
              <a:rPr lang="en-US" sz="1800" dirty="0" smtClean="0">
                <a:latin typeface="+mn-lt"/>
                <a:cs typeface="Times New Roman" panose="02020603050405020304" pitchFamily="18" charset="0"/>
              </a:rPr>
              <a:t>Apr 2020</a:t>
            </a:r>
            <a:endParaRPr lang="en-US" sz="1800" b="1" dirty="0">
              <a:solidFill>
                <a:schemeClr val="accent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534400" cy="51816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Market-wide average TPE increased from 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$ 459.5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million to $ 478.2 million</a:t>
            </a: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TPE increased mainly due to higher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F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orward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A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djustment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F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actors in April compared to March</a:t>
            </a:r>
            <a:endParaRPr lang="en-US" sz="1400" dirty="0" smtClean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Discretionary Collateral is defined as Secured Collateral in excess of TPE,CRR Locked ACL and DAM Exposure</a:t>
            </a: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Average Discretionary Collateral decreased from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$ 1,226.9 million 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to $1,186.1 million </a:t>
            </a:r>
          </a:p>
          <a:p>
            <a:pPr lvl="1"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The decrease in Discretionary </a:t>
            </a:r>
            <a:r>
              <a:rPr lang="en-US" sz="1400" dirty="0">
                <a:solidFill>
                  <a:srgbClr val="5B6770"/>
                </a:solidFill>
                <a:cs typeface="Times New Roman" panose="02020603050405020304" pitchFamily="18" charset="0"/>
              </a:rPr>
              <a:t>C</a:t>
            </a: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ollateral is largely due to increase in TPE and CRR Locked ACL</a:t>
            </a:r>
            <a:endParaRPr lang="en-US" sz="1400" dirty="0">
              <a:solidFill>
                <a:srgbClr val="5B6770"/>
              </a:solidFill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Number of active Counter-Parties increased by 5</a:t>
            </a:r>
          </a:p>
          <a:p>
            <a:pPr>
              <a:spcAft>
                <a:spcPts val="600"/>
              </a:spcAft>
            </a:pPr>
            <a:r>
              <a:rPr lang="en-US" sz="1400" dirty="0" smtClean="0">
                <a:solidFill>
                  <a:srgbClr val="5B6770"/>
                </a:solidFill>
                <a:cs typeface="Times New Roman" panose="02020603050405020304" pitchFamily="18" charset="0"/>
              </a:rPr>
              <a:t>No unusual collateral call activity</a:t>
            </a: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 smtClean="0">
              <a:latin typeface="+mj-lt"/>
            </a:endParaRPr>
          </a:p>
          <a:p>
            <a:pPr marL="457200" lvl="1" indent="0">
              <a:spcAft>
                <a:spcPts val="600"/>
              </a:spcAft>
              <a:buNone/>
            </a:pPr>
            <a:endParaRPr lang="en-US" sz="1800" dirty="0">
              <a:latin typeface="+mj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48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600" dirty="0" smtClean="0">
                <a:cs typeface="Times New Roman" panose="02020603050405020304" pitchFamily="18" charset="0"/>
              </a:rPr>
              <a:t>TPE/Real-Time &amp; Day-Ahead Daily Average Settlement Point Prices for HB_NORTH </a:t>
            </a:r>
            <a:br>
              <a:rPr lang="en-US" sz="1600" dirty="0" smtClean="0">
                <a:cs typeface="Times New Roman" panose="02020603050405020304" pitchFamily="18" charset="0"/>
              </a:rPr>
            </a:br>
            <a:r>
              <a:rPr lang="en-US" sz="1600" dirty="0">
                <a:cs typeface="Times New Roman" panose="02020603050405020304" pitchFamily="18" charset="0"/>
              </a:rPr>
              <a:t>Mar 2020- Apr 2020</a:t>
            </a:r>
            <a:endParaRPr lang="en-US" sz="16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515" y="1447800"/>
            <a:ext cx="7051885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08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TPE and Forward Adjustment Factors </a:t>
            </a:r>
            <a:r>
              <a:rPr lang="en-US" sz="1800" dirty="0">
                <a:cs typeface="Times New Roman" panose="02020603050405020304" pitchFamily="18" charset="0"/>
              </a:rPr>
              <a:t>Mar </a:t>
            </a:r>
            <a:r>
              <a:rPr lang="en-US" sz="1800" dirty="0" smtClean="0">
                <a:cs typeface="Times New Roman" panose="02020603050405020304" pitchFamily="18" charset="0"/>
              </a:rPr>
              <a:t>2019- </a:t>
            </a:r>
            <a:r>
              <a:rPr lang="en-US" sz="1800" dirty="0">
                <a:cs typeface="Times New Roman" panose="02020603050405020304" pitchFamily="18" charset="0"/>
              </a:rPr>
              <a:t>Apr 2020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400" y="1386682"/>
            <a:ext cx="6498899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25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Settlement Invoice Charges/TPE </a:t>
            </a:r>
            <a:r>
              <a:rPr lang="en-US" sz="1800" dirty="0">
                <a:cs typeface="Times New Roman" panose="02020603050405020304" pitchFamily="18" charset="0"/>
              </a:rPr>
              <a:t>Mar 2020- Apr 2020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143000"/>
            <a:ext cx="7638950" cy="3194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1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Available Credit by Type Compared to Total Potential Exposure (TPE)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10054" y="5715000"/>
            <a:ext cx="83343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B6770"/>
                </a:solidFill>
              </a:rPr>
              <a:t>*Numbers are as of month end except for Max TPE</a:t>
            </a:r>
            <a:endParaRPr lang="en-US" sz="1200" dirty="0">
              <a:solidFill>
                <a:srgbClr val="5B677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066800"/>
            <a:ext cx="8305800" cy="3549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463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Discretionary Collateral </a:t>
            </a:r>
            <a:r>
              <a:rPr lang="en-US" sz="1800" dirty="0">
                <a:cs typeface="Times New Roman" panose="02020603050405020304" pitchFamily="18" charset="0"/>
              </a:rPr>
              <a:t>Mar 2020- Apr 2020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86486" y="806105"/>
            <a:ext cx="8001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At a Counter-Party level, no unusual changes were noted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5715000"/>
            <a:ext cx="792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Note: Discretionary </a:t>
            </a:r>
            <a:r>
              <a:rPr lang="en-US" sz="1400" dirty="0"/>
              <a:t>c</a:t>
            </a:r>
            <a:r>
              <a:rPr lang="en-US" sz="1400" dirty="0" smtClean="0"/>
              <a:t>ollateral doesn’t include Unsecured Credit Limit or parent guarantees</a:t>
            </a:r>
            <a:endParaRPr lang="en-US" sz="1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2757" y="1524000"/>
            <a:ext cx="6523285" cy="3694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28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sz="1800" dirty="0" smtClean="0">
                <a:cs typeface="Times New Roman" panose="02020603050405020304" pitchFamily="18" charset="0"/>
              </a:rPr>
              <a:t>TPE and Discretionary Collateral by Market Segment- Apr 2020</a:t>
            </a:r>
            <a:endParaRPr lang="en-US" sz="1800" b="1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09600" y="914400"/>
            <a:ext cx="7772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Load and Generation entities accounted for the largest portion of </a:t>
            </a:r>
            <a:r>
              <a:rPr lang="en-US" sz="1400" dirty="0"/>
              <a:t>d</a:t>
            </a:r>
            <a:r>
              <a:rPr lang="en-US" sz="1400" dirty="0" smtClean="0"/>
              <a:t>iscretionary collateral</a:t>
            </a:r>
            <a:endParaRPr lang="en-US" sz="1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0" y="1524000"/>
            <a:ext cx="6492803" cy="3523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5400" dirty="0" smtClean="0"/>
          </a:p>
          <a:p>
            <a:pPr marL="0" indent="0" algn="ctr">
              <a:buNone/>
            </a:pPr>
            <a:r>
              <a:rPr lang="en-US" sz="4000" dirty="0" smtClean="0">
                <a:solidFill>
                  <a:srgbClr val="00AEC7"/>
                </a:solidFill>
              </a:rPr>
              <a:t>Appendix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87807</TotalTime>
  <Words>301</Words>
  <Application>Microsoft Office PowerPoint</Application>
  <PresentationFormat>On-screen Show (4:3)</PresentationFormat>
  <Paragraphs>63</Paragraphs>
  <Slides>16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Monthly Highlights Mar 2020- Apr 2020</vt:lpstr>
      <vt:lpstr>TPE/Real-Time &amp; Day-Ahead Daily Average Settlement Point Prices for HB_NORTH  Mar 2020- Apr 2020</vt:lpstr>
      <vt:lpstr>TPE and Forward Adjustment Factors Mar 2019- Apr 2020</vt:lpstr>
      <vt:lpstr>Settlement Invoice Charges/TPE Mar 2020- Apr 2020</vt:lpstr>
      <vt:lpstr>Available Credit by Type Compared to Total Potential Exposure (TPE)</vt:lpstr>
      <vt:lpstr>Discretionary Collateral Mar 2020- Apr 2020</vt:lpstr>
      <vt:lpstr>TPE and Discretionary Collateral by Market Segment- Apr 2020</vt:lpstr>
      <vt:lpstr>PowerPoint Presentation</vt:lpstr>
      <vt:lpstr>Summary of Distribution by Market Segment</vt:lpstr>
      <vt:lpstr>Summary of Distribution by Rating Group </vt:lpstr>
      <vt:lpstr>Distribution of TPE by Rating and Category</vt:lpstr>
      <vt:lpstr>Distribution of Excess Collateral by Rating and Category</vt:lpstr>
      <vt:lpstr>Bottom Quintile Distribution of Excess Collateral by Rating and Category</vt:lpstr>
      <vt:lpstr>Bottom Quintile Distribution of Average TPE by Rating and Category 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Papudesi, Spoorthy</cp:lastModifiedBy>
  <cp:revision>558</cp:revision>
  <cp:lastPrinted>2019-06-18T19:02:16Z</cp:lastPrinted>
  <dcterms:created xsi:type="dcterms:W3CDTF">2016-01-21T15:20:31Z</dcterms:created>
  <dcterms:modified xsi:type="dcterms:W3CDTF">2020-05-14T21:51:15Z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