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298" r:id="rId11"/>
    <p:sldId id="305" r:id="rId12"/>
    <p:sldId id="314" r:id="rId13"/>
    <p:sldId id="295" r:id="rId14"/>
    <p:sldId id="261" r:id="rId15"/>
    <p:sldId id="328" r:id="rId16"/>
    <p:sldId id="329" r:id="rId17"/>
    <p:sldId id="327" r:id="rId18"/>
    <p:sldId id="324" r:id="rId19"/>
    <p:sldId id="325" r:id="rId20"/>
    <p:sldId id="326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86" d="100"/>
          <a:sy n="86" d="100"/>
        </p:scale>
        <p:origin x="5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May 19, 2020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867400"/>
            <a:ext cx="83439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Note: </a:t>
            </a:r>
            <a:r>
              <a:rPr lang="en-US" sz="1100" dirty="0" smtClean="0"/>
              <a:t>Excess </a:t>
            </a:r>
            <a:r>
              <a:rPr lang="en-US" sz="1100" dirty="0"/>
              <a:t>collateral doesn’t include Unsecured Credit </a:t>
            </a:r>
            <a:r>
              <a:rPr lang="en-US" sz="1100" dirty="0" smtClean="0"/>
              <a:t>Limit and is defined as Collateral in excess of TPE</a:t>
            </a:r>
            <a:endParaRPr lang="en-US" sz="1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" y="1397568"/>
            <a:ext cx="74104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64911"/>
            <a:ext cx="741997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1295400"/>
            <a:ext cx="83820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62" y="1219200"/>
            <a:ext cx="8067675" cy="30003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8180" y="5791200"/>
            <a:ext cx="83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</a:t>
            </a:r>
            <a:r>
              <a:rPr lang="en-US" sz="1400" dirty="0" smtClean="0"/>
              <a:t>Excess </a:t>
            </a:r>
            <a:r>
              <a:rPr lang="en-US" sz="1400" dirty="0"/>
              <a:t>collateral doesn’t include Unsecured Credit </a:t>
            </a:r>
            <a:r>
              <a:rPr lang="en-US" sz="1400" dirty="0" smtClean="0"/>
              <a:t>Limit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Quintile </a:t>
            </a:r>
            <a:r>
              <a:rPr lang="en-US" sz="1800" dirty="0"/>
              <a:t>Distribution of Excess Collateral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48662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32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</a:t>
            </a:r>
            <a:r>
              <a:rPr lang="en-US" sz="1800" dirty="0"/>
              <a:t>Quintile Distribution of Average TPE by Rating and Category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1219200"/>
            <a:ext cx="860107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8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Mar</a:t>
            </a:r>
            <a:r>
              <a:rPr lang="en-US" sz="1800" dirty="0" smtClean="0">
                <a:cs typeface="Times New Roman" panose="02020603050405020304" pitchFamily="18" charset="0"/>
              </a:rPr>
              <a:t> 2020-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Apr 2020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$ 459.5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 to $ 478.2 million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higher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F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orward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djustment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actors in April compared to March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$ 1,226.9 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$1,186.1 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increase in TPE and CRR Locked ACL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of active Counter-Parties increased by 5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TPE/Real-Time &amp; Day-Ahead Daily Average Settlement Point Prices for HB_NORTH </a:t>
            </a:r>
            <a:br>
              <a:rPr lang="en-US" sz="1600" dirty="0" smtClean="0">
                <a:cs typeface="Times New Roman" panose="02020603050405020304" pitchFamily="18" charset="0"/>
              </a:rPr>
            </a:br>
            <a:r>
              <a:rPr lang="en-US" sz="1600" dirty="0">
                <a:cs typeface="Times New Roman" panose="02020603050405020304" pitchFamily="18" charset="0"/>
              </a:rPr>
              <a:t>Mar 2020- Apr 2020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15" y="1447800"/>
            <a:ext cx="7051885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</a:t>
            </a:r>
            <a:r>
              <a:rPr lang="en-US" sz="1800" dirty="0">
                <a:cs typeface="Times New Roman" panose="02020603050405020304" pitchFamily="18" charset="0"/>
              </a:rPr>
              <a:t>Mar </a:t>
            </a:r>
            <a:r>
              <a:rPr lang="en-US" sz="1800" dirty="0" smtClean="0">
                <a:cs typeface="Times New Roman" panose="02020603050405020304" pitchFamily="18" charset="0"/>
              </a:rPr>
              <a:t>2019- </a:t>
            </a:r>
            <a:r>
              <a:rPr lang="en-US" sz="1800" dirty="0">
                <a:cs typeface="Times New Roman" panose="02020603050405020304" pitchFamily="18" charset="0"/>
              </a:rPr>
              <a:t>Apr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386682"/>
            <a:ext cx="649889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Settlement Invoice Charges/TPE </a:t>
            </a:r>
            <a:r>
              <a:rPr lang="en-US" sz="1800" dirty="0">
                <a:cs typeface="Times New Roman" panose="02020603050405020304" pitchFamily="18" charset="0"/>
              </a:rPr>
              <a:t>Mar 2020- Apr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143000"/>
            <a:ext cx="7638950" cy="319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*Numbers are as of month 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066800"/>
            <a:ext cx="8305800" cy="354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</a:t>
            </a:r>
            <a:r>
              <a:rPr lang="en-US" sz="1800" dirty="0">
                <a:cs typeface="Times New Roman" panose="02020603050405020304" pitchFamily="18" charset="0"/>
              </a:rPr>
              <a:t>Mar 2020- Apr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At a Counter-Party level, no unusual changes were noted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757" y="1524000"/>
            <a:ext cx="6523285" cy="369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Apr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524000"/>
            <a:ext cx="6492803" cy="352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87807</TotalTime>
  <Words>301</Words>
  <Application>Microsoft Office PowerPoint</Application>
  <PresentationFormat>On-screen Show (4:3)</PresentationFormat>
  <Paragraphs>63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 Mar 2020- Apr 2020</vt:lpstr>
      <vt:lpstr>TPE/Real-Time &amp; Day-Ahead Daily Average Settlement Point Prices for HB_NORTH  Mar 2020- Apr 2020</vt:lpstr>
      <vt:lpstr>TPE and Forward Adjustment Factors Mar 2019- Apr 2020</vt:lpstr>
      <vt:lpstr>Settlement Invoice Charges/TPE Mar 2020- Apr 2020</vt:lpstr>
      <vt:lpstr>Available Credit by Type Compared to Total Potential Exposure (TPE)</vt:lpstr>
      <vt:lpstr>Discretionary Collateral Mar 2020- Apr 2020</vt:lpstr>
      <vt:lpstr>TPE and Discretionary Collateral by Market Segment- Apr 2020</vt:lpstr>
      <vt:lpstr>PowerPoint Presentation</vt:lpstr>
      <vt:lpstr>Summary of Distribution by Market Segment</vt:lpstr>
      <vt:lpstr>Summary of Distribution by Rating Group </vt:lpstr>
      <vt:lpstr>Distribution of TPE by Rating and Category</vt:lpstr>
      <vt:lpstr>Distribution of Excess Collateral by Rating and Category</vt:lpstr>
      <vt:lpstr>Bottom Quintile Distribution of Excess Collateral by Rating and Category</vt:lpstr>
      <vt:lpstr>Bottom Quintile Distribution of Average TPE by Rating and Category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558</cp:revision>
  <cp:lastPrinted>2019-06-18T19:02:16Z</cp:lastPrinted>
  <dcterms:created xsi:type="dcterms:W3CDTF">2016-01-21T15:20:31Z</dcterms:created>
  <dcterms:modified xsi:type="dcterms:W3CDTF">2020-05-14T21:51:15Z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