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22"/>
  </p:notesMasterIdLst>
  <p:handoutMasterIdLst>
    <p:handoutMasterId r:id="rId23"/>
  </p:handoutMasterIdLst>
  <p:sldIdLst>
    <p:sldId id="260" r:id="rId7"/>
    <p:sldId id="387" r:id="rId8"/>
    <p:sldId id="388" r:id="rId9"/>
    <p:sldId id="389" r:id="rId10"/>
    <p:sldId id="390" r:id="rId11"/>
    <p:sldId id="379" r:id="rId12"/>
    <p:sldId id="386" r:id="rId13"/>
    <p:sldId id="385" r:id="rId14"/>
    <p:sldId id="384" r:id="rId15"/>
    <p:sldId id="380" r:id="rId16"/>
    <p:sldId id="286" r:id="rId17"/>
    <p:sldId id="393" r:id="rId18"/>
    <p:sldId id="365" r:id="rId19"/>
    <p:sldId id="395" r:id="rId20"/>
    <p:sldId id="394" r:id="rId2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F39D5121-C02C-4CA8-82B4-5B2E8134B4C7}">
          <p14:sldIdLst>
            <p14:sldId id="260"/>
            <p14:sldId id="387"/>
            <p14:sldId id="388"/>
            <p14:sldId id="389"/>
            <p14:sldId id="390"/>
            <p14:sldId id="379"/>
            <p14:sldId id="386"/>
            <p14:sldId id="385"/>
            <p14:sldId id="384"/>
            <p14:sldId id="380"/>
            <p14:sldId id="286"/>
            <p14:sldId id="393"/>
            <p14:sldId id="365"/>
            <p14:sldId id="395"/>
            <p14:sldId id="39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70" d="100"/>
          <a:sy n="70" d="100"/>
        </p:scale>
        <p:origin x="1386" y="72"/>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handoutMaster" Target="handoutMasters/handoutMaster1.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5/18/2020</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5/18/2020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13109646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2324146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18526194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18262613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10</a:t>
            </a:fld>
            <a:endParaRPr lang="en-US"/>
          </a:p>
        </p:txBody>
      </p:sp>
    </p:spTree>
    <p:extLst>
      <p:ext uri="{BB962C8B-B14F-4D97-AF65-F5344CB8AC3E}">
        <p14:creationId xmlns:p14="http://schemas.microsoft.com/office/powerpoint/2010/main" val="42277216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11</a:t>
            </a:fld>
            <a:endParaRPr lang="en-US"/>
          </a:p>
        </p:txBody>
      </p:sp>
    </p:spTree>
    <p:extLst>
      <p:ext uri="{BB962C8B-B14F-4D97-AF65-F5344CB8AC3E}">
        <p14:creationId xmlns:p14="http://schemas.microsoft.com/office/powerpoint/2010/main" val="923889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13</a:t>
            </a:fld>
            <a:endParaRPr lang="en-US"/>
          </a:p>
        </p:txBody>
      </p:sp>
    </p:spTree>
    <p:extLst>
      <p:ext uri="{BB962C8B-B14F-4D97-AF65-F5344CB8AC3E}">
        <p14:creationId xmlns:p14="http://schemas.microsoft.com/office/powerpoint/2010/main" val="16492495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hyperlink" Target="mailto:ERCOTCredit@ercot.com"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hyperlink" Target="http://www.ercot.com/mktrules/nprotocols/" TargetMode="Externa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hyperlink" Target="http://mis.ercot.com/misapp/GetReports.do?reportTypeId=13232&amp;reportTitle=Maximum%20MWh%20Activity%20Total&amp;showHTMLView=&amp;mimicKey"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hyperlink" Target="http://mis.ercot.com/misapp/GetReports.do?reportTypeId=11116&amp;reportTitle=Settlement%20Calendar%20Extract&amp;showHTMLView=&amp;mimicKey"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txBox="1">
            <a:spLocks/>
          </p:cNvSpPr>
          <p:nvPr/>
        </p:nvSpPr>
        <p:spPr bwMode="auto">
          <a:xfrm>
            <a:off x="3505200" y="2286000"/>
            <a:ext cx="5638800"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2800">
                <a:solidFill>
                  <a:schemeClr val="bg1"/>
                </a:solidFill>
                <a:latin typeface="+mj-lt"/>
                <a:ea typeface="+mj-ea"/>
                <a:cs typeface="+mj-cs"/>
              </a:defRPr>
            </a:lvl1pPr>
            <a:lvl2pPr algn="l" rtl="0" eaLnBrk="0" fontAlgn="base" hangingPunct="0">
              <a:spcBef>
                <a:spcPct val="0"/>
              </a:spcBef>
              <a:spcAft>
                <a:spcPct val="0"/>
              </a:spcAft>
              <a:defRPr sz="2000">
                <a:solidFill>
                  <a:schemeClr val="bg1"/>
                </a:solidFill>
                <a:latin typeface="Arial Black" pitchFamily="34" charset="0"/>
              </a:defRPr>
            </a:lvl2pPr>
            <a:lvl3pPr algn="l" rtl="0" eaLnBrk="0" fontAlgn="base" hangingPunct="0">
              <a:spcBef>
                <a:spcPct val="0"/>
              </a:spcBef>
              <a:spcAft>
                <a:spcPct val="0"/>
              </a:spcAft>
              <a:defRPr sz="2000">
                <a:solidFill>
                  <a:schemeClr val="bg1"/>
                </a:solidFill>
                <a:latin typeface="Arial Black" pitchFamily="34" charset="0"/>
              </a:defRPr>
            </a:lvl3pPr>
            <a:lvl4pPr algn="l" rtl="0" eaLnBrk="0" fontAlgn="base" hangingPunct="0">
              <a:spcBef>
                <a:spcPct val="0"/>
              </a:spcBef>
              <a:spcAft>
                <a:spcPct val="0"/>
              </a:spcAft>
              <a:defRPr sz="2000">
                <a:solidFill>
                  <a:schemeClr val="bg1"/>
                </a:solidFill>
                <a:latin typeface="Arial Black" pitchFamily="34" charset="0"/>
              </a:defRPr>
            </a:lvl4pPr>
            <a:lvl5pPr algn="l" rtl="0" eaLnBrk="0" fontAlgn="base" hangingPunct="0">
              <a:spcBef>
                <a:spcPct val="0"/>
              </a:spcBef>
              <a:spcAft>
                <a:spcPct val="0"/>
              </a:spcAft>
              <a:defRPr sz="2000">
                <a:solidFill>
                  <a:schemeClr val="bg1"/>
                </a:solidFill>
                <a:latin typeface="Arial Black" pitchFamily="34" charset="0"/>
              </a:defRPr>
            </a:lvl5pPr>
            <a:lvl6pPr marL="457200" algn="l" rtl="0" fontAlgn="base">
              <a:spcBef>
                <a:spcPct val="0"/>
              </a:spcBef>
              <a:spcAft>
                <a:spcPct val="0"/>
              </a:spcAft>
              <a:defRPr sz="2000">
                <a:solidFill>
                  <a:schemeClr val="bg1"/>
                </a:solidFill>
                <a:latin typeface="Arial Black" pitchFamily="34" charset="0"/>
              </a:defRPr>
            </a:lvl6pPr>
            <a:lvl7pPr marL="914400" algn="l" rtl="0" fontAlgn="base">
              <a:spcBef>
                <a:spcPct val="0"/>
              </a:spcBef>
              <a:spcAft>
                <a:spcPct val="0"/>
              </a:spcAft>
              <a:defRPr sz="2000">
                <a:solidFill>
                  <a:schemeClr val="bg1"/>
                </a:solidFill>
                <a:latin typeface="Arial Black" pitchFamily="34" charset="0"/>
              </a:defRPr>
            </a:lvl7pPr>
            <a:lvl8pPr marL="1371600" algn="l" rtl="0" fontAlgn="base">
              <a:spcBef>
                <a:spcPct val="0"/>
              </a:spcBef>
              <a:spcAft>
                <a:spcPct val="0"/>
              </a:spcAft>
              <a:defRPr sz="2000">
                <a:solidFill>
                  <a:schemeClr val="bg1"/>
                </a:solidFill>
                <a:latin typeface="Arial Black" pitchFamily="34" charset="0"/>
              </a:defRPr>
            </a:lvl8pPr>
            <a:lvl9pPr marL="1828800" algn="l" rtl="0" fontAlgn="base">
              <a:spcBef>
                <a:spcPct val="0"/>
              </a:spcBef>
              <a:spcAft>
                <a:spcPct val="0"/>
              </a:spcAft>
              <a:defRPr sz="2000">
                <a:solidFill>
                  <a:schemeClr val="bg1"/>
                </a:solidFill>
                <a:latin typeface="Arial Black" pitchFamily="34" charset="0"/>
              </a:defRPr>
            </a:lvl9pPr>
          </a:lstStyle>
          <a:p>
            <a:r>
              <a:rPr lang="en-US" sz="1800" b="1" dirty="0" smtClean="0">
                <a:solidFill>
                  <a:schemeClr val="tx1"/>
                </a:solidFill>
              </a:rPr>
              <a:t>Implementation </a:t>
            </a:r>
            <a:r>
              <a:rPr lang="en-US" sz="1800" b="1" dirty="0">
                <a:solidFill>
                  <a:schemeClr val="tx1"/>
                </a:solidFill>
              </a:rPr>
              <a:t>of </a:t>
            </a:r>
            <a:r>
              <a:rPr lang="en-US" sz="1800" b="1" dirty="0" smtClean="0">
                <a:solidFill>
                  <a:schemeClr val="tx1"/>
                </a:solidFill>
              </a:rPr>
              <a:t>NPRRs (</a:t>
            </a:r>
            <a:r>
              <a:rPr lang="en-US" sz="1800" b="1" dirty="0">
                <a:solidFill>
                  <a:schemeClr val="tx1"/>
                </a:solidFill>
              </a:rPr>
              <a:t>887,907,985</a:t>
            </a:r>
            <a:r>
              <a:rPr lang="en-US" sz="1800" b="1" dirty="0" smtClean="0">
                <a:solidFill>
                  <a:schemeClr val="tx1"/>
                </a:solidFill>
              </a:rPr>
              <a:t>)</a:t>
            </a:r>
          </a:p>
          <a:p>
            <a:endParaRPr lang="en-US" sz="1800" b="1" dirty="0">
              <a:solidFill>
                <a:schemeClr val="tx1"/>
              </a:solidFill>
            </a:endParaRPr>
          </a:p>
          <a:p>
            <a:endParaRPr lang="en-US" sz="1800" b="1" dirty="0" smtClean="0">
              <a:solidFill>
                <a:schemeClr val="tx1"/>
              </a:solidFill>
            </a:endParaRPr>
          </a:p>
          <a:p>
            <a:r>
              <a:rPr lang="en-US" sz="1800" b="1" dirty="0" smtClean="0">
                <a:solidFill>
                  <a:schemeClr val="tx1"/>
                </a:solidFill>
              </a:rPr>
              <a:t>May 19, 2020</a:t>
            </a:r>
            <a:endParaRPr lang="en-US" sz="1800" b="1" dirty="0">
              <a:solidFill>
                <a:schemeClr val="tx1"/>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10</a:t>
            </a:fld>
            <a:endParaRPr lang="en-US"/>
          </a:p>
        </p:txBody>
      </p:sp>
      <p:sp>
        <p:nvSpPr>
          <p:cNvPr id="4" name="Title 3"/>
          <p:cNvSpPr>
            <a:spLocks noGrp="1"/>
          </p:cNvSpPr>
          <p:nvPr>
            <p:ph type="title"/>
          </p:nvPr>
        </p:nvSpPr>
        <p:spPr>
          <a:xfrm>
            <a:off x="381000" y="243682"/>
            <a:ext cx="8458200" cy="975518"/>
          </a:xfrm>
        </p:spPr>
        <p:txBody>
          <a:bodyPr/>
          <a:lstStyle/>
          <a:p>
            <a:r>
              <a:rPr lang="en-US" dirty="0"/>
              <a:t>NPRR907 </a:t>
            </a:r>
            <a:r>
              <a:rPr lang="en-US" sz="2400" i="1" dirty="0"/>
              <a:t>Revise Definition of M1a to Reflect Actual Calendar Days</a:t>
            </a:r>
          </a:p>
        </p:txBody>
      </p:sp>
      <p:sp>
        <p:nvSpPr>
          <p:cNvPr id="2" name="Content Placeholder 1"/>
          <p:cNvSpPr>
            <a:spLocks noGrp="1"/>
          </p:cNvSpPr>
          <p:nvPr>
            <p:ph idx="1"/>
          </p:nvPr>
        </p:nvSpPr>
        <p:spPr/>
        <p:txBody>
          <a:bodyPr/>
          <a:lstStyle/>
          <a:p>
            <a:pPr marL="0" indent="0">
              <a:buNone/>
            </a:pPr>
            <a:r>
              <a:rPr lang="en-US" sz="2000" dirty="0" smtClean="0"/>
              <a:t>This </a:t>
            </a:r>
            <a:r>
              <a:rPr lang="en-US" sz="2000" dirty="0"/>
              <a:t>NPRR replaces the existing fixed value of M1a with a value that can vary based on non-Bank Business Days and ERCOT holidays following the specific Operating Day. The M1a component of the Total Potential Exposure (TPE) calculation sets a time period meant to reflect the number of days between an Operating Day and the initiation of a Mass Transition of the Market Participant’s Electric Service Identifiers (ESI IDs) (Mass Transition days are reflected in the M1b component). </a:t>
            </a:r>
          </a:p>
        </p:txBody>
      </p:sp>
    </p:spTree>
    <p:extLst>
      <p:ext uri="{BB962C8B-B14F-4D97-AF65-F5344CB8AC3E}">
        <p14:creationId xmlns:p14="http://schemas.microsoft.com/office/powerpoint/2010/main" val="39174893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11</a:t>
            </a:fld>
            <a:endParaRPr lang="en-US"/>
          </a:p>
        </p:txBody>
      </p:sp>
      <p:sp>
        <p:nvSpPr>
          <p:cNvPr id="4" name="Title 3"/>
          <p:cNvSpPr>
            <a:spLocks noGrp="1"/>
          </p:cNvSpPr>
          <p:nvPr>
            <p:ph type="title"/>
          </p:nvPr>
        </p:nvSpPr>
        <p:spPr>
          <a:xfrm>
            <a:off x="381000" y="243682"/>
            <a:ext cx="8458200" cy="1127918"/>
          </a:xfrm>
        </p:spPr>
        <p:txBody>
          <a:bodyPr/>
          <a:lstStyle/>
          <a:p>
            <a:r>
              <a:rPr lang="en-US" dirty="0"/>
              <a:t>NPRR907 </a:t>
            </a:r>
            <a:r>
              <a:rPr lang="en-US" sz="2400" i="1" dirty="0"/>
              <a:t>Revise Definition of M1a to Reflect Actual Calendar Days</a:t>
            </a:r>
            <a:endParaRPr lang="en-US" sz="2400" dirty="0"/>
          </a:p>
        </p:txBody>
      </p:sp>
      <p:sp>
        <p:nvSpPr>
          <p:cNvPr id="7" name="Content Placeholder 2"/>
          <p:cNvSpPr>
            <a:spLocks noGrp="1"/>
          </p:cNvSpPr>
          <p:nvPr>
            <p:ph idx="1"/>
          </p:nvPr>
        </p:nvSpPr>
        <p:spPr>
          <a:xfrm>
            <a:off x="304800" y="1524000"/>
            <a:ext cx="8534400" cy="4495799"/>
          </a:xfrm>
        </p:spPr>
        <p:txBody>
          <a:bodyPr>
            <a:normAutofit fontScale="92500" lnSpcReduction="10000"/>
          </a:bodyPr>
          <a:lstStyle/>
          <a:p>
            <a:pPr marL="0" indent="0">
              <a:buNone/>
            </a:pPr>
            <a:r>
              <a:rPr lang="en-US" sz="2000" b="1" dirty="0"/>
              <a:t>16.11.4.3 Determination of Counter-Party Estimated Aggregate Liability</a:t>
            </a:r>
          </a:p>
          <a:p>
            <a:pPr marL="0" indent="0">
              <a:spcBef>
                <a:spcPts val="600"/>
              </a:spcBef>
              <a:buNone/>
            </a:pPr>
            <a:r>
              <a:rPr lang="en-US" sz="2000" dirty="0"/>
              <a:t>M1 = M1a + M1b—Multiplier for DALE and RTLE.  Provides for forward risk during a Counter-Party termination upon default based upon the sum of the time period required for any termination upon default (M1a) and the time period required for a Mass Transition only (M1b).  The M1a component is applicable to all Counter-Parties.  The M1b component is applicable only to Counter-Parties representing any QSE associated with a LSE.</a:t>
            </a:r>
          </a:p>
          <a:p>
            <a:pPr marL="0" indent="0">
              <a:buNone/>
            </a:pPr>
            <a:r>
              <a:rPr lang="en-US" sz="2000" dirty="0"/>
              <a:t> </a:t>
            </a:r>
          </a:p>
          <a:p>
            <a:pPr marL="0" indent="0">
              <a:buNone/>
            </a:pPr>
            <a:r>
              <a:rPr lang="en-US" sz="2000" dirty="0"/>
              <a:t>M1a = Time period required for any termination from an Operating Day.  </a:t>
            </a:r>
          </a:p>
          <a:p>
            <a:pPr>
              <a:spcBef>
                <a:spcPts val="600"/>
              </a:spcBef>
            </a:pPr>
            <a:r>
              <a:rPr lang="en-US" sz="2000" dirty="0"/>
              <a:t>M1a is comprised of a fixed value (</a:t>
            </a:r>
            <a:r>
              <a:rPr lang="en-US" sz="2000" i="1" dirty="0"/>
              <a:t>M1d=8</a:t>
            </a:r>
            <a:r>
              <a:rPr lang="en-US" sz="2000" dirty="0"/>
              <a:t>), representing days from issuance of a collateral call to termination, and a calendar day-specific variable value.  For any Operating Day, M1a is equal to the total number of forward calendar days encompassed by starting on the Operating Day, including </a:t>
            </a:r>
            <a:r>
              <a:rPr lang="en-US" sz="2000" i="1" dirty="0"/>
              <a:t>M1d</a:t>
            </a:r>
            <a:r>
              <a:rPr lang="en-US" sz="2000" dirty="0"/>
              <a:t> Bank Business Days forward, and adding any ERCOT holidays that are also Bank Business Days</a:t>
            </a:r>
          </a:p>
          <a:p>
            <a:endParaRPr lang="en-US" sz="2000" dirty="0"/>
          </a:p>
          <a:p>
            <a:endParaRPr lang="en-US" sz="2000" dirty="0"/>
          </a:p>
        </p:txBody>
      </p:sp>
    </p:spTree>
    <p:extLst>
      <p:ext uri="{BB962C8B-B14F-4D97-AF65-F5344CB8AC3E}">
        <p14:creationId xmlns:p14="http://schemas.microsoft.com/office/powerpoint/2010/main" val="29002739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Credit Reports Changes</a:t>
            </a:r>
          </a:p>
        </p:txBody>
      </p:sp>
      <p:sp>
        <p:nvSpPr>
          <p:cNvPr id="4" name="Slide Number Placeholder 3"/>
          <p:cNvSpPr>
            <a:spLocks noGrp="1"/>
          </p:cNvSpPr>
          <p:nvPr>
            <p:ph type="sldNum" sz="quarter" idx="4"/>
          </p:nvPr>
        </p:nvSpPr>
        <p:spPr/>
        <p:txBody>
          <a:bodyPr/>
          <a:lstStyle/>
          <a:p>
            <a:fld id="{1D93BD3E-1E9A-4970-A6F7-E7AC52762E0C}" type="slidenum">
              <a:rPr lang="en-US" smtClean="0"/>
              <a:pPr/>
              <a:t>12</a:t>
            </a:fld>
            <a:endParaRPr lang="en-US"/>
          </a:p>
        </p:txBody>
      </p:sp>
      <p:pic>
        <p:nvPicPr>
          <p:cNvPr id="5" name="Content Placeholder 4"/>
          <p:cNvPicPr>
            <a:picLocks noGrp="1" noChangeAspect="1"/>
          </p:cNvPicPr>
          <p:nvPr>
            <p:ph idx="1"/>
          </p:nvPr>
        </p:nvPicPr>
        <p:blipFill>
          <a:blip r:embed="rId2"/>
          <a:stretch>
            <a:fillRect/>
          </a:stretch>
        </p:blipFill>
        <p:spPr>
          <a:xfrm>
            <a:off x="381000" y="2895600"/>
            <a:ext cx="8534400" cy="1904999"/>
          </a:xfrm>
          <a:prstGeom prst="rect">
            <a:avLst/>
          </a:prstGeom>
        </p:spPr>
      </p:pic>
      <p:sp>
        <p:nvSpPr>
          <p:cNvPr id="6" name="Rectangle 5"/>
          <p:cNvSpPr/>
          <p:nvPr/>
        </p:nvSpPr>
        <p:spPr>
          <a:xfrm>
            <a:off x="304800" y="1207949"/>
            <a:ext cx="8382000" cy="1200329"/>
          </a:xfrm>
          <a:prstGeom prst="rect">
            <a:avLst/>
          </a:prstGeom>
        </p:spPr>
        <p:txBody>
          <a:bodyPr wrap="square">
            <a:spAutoFit/>
          </a:bodyPr>
          <a:lstStyle/>
          <a:p>
            <a:r>
              <a:rPr lang="en-US" u="sng" dirty="0"/>
              <a:t>Estimated Aggregate Liability (EAL) Detail Report (EMIL ID NP16-669-SG, Report Id 11179):</a:t>
            </a:r>
          </a:p>
          <a:p>
            <a:pPr marL="285750" lvl="0" indent="-285750">
              <a:buFont typeface="Arial" panose="020B0604020202020204" pitchFamily="34" charset="0"/>
              <a:buChar char="•"/>
            </a:pPr>
            <a:r>
              <a:rPr lang="en-US" dirty="0"/>
              <a:t>Added M1a and M1b columns in the RTLE, URTA and DALE Details for QSEs of the Counter-Party Section</a:t>
            </a:r>
          </a:p>
        </p:txBody>
      </p:sp>
    </p:spTree>
    <p:extLst>
      <p:ext uri="{BB962C8B-B14F-4D97-AF65-F5344CB8AC3E}">
        <p14:creationId xmlns:p14="http://schemas.microsoft.com/office/powerpoint/2010/main" val="20346771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610600" y="6561138"/>
            <a:ext cx="381000" cy="212725"/>
          </a:xfrm>
        </p:spPr>
        <p:txBody>
          <a:bodyPr/>
          <a:lstStyle/>
          <a:p>
            <a:fld id="{1D93BD3E-1E9A-4970-A6F7-E7AC52762E0C}" type="slidenum">
              <a:rPr lang="en-US" smtClean="0"/>
              <a:t>13</a:t>
            </a:fld>
            <a:endParaRPr lang="en-US"/>
          </a:p>
        </p:txBody>
      </p:sp>
      <p:sp>
        <p:nvSpPr>
          <p:cNvPr id="4" name="Title 3"/>
          <p:cNvSpPr>
            <a:spLocks noGrp="1"/>
          </p:cNvSpPr>
          <p:nvPr>
            <p:ph type="title"/>
          </p:nvPr>
        </p:nvSpPr>
        <p:spPr>
          <a:xfrm>
            <a:off x="381000" y="243682"/>
            <a:ext cx="8458200" cy="1051718"/>
          </a:xfrm>
        </p:spPr>
        <p:txBody>
          <a:bodyPr/>
          <a:lstStyle/>
          <a:p>
            <a:r>
              <a:rPr lang="en-US" dirty="0"/>
              <a:t>NPRR985 </a:t>
            </a:r>
            <a:r>
              <a:rPr lang="en-US" sz="2400" i="1" dirty="0"/>
              <a:t>Modify Forward Adjustment Factors to Include Pricing for the Current Operating Day </a:t>
            </a:r>
          </a:p>
        </p:txBody>
      </p:sp>
      <p:sp>
        <p:nvSpPr>
          <p:cNvPr id="9" name="Content Placeholder 2"/>
          <p:cNvSpPr>
            <a:spLocks noGrp="1"/>
          </p:cNvSpPr>
          <p:nvPr>
            <p:ph idx="1"/>
          </p:nvPr>
        </p:nvSpPr>
        <p:spPr>
          <a:xfrm>
            <a:off x="381000" y="1600200"/>
            <a:ext cx="8458200" cy="4576763"/>
          </a:xfrm>
        </p:spPr>
        <p:txBody>
          <a:bodyPr/>
          <a:lstStyle/>
          <a:p>
            <a:pPr marL="0" indent="0">
              <a:buNone/>
            </a:pPr>
            <a:r>
              <a:rPr lang="en-US" sz="2400" dirty="0"/>
              <a:t>This NPRR modifies the time period used to compute the forward adjustment factor components of the Total Potential Exposure (TPE) calculation to clarify that the three forward weeks commence on the applicable Operating Day, rather than following the Operating Day.</a:t>
            </a:r>
          </a:p>
          <a:p>
            <a:pPr marL="0" indent="0">
              <a:buNone/>
            </a:pPr>
            <a:endParaRPr lang="en-US" dirty="0" smtClean="0"/>
          </a:p>
        </p:txBody>
      </p:sp>
    </p:spTree>
    <p:extLst>
      <p:ext uri="{BB962C8B-B14F-4D97-AF65-F5344CB8AC3E}">
        <p14:creationId xmlns:p14="http://schemas.microsoft.com/office/powerpoint/2010/main" val="27483115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Credit Reports Changes</a:t>
            </a:r>
          </a:p>
        </p:txBody>
      </p:sp>
      <p:sp>
        <p:nvSpPr>
          <p:cNvPr id="3" name="Content Placeholder 2"/>
          <p:cNvSpPr>
            <a:spLocks noGrp="1"/>
          </p:cNvSpPr>
          <p:nvPr>
            <p:ph idx="1"/>
          </p:nvPr>
        </p:nvSpPr>
        <p:spPr>
          <a:xfrm>
            <a:off x="304800" y="1143000"/>
            <a:ext cx="8534400" cy="4319832"/>
          </a:xfrm>
        </p:spPr>
        <p:txBody>
          <a:bodyPr/>
          <a:lstStyle/>
          <a:p>
            <a:pPr marL="0" indent="0">
              <a:buNone/>
            </a:pPr>
            <a:r>
              <a:rPr lang="en-US" sz="2000" u="sng" dirty="0" smtClean="0"/>
              <a:t>Default </a:t>
            </a:r>
            <a:r>
              <a:rPr lang="en-US" sz="2000" u="sng" dirty="0"/>
              <a:t>Uplift Supporting Data Report (EMIL ID NP9-194-M, Report Id 19306):</a:t>
            </a:r>
          </a:p>
          <a:p>
            <a:pPr lvl="1">
              <a:buFont typeface="Arial" panose="020B0604020202020204" pitchFamily="34" charset="0"/>
              <a:buChar char="•"/>
            </a:pPr>
            <a:r>
              <a:rPr lang="en-US" sz="2000" dirty="0"/>
              <a:t>New Report</a:t>
            </a:r>
          </a:p>
          <a:p>
            <a:pPr lvl="1"/>
            <a:endParaRPr lang="en-US" sz="2000" u="sng" dirty="0"/>
          </a:p>
          <a:p>
            <a:pPr marL="0" indent="0">
              <a:buNone/>
            </a:pPr>
            <a:r>
              <a:rPr lang="en-US" sz="2000" u="sng" dirty="0"/>
              <a:t>Letter of Credit Concentration Report:</a:t>
            </a:r>
          </a:p>
          <a:p>
            <a:pPr lvl="1">
              <a:buFont typeface="Arial" panose="020B0604020202020204" pitchFamily="34" charset="0"/>
              <a:buChar char="•"/>
            </a:pPr>
            <a:r>
              <a:rPr lang="en-US" sz="2000" dirty="0"/>
              <a:t>Report will be posted in pdf/excel</a:t>
            </a:r>
          </a:p>
          <a:p>
            <a:pPr marL="0" indent="0">
              <a:buNone/>
            </a:pPr>
            <a:endParaRPr lang="en-US" sz="2000" u="sng" dirty="0"/>
          </a:p>
          <a:p>
            <a:pPr marL="0" indent="0">
              <a:buNone/>
            </a:pPr>
            <a:r>
              <a:rPr lang="en-US" sz="2000" u="sng" dirty="0"/>
              <a:t>Available Credit Limit (ACL) Summary Report (EMIL ID FNC-470-SG, Report Id 11173):</a:t>
            </a:r>
          </a:p>
          <a:p>
            <a:pPr lvl="1">
              <a:buFont typeface="Arial" panose="020B0604020202020204" pitchFamily="34" charset="0"/>
              <a:buChar char="•"/>
            </a:pPr>
            <a:r>
              <a:rPr lang="en-US" sz="2000" dirty="0"/>
              <a:t>Removed Flexible Account Transactions Summary section </a:t>
            </a:r>
            <a:r>
              <a:rPr lang="en-US" sz="2000" i="1" dirty="0"/>
              <a:t>– this is part of eliminating prepay </a:t>
            </a:r>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14</a:t>
            </a:fld>
            <a:endParaRPr lang="en-US"/>
          </a:p>
        </p:txBody>
      </p:sp>
    </p:spTree>
    <p:extLst>
      <p:ext uri="{BB962C8B-B14F-4D97-AF65-F5344CB8AC3E}">
        <p14:creationId xmlns:p14="http://schemas.microsoft.com/office/powerpoint/2010/main" val="24340301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715414"/>
          </a:xfrm>
        </p:spPr>
        <p:txBody>
          <a:bodyPr/>
          <a:lstStyle/>
          <a:p>
            <a:r>
              <a:rPr lang="en-US" dirty="0"/>
              <a:t>Flexible Account</a:t>
            </a:r>
          </a:p>
        </p:txBody>
      </p:sp>
      <p:sp>
        <p:nvSpPr>
          <p:cNvPr id="3" name="Content Placeholder 2"/>
          <p:cNvSpPr>
            <a:spLocks noGrp="1"/>
          </p:cNvSpPr>
          <p:nvPr>
            <p:ph idx="1"/>
          </p:nvPr>
        </p:nvSpPr>
        <p:spPr>
          <a:xfrm>
            <a:off x="304800" y="959096"/>
            <a:ext cx="8534400" cy="4319832"/>
          </a:xfrm>
        </p:spPr>
        <p:txBody>
          <a:bodyPr/>
          <a:lstStyle/>
          <a:p>
            <a:r>
              <a:rPr lang="en-US" sz="1800" dirty="0"/>
              <a:t>On June 1, 2020, ERCOT will be consolidating all cash held on deposit with ERCOT into one account. All funds held in a Counter-Party’s prepay account (flexible account) will be transferred into the Counter-Party’s cash collateral account or returned upon request. </a:t>
            </a:r>
          </a:p>
          <a:p>
            <a:r>
              <a:rPr lang="en-US" sz="1800" dirty="0"/>
              <a:t>Please email ERCOT Credit, </a:t>
            </a:r>
            <a:r>
              <a:rPr lang="en-US" sz="1800" u="sng" dirty="0">
                <a:hlinkClick r:id="rId2"/>
              </a:rPr>
              <a:t>ERCOTCredit@ercot.com</a:t>
            </a:r>
            <a:r>
              <a:rPr lang="en-US" sz="1800" dirty="0"/>
              <a:t>, if you would like prepay funds returned, otherwise all funds will be transferred on June 1, 2020 from prepay to cash collateral account. If you currently use prepay to pay and/or receive market invoices from ERCOT, invoices will continue to be processed with cash collateral funds once those funds are transferred. </a:t>
            </a:r>
          </a:p>
          <a:p>
            <a:r>
              <a:rPr lang="en-US" sz="1800" dirty="0"/>
              <a:t>ERCOT will file a Nodal Protocol Revision Request (NPRR) to remove grey-box language from NPRR702, Flexible Accounts, Payment of Invoices, and Disposition of Interest on Cash Collateral. The Disposition of Interest on Cash Collateral </a:t>
            </a:r>
          </a:p>
          <a:p>
            <a:r>
              <a:rPr lang="en-US" sz="1800" dirty="0"/>
              <a:t>Due to the elimination of the Flexible Account, the Available Credit Limit (ACL) Summary Report will be modified to delete the section of the report related to the Flexible Account. </a:t>
            </a:r>
          </a:p>
          <a:p>
            <a:r>
              <a:rPr lang="en-US" sz="1800" u="sng" dirty="0"/>
              <a:t>Available Credit Limit (ACL) Summary Report (EMIL ID FNC-470-SG, Report Id 11173):</a:t>
            </a:r>
            <a:endParaRPr lang="en-US" sz="1800" dirty="0"/>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15</a:t>
            </a:fld>
            <a:endParaRPr lang="en-US"/>
          </a:p>
        </p:txBody>
      </p:sp>
    </p:spTree>
    <p:extLst>
      <p:ext uri="{BB962C8B-B14F-4D97-AF65-F5344CB8AC3E}">
        <p14:creationId xmlns:p14="http://schemas.microsoft.com/office/powerpoint/2010/main" val="33808938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Protocol Disclaimer </a:t>
            </a:r>
          </a:p>
        </p:txBody>
      </p:sp>
      <p:sp>
        <p:nvSpPr>
          <p:cNvPr id="3" name="Content Placeholder 2"/>
          <p:cNvSpPr>
            <a:spLocks noGrp="1"/>
          </p:cNvSpPr>
          <p:nvPr>
            <p:ph idx="1"/>
          </p:nvPr>
        </p:nvSpPr>
        <p:spPr/>
        <p:txBody>
          <a:bodyPr/>
          <a:lstStyle/>
          <a:p>
            <a:pPr marL="0" indent="0">
              <a:buNone/>
            </a:pPr>
            <a:r>
              <a:rPr lang="en-US" sz="2000" dirty="0"/>
              <a:t>Legal Disclaimers and Admonitions</a:t>
            </a:r>
          </a:p>
          <a:p>
            <a:endParaRPr lang="en-US" sz="2000" dirty="0"/>
          </a:p>
          <a:p>
            <a:pPr marL="0" indent="0">
              <a:buNone/>
            </a:pPr>
            <a:r>
              <a:rPr lang="en-US" sz="2000" dirty="0"/>
              <a:t>This presentation provides a general overview of the Texas Nodal Market and is not intended to be a substitute for the ERCOT Protocols, as amended from time to time. If any conflict exists between this presentation and the ERCOT Protocols, the ERCOT Protocols shall control in all respects.</a:t>
            </a:r>
          </a:p>
          <a:p>
            <a:pPr marL="0" indent="0">
              <a:buNone/>
            </a:pPr>
            <a:endParaRPr lang="en-US" sz="2000" dirty="0"/>
          </a:p>
          <a:p>
            <a:pPr marL="0" indent="0">
              <a:buNone/>
            </a:pPr>
            <a:r>
              <a:rPr lang="en-US" sz="2000" dirty="0"/>
              <a:t>For more information, please visit:</a:t>
            </a:r>
          </a:p>
          <a:p>
            <a:pPr marL="0" indent="0">
              <a:buNone/>
            </a:pPr>
            <a:r>
              <a:rPr lang="en-US" sz="2000" dirty="0">
                <a:hlinkClick r:id="rId2"/>
              </a:rPr>
              <a:t>http://www.ercot.com/mktrules/nprotocols/</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3644310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Audience</a:t>
            </a:r>
          </a:p>
        </p:txBody>
      </p:sp>
      <p:sp>
        <p:nvSpPr>
          <p:cNvPr id="3" name="Content Placeholder 2"/>
          <p:cNvSpPr>
            <a:spLocks noGrp="1"/>
          </p:cNvSpPr>
          <p:nvPr>
            <p:ph idx="1"/>
          </p:nvPr>
        </p:nvSpPr>
        <p:spPr/>
        <p:txBody>
          <a:bodyPr/>
          <a:lstStyle/>
          <a:p>
            <a:pPr marL="0" indent="0">
              <a:buNone/>
            </a:pPr>
            <a:r>
              <a:rPr lang="en-US" sz="2000" dirty="0"/>
              <a:t>This document is intended for personnel responsible for meeting ERCOT creditworthiness requirements at their companies and who have completed the Credit Management Workshop. </a:t>
            </a:r>
          </a:p>
          <a:p>
            <a:pPr marL="0" indent="0">
              <a:buNone/>
            </a:pPr>
            <a:endParaRPr lang="en-US" sz="2000" dirty="0"/>
          </a:p>
          <a:p>
            <a:pPr marL="0" indent="0">
              <a:buNone/>
            </a:pPr>
            <a:r>
              <a:rPr lang="en-US" sz="2000" dirty="0"/>
              <a:t>Includes companies registered as Qualified Scheduling Entities and CRR Account Holders</a:t>
            </a:r>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6860137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Gain </a:t>
            </a:r>
            <a:r>
              <a:rPr lang="en-US" dirty="0" smtClean="0"/>
              <a:t>an </a:t>
            </a:r>
            <a:r>
              <a:rPr lang="en-US" dirty="0"/>
              <a:t>understanding of:</a:t>
            </a:r>
          </a:p>
        </p:txBody>
      </p:sp>
      <p:sp>
        <p:nvSpPr>
          <p:cNvPr id="3" name="Content Placeholder 2"/>
          <p:cNvSpPr>
            <a:spLocks noGrp="1"/>
          </p:cNvSpPr>
          <p:nvPr>
            <p:ph idx="1"/>
          </p:nvPr>
        </p:nvSpPr>
        <p:spPr>
          <a:xfrm>
            <a:off x="342900" y="1219200"/>
            <a:ext cx="8534400" cy="4319832"/>
          </a:xfrm>
        </p:spPr>
        <p:txBody>
          <a:bodyPr/>
          <a:lstStyle/>
          <a:p>
            <a:pPr marL="0" indent="0">
              <a:buNone/>
            </a:pPr>
            <a:r>
              <a:rPr lang="en-US" sz="2000" dirty="0"/>
              <a:t>Changes related to implementation of Nodal Protocol Revision Requests (NPRRs): </a:t>
            </a:r>
          </a:p>
          <a:p>
            <a:r>
              <a:rPr lang="en-US" sz="2000" dirty="0"/>
              <a:t>NPRR887, </a:t>
            </a:r>
            <a:r>
              <a:rPr lang="en-US" sz="2000" i="1" dirty="0"/>
              <a:t>Monthly Posting of Default Uplift Exposure Information </a:t>
            </a:r>
          </a:p>
          <a:p>
            <a:r>
              <a:rPr lang="en-US" sz="2000" dirty="0"/>
              <a:t>NPRR907, </a:t>
            </a:r>
            <a:r>
              <a:rPr lang="en-US" sz="2000" i="1" dirty="0"/>
              <a:t>Revise Definition of M1a to Reflect Actual Calendar Days</a:t>
            </a:r>
          </a:p>
          <a:p>
            <a:r>
              <a:rPr lang="en-US" sz="2000" dirty="0"/>
              <a:t>NPRR985, </a:t>
            </a:r>
            <a:r>
              <a:rPr lang="en-US" sz="2000" i="1" dirty="0"/>
              <a:t>Modify Forward Adjustment Factors to Include Pricing for the Current Operating Day </a:t>
            </a:r>
          </a:p>
          <a:p>
            <a:endParaRPr lang="en-US" sz="2000" dirty="0"/>
          </a:p>
          <a:p>
            <a:pPr marL="0" indent="0">
              <a:buNone/>
            </a:pPr>
            <a:r>
              <a:rPr lang="en-US" sz="2000" dirty="0" smtClean="0"/>
              <a:t>Credit </a:t>
            </a:r>
            <a:r>
              <a:rPr lang="en-US" sz="2000" dirty="0"/>
              <a:t>Report Changes</a:t>
            </a:r>
          </a:p>
          <a:p>
            <a:r>
              <a:rPr lang="en-US" sz="2000" dirty="0"/>
              <a:t>NPRR887, </a:t>
            </a:r>
            <a:r>
              <a:rPr lang="en-US" sz="2000" i="1" dirty="0"/>
              <a:t>Monthly Posting of Default Uplift Exposure Information </a:t>
            </a:r>
          </a:p>
          <a:p>
            <a:r>
              <a:rPr lang="en-US" sz="2000" dirty="0"/>
              <a:t>NPRR907, </a:t>
            </a:r>
            <a:r>
              <a:rPr lang="en-US" sz="2000" i="1" dirty="0"/>
              <a:t>Revise Definition of M1a to Reflect Actual Calendar Days</a:t>
            </a:r>
          </a:p>
          <a:p>
            <a:r>
              <a:rPr lang="en-US" sz="2000" dirty="0"/>
              <a:t>NPRR985, </a:t>
            </a:r>
            <a:r>
              <a:rPr lang="en-US" sz="2000" i="1" dirty="0"/>
              <a:t>Modify Forward Adjustment Factors to Include Pricing for the Current Operating Day</a:t>
            </a:r>
          </a:p>
          <a:p>
            <a:r>
              <a:rPr lang="en-US" sz="2000" dirty="0"/>
              <a:t>Letter of Credit Concentration Report – will post in PDF/Excel</a:t>
            </a:r>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17978925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NPRR887 Monthly Posting of Default Uplift Exposure Information</a:t>
            </a:r>
          </a:p>
        </p:txBody>
      </p:sp>
      <p:sp>
        <p:nvSpPr>
          <p:cNvPr id="3" name="Content Placeholder 2"/>
          <p:cNvSpPr>
            <a:spLocks noGrp="1"/>
          </p:cNvSpPr>
          <p:nvPr>
            <p:ph idx="1"/>
          </p:nvPr>
        </p:nvSpPr>
        <p:spPr/>
        <p:txBody>
          <a:bodyPr/>
          <a:lstStyle/>
          <a:p>
            <a:pPr marL="0" indent="0">
              <a:buNone/>
            </a:pPr>
            <a:r>
              <a:rPr lang="en-US" sz="2000" dirty="0"/>
              <a:t>This Nodal Protocol Revision Request (NPRR) creates a new Market Information System (MIS) Certified Area posting which provides insight to the potential risk associated with default uplift charges to each Counter-Party</a:t>
            </a:r>
            <a:r>
              <a:rPr lang="en-US" sz="2000" dirty="0" smtClean="0"/>
              <a:t>.</a:t>
            </a:r>
          </a:p>
          <a:p>
            <a:pPr marL="0" indent="0">
              <a:buNone/>
            </a:pPr>
            <a:endParaRPr lang="en-US" sz="2000" dirty="0"/>
          </a:p>
          <a:p>
            <a:pPr marL="0" indent="0">
              <a:buNone/>
            </a:pPr>
            <a:r>
              <a:rPr lang="en-US" sz="1800" b="1" i="1" dirty="0"/>
              <a:t>9.19.3	Default Uplift Supporting Data </a:t>
            </a:r>
            <a:r>
              <a:rPr lang="en-US" sz="1800" b="1" i="1" dirty="0" smtClean="0"/>
              <a:t>Reporting</a:t>
            </a:r>
          </a:p>
          <a:p>
            <a:pPr marL="0" indent="0">
              <a:buNone/>
            </a:pPr>
            <a:endParaRPr lang="en-US" sz="1800" b="1" i="1" dirty="0"/>
          </a:p>
          <a:p>
            <a:pPr marL="0" indent="0">
              <a:buNone/>
            </a:pPr>
            <a:r>
              <a:rPr lang="en-US" sz="1600" dirty="0"/>
              <a:t>(1) ERCOT shall post once each month on the MIS Certified Area, the Maximum MWh Activity (MMA), Maximum MWh Activity Total (MMATOT), Maximum MWh Activity Ratio Share (MMARS), and the Counter-Party level components of MMA calculation as defined in paragraph (2) of Section 9.19.1, Default Uplift Invoices.  Each month’s report shall be updated with Final and True-Up Settlement data when ERCOT’s systems contain the necessary information to complete the report with the updated data.</a:t>
            </a:r>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21061248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6</a:t>
            </a:fld>
            <a:endParaRPr lang="en-US"/>
          </a:p>
        </p:txBody>
      </p:sp>
      <p:sp>
        <p:nvSpPr>
          <p:cNvPr id="4" name="Title 3"/>
          <p:cNvSpPr>
            <a:spLocks noGrp="1"/>
          </p:cNvSpPr>
          <p:nvPr>
            <p:ph type="title"/>
          </p:nvPr>
        </p:nvSpPr>
        <p:spPr>
          <a:xfrm>
            <a:off x="381000" y="243682"/>
            <a:ext cx="8458200" cy="715414"/>
          </a:xfrm>
        </p:spPr>
        <p:txBody>
          <a:bodyPr/>
          <a:lstStyle/>
          <a:p>
            <a:r>
              <a:rPr lang="en-US" dirty="0" smtClean="0"/>
              <a:t>NPRR887 – review of report data</a:t>
            </a:r>
            <a:endParaRPr lang="en-US" dirty="0"/>
          </a:p>
        </p:txBody>
      </p:sp>
      <p:sp>
        <p:nvSpPr>
          <p:cNvPr id="2" name="Content Placeholder 1"/>
          <p:cNvSpPr>
            <a:spLocks noGrp="1"/>
          </p:cNvSpPr>
          <p:nvPr>
            <p:ph idx="1"/>
          </p:nvPr>
        </p:nvSpPr>
        <p:spPr/>
        <p:txBody>
          <a:bodyPr/>
          <a:lstStyle/>
          <a:p>
            <a:pPr marL="0" indent="0">
              <a:buNone/>
            </a:pPr>
            <a:r>
              <a:rPr lang="en-US" altLang="en-US" sz="2000" dirty="0"/>
              <a:t>The MMARS “Activity” considers </a:t>
            </a:r>
            <a:r>
              <a:rPr lang="en-US" altLang="en-US" sz="2000" dirty="0" smtClean="0"/>
              <a:t>data for a whole month:</a:t>
            </a:r>
            <a:endParaRPr lang="en-US" altLang="en-US" sz="2000" dirty="0"/>
          </a:p>
          <a:p>
            <a:pPr lvl="1">
              <a:buFont typeface="Arial" panose="020B0604020202020204" pitchFamily="34" charset="0"/>
              <a:buChar char="•"/>
            </a:pPr>
            <a:r>
              <a:rPr lang="en-US" altLang="en-US" sz="1800" dirty="0" smtClean="0"/>
              <a:t>Generation (except for generation during RUC hours or from RMR)</a:t>
            </a:r>
          </a:p>
          <a:p>
            <a:pPr lvl="1">
              <a:buFont typeface="Arial" panose="020B0604020202020204" pitchFamily="34" charset="0"/>
              <a:buChar char="•"/>
            </a:pPr>
            <a:r>
              <a:rPr lang="en-US" altLang="en-US" sz="1800" dirty="0" smtClean="0"/>
              <a:t>DC </a:t>
            </a:r>
            <a:r>
              <a:rPr lang="en-US" altLang="en-US" sz="1800" dirty="0"/>
              <a:t>Tie Imports</a:t>
            </a:r>
          </a:p>
          <a:p>
            <a:pPr lvl="1">
              <a:buFont typeface="Arial" panose="020B0604020202020204" pitchFamily="34" charset="0"/>
              <a:buChar char="•"/>
            </a:pPr>
            <a:r>
              <a:rPr lang="en-US" altLang="en-US" sz="1800" dirty="0" smtClean="0"/>
              <a:t>Adjusted Metered Load and Wholesale Storage Load</a:t>
            </a:r>
          </a:p>
          <a:p>
            <a:pPr lvl="1">
              <a:buFont typeface="Arial" panose="020B0604020202020204" pitchFamily="34" charset="0"/>
              <a:buChar char="•"/>
            </a:pPr>
            <a:r>
              <a:rPr lang="en-US" altLang="en-US" sz="1800" dirty="0" smtClean="0"/>
              <a:t>QSE </a:t>
            </a:r>
            <a:r>
              <a:rPr lang="en-US" altLang="en-US" sz="1800" dirty="0"/>
              <a:t>to QSE Energy Sales and Purchases</a:t>
            </a:r>
          </a:p>
          <a:p>
            <a:pPr lvl="1">
              <a:buFont typeface="Arial" panose="020B0604020202020204" pitchFamily="34" charset="0"/>
              <a:buChar char="•"/>
            </a:pPr>
            <a:r>
              <a:rPr lang="en-US" altLang="en-US" sz="1800" dirty="0"/>
              <a:t>Day-Ahead Energy Sales and Purchases</a:t>
            </a:r>
          </a:p>
          <a:p>
            <a:pPr lvl="1">
              <a:buFont typeface="Arial" panose="020B0604020202020204" pitchFamily="34" charset="0"/>
              <a:buChar char="•"/>
            </a:pPr>
            <a:r>
              <a:rPr lang="en-US" altLang="en-US" sz="1800" dirty="0"/>
              <a:t>PTP Obligations </a:t>
            </a:r>
            <a:r>
              <a:rPr lang="en-US" altLang="en-US" sz="1800" dirty="0" smtClean="0"/>
              <a:t>settled in RTM and PTP Obligations with Links to Options</a:t>
            </a:r>
            <a:endParaRPr lang="en-US" altLang="en-US" sz="1800" dirty="0"/>
          </a:p>
          <a:p>
            <a:pPr lvl="1">
              <a:buFont typeface="Arial" panose="020B0604020202020204" pitchFamily="34" charset="0"/>
              <a:buChar char="•"/>
            </a:pPr>
            <a:r>
              <a:rPr lang="en-US" altLang="en-US" sz="1800" dirty="0"/>
              <a:t>DAM PTP Options</a:t>
            </a:r>
          </a:p>
          <a:p>
            <a:pPr lvl="1">
              <a:buFont typeface="Arial" panose="020B0604020202020204" pitchFamily="34" charset="0"/>
              <a:buChar char="•"/>
            </a:pPr>
            <a:r>
              <a:rPr lang="en-US" altLang="en-US" sz="1800" dirty="0"/>
              <a:t>DAM PTP Obligations</a:t>
            </a:r>
          </a:p>
          <a:p>
            <a:pPr lvl="1">
              <a:buFont typeface="Arial" panose="020B0604020202020204" pitchFamily="34" charset="0"/>
              <a:buChar char="•"/>
            </a:pPr>
            <a:r>
              <a:rPr lang="en-US" altLang="en-US" sz="1800" dirty="0"/>
              <a:t>PTP Options Bought and Sold in a CRR Auction</a:t>
            </a:r>
          </a:p>
          <a:p>
            <a:pPr lvl="1">
              <a:buFont typeface="Arial" panose="020B0604020202020204" pitchFamily="34" charset="0"/>
              <a:buChar char="•"/>
            </a:pPr>
            <a:r>
              <a:rPr lang="en-US" altLang="en-US" sz="1800" dirty="0"/>
              <a:t>PTP Obligations Bought and Sold in a CRR </a:t>
            </a:r>
            <a:r>
              <a:rPr lang="en-US" altLang="en-US" sz="1800" dirty="0" smtClean="0"/>
              <a:t>Auction</a:t>
            </a:r>
          </a:p>
          <a:p>
            <a:pPr marL="0" indent="0">
              <a:buNone/>
            </a:pPr>
            <a:endParaRPr lang="en-US" sz="2000" dirty="0"/>
          </a:p>
        </p:txBody>
      </p:sp>
    </p:spTree>
    <p:extLst>
      <p:ext uri="{BB962C8B-B14F-4D97-AF65-F5344CB8AC3E}">
        <p14:creationId xmlns:p14="http://schemas.microsoft.com/office/powerpoint/2010/main" val="40572574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7</a:t>
            </a:fld>
            <a:endParaRPr lang="en-US"/>
          </a:p>
        </p:txBody>
      </p:sp>
      <p:sp>
        <p:nvSpPr>
          <p:cNvPr id="4" name="Title 3"/>
          <p:cNvSpPr>
            <a:spLocks noGrp="1"/>
          </p:cNvSpPr>
          <p:nvPr>
            <p:ph type="title"/>
          </p:nvPr>
        </p:nvSpPr>
        <p:spPr>
          <a:xfrm>
            <a:off x="381000" y="243682"/>
            <a:ext cx="8458200" cy="715414"/>
          </a:xfrm>
        </p:spPr>
        <p:txBody>
          <a:bodyPr/>
          <a:lstStyle/>
          <a:p>
            <a:r>
              <a:rPr lang="en-US" dirty="0" smtClean="0"/>
              <a:t>NPRR887 </a:t>
            </a:r>
            <a:r>
              <a:rPr lang="en-US" dirty="0"/>
              <a:t>– review of </a:t>
            </a:r>
            <a:r>
              <a:rPr lang="en-US" dirty="0" smtClean="0"/>
              <a:t>report data</a:t>
            </a:r>
            <a:endParaRPr lang="en-US" dirty="0"/>
          </a:p>
        </p:txBody>
      </p:sp>
      <p:sp>
        <p:nvSpPr>
          <p:cNvPr id="2" name="Content Placeholder 1"/>
          <p:cNvSpPr>
            <a:spLocks noGrp="1"/>
          </p:cNvSpPr>
          <p:nvPr>
            <p:ph idx="1"/>
          </p:nvPr>
        </p:nvSpPr>
        <p:spPr>
          <a:xfrm>
            <a:off x="304800" y="1143000"/>
            <a:ext cx="8534400" cy="4777033"/>
          </a:xfrm>
        </p:spPr>
        <p:txBody>
          <a:bodyPr/>
          <a:lstStyle/>
          <a:p>
            <a:pPr lvl="1" eaLnBrk="0" hangingPunct="0">
              <a:spcAft>
                <a:spcPts val="800"/>
              </a:spcAft>
              <a:buFont typeface="Arial" panose="020B0604020202020204" pitchFamily="34" charset="0"/>
              <a:buChar char="•"/>
              <a:defRPr/>
            </a:pPr>
            <a:r>
              <a:rPr lang="en-US" sz="2000" kern="0" dirty="0"/>
              <a:t>MMARS </a:t>
            </a:r>
            <a:r>
              <a:rPr lang="en-US" sz="2000" kern="0" dirty="0" smtClean="0"/>
              <a:t>per Counter-Party calculated as:</a:t>
            </a:r>
          </a:p>
          <a:p>
            <a:pPr marL="1371600" lvl="3" indent="0">
              <a:buNone/>
            </a:pPr>
            <a:r>
              <a:rPr lang="en-US" altLang="en-US" sz="1800" dirty="0" smtClean="0"/>
              <a:t>the </a:t>
            </a:r>
            <a:r>
              <a:rPr lang="en-US" altLang="en-US" sz="1800" dirty="0"/>
              <a:t>max activity for the given </a:t>
            </a:r>
            <a:r>
              <a:rPr lang="en-US" altLang="en-US" sz="1800" dirty="0" smtClean="0"/>
              <a:t>Counter-Party/</a:t>
            </a:r>
            <a:endParaRPr lang="en-US" altLang="en-US" sz="1800" dirty="0"/>
          </a:p>
          <a:p>
            <a:pPr marL="1371600" lvl="3" indent="0">
              <a:buNone/>
            </a:pPr>
            <a:r>
              <a:rPr lang="en-US" altLang="en-US" sz="1800" dirty="0" smtClean="0"/>
              <a:t>Total </a:t>
            </a:r>
            <a:r>
              <a:rPr lang="en-US" altLang="en-US" sz="1800" dirty="0"/>
              <a:t>of max activity </a:t>
            </a:r>
            <a:r>
              <a:rPr lang="en-US" altLang="en-US" sz="1800" dirty="0" smtClean="0"/>
              <a:t>for all Counter-Parties</a:t>
            </a:r>
            <a:endParaRPr lang="en-US" sz="1800" dirty="0" smtClean="0"/>
          </a:p>
          <a:p>
            <a:pPr lvl="1" eaLnBrk="0" hangingPunct="0">
              <a:buFont typeface="Arial" panose="020B0604020202020204" pitchFamily="34" charset="0"/>
              <a:buChar char="•"/>
              <a:defRPr/>
            </a:pPr>
            <a:endParaRPr lang="en-US" sz="2000" dirty="0" smtClean="0"/>
          </a:p>
          <a:p>
            <a:pPr lvl="1" eaLnBrk="0" hangingPunct="0">
              <a:buFont typeface="Arial" panose="020B0604020202020204" pitchFamily="34" charset="0"/>
              <a:buChar char="•"/>
              <a:defRPr/>
            </a:pPr>
            <a:r>
              <a:rPr lang="en-US" sz="2000" dirty="0" smtClean="0"/>
              <a:t>Combined activity for all MPs for the Counter-Party</a:t>
            </a:r>
          </a:p>
          <a:p>
            <a:pPr lvl="1" eaLnBrk="0" hangingPunct="0">
              <a:buFont typeface="Arial" panose="020B0604020202020204" pitchFamily="34" charset="0"/>
              <a:buChar char="•"/>
              <a:defRPr/>
            </a:pPr>
            <a:r>
              <a:rPr lang="en-US" sz="2000" dirty="0" smtClean="0"/>
              <a:t>Allocate </a:t>
            </a:r>
            <a:r>
              <a:rPr lang="en-US" sz="2000" dirty="0"/>
              <a:t>the </a:t>
            </a:r>
            <a:r>
              <a:rPr lang="en-US" sz="2000" dirty="0" smtClean="0"/>
              <a:t>default uplift to </a:t>
            </a:r>
            <a:r>
              <a:rPr lang="en-US" sz="2000" dirty="0"/>
              <a:t>each </a:t>
            </a:r>
            <a:r>
              <a:rPr lang="en-US" sz="2000" dirty="0" smtClean="0"/>
              <a:t>Counter-Party </a:t>
            </a:r>
            <a:r>
              <a:rPr lang="en-US" sz="2000" dirty="0"/>
              <a:t>according to its MMARS</a:t>
            </a:r>
          </a:p>
          <a:p>
            <a:pPr lvl="1" eaLnBrk="0" hangingPunct="0">
              <a:buFont typeface="Arial" panose="020B0604020202020204" pitchFamily="34" charset="0"/>
              <a:buChar char="•"/>
              <a:defRPr/>
            </a:pPr>
            <a:r>
              <a:rPr lang="en-US" sz="2000" dirty="0" smtClean="0"/>
              <a:t>Allocation of the </a:t>
            </a:r>
            <a:r>
              <a:rPr lang="en-US" sz="2000" dirty="0"/>
              <a:t>default to QSEs or CRRAHs under the </a:t>
            </a:r>
            <a:r>
              <a:rPr lang="en-US" sz="2000" dirty="0" smtClean="0"/>
              <a:t>Counter-Party </a:t>
            </a:r>
            <a:r>
              <a:rPr lang="en-US" sz="2000" dirty="0"/>
              <a:t>according to their pro-rata share of the MWhs that contributed to the MMARS (necessary because ERCOT only settles with </a:t>
            </a:r>
            <a:r>
              <a:rPr lang="en-US" sz="2000" dirty="0" smtClean="0"/>
              <a:t>QSEs/CRRAHs)</a:t>
            </a:r>
            <a:endParaRPr lang="en-US" altLang="en-US" sz="2000" dirty="0" smtClean="0"/>
          </a:p>
          <a:p>
            <a:pPr marL="457200" lvl="1" indent="0">
              <a:buNone/>
            </a:pPr>
            <a:endParaRPr lang="en-US" altLang="en-US" sz="2000" dirty="0" smtClean="0"/>
          </a:p>
        </p:txBody>
      </p:sp>
    </p:spTree>
    <p:extLst>
      <p:ext uri="{BB962C8B-B14F-4D97-AF65-F5344CB8AC3E}">
        <p14:creationId xmlns:p14="http://schemas.microsoft.com/office/powerpoint/2010/main" val="41864149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8</a:t>
            </a:fld>
            <a:endParaRPr lang="en-US"/>
          </a:p>
        </p:txBody>
      </p:sp>
      <p:sp>
        <p:nvSpPr>
          <p:cNvPr id="4" name="Title 3"/>
          <p:cNvSpPr>
            <a:spLocks noGrp="1"/>
          </p:cNvSpPr>
          <p:nvPr>
            <p:ph type="title"/>
          </p:nvPr>
        </p:nvSpPr>
        <p:spPr>
          <a:xfrm>
            <a:off x="381000" y="243682"/>
            <a:ext cx="8458200" cy="715414"/>
          </a:xfrm>
        </p:spPr>
        <p:txBody>
          <a:bodyPr/>
          <a:lstStyle/>
          <a:p>
            <a:r>
              <a:rPr lang="en-US" dirty="0" smtClean="0"/>
              <a:t>NPRR887 – report timing</a:t>
            </a:r>
            <a:endParaRPr lang="en-US" dirty="0"/>
          </a:p>
        </p:txBody>
      </p:sp>
      <p:sp>
        <p:nvSpPr>
          <p:cNvPr id="2" name="Content Placeholder 1"/>
          <p:cNvSpPr>
            <a:spLocks noGrp="1"/>
          </p:cNvSpPr>
          <p:nvPr>
            <p:ph idx="1"/>
          </p:nvPr>
        </p:nvSpPr>
        <p:spPr>
          <a:xfrm>
            <a:off x="304800" y="1295400"/>
            <a:ext cx="8534400" cy="4777032"/>
          </a:xfrm>
        </p:spPr>
        <p:txBody>
          <a:bodyPr/>
          <a:lstStyle/>
          <a:p>
            <a:pPr marL="0" indent="0">
              <a:buNone/>
            </a:pPr>
            <a:r>
              <a:rPr lang="en-US" sz="2000" b="1" i="1" dirty="0"/>
              <a:t>9.19.1 Default Uplift Invoices</a:t>
            </a:r>
            <a:endParaRPr lang="en-US" sz="1800" dirty="0"/>
          </a:p>
          <a:p>
            <a:pPr marL="0" indent="0">
              <a:buNone/>
            </a:pPr>
            <a:endParaRPr lang="en-US" sz="2000" dirty="0" smtClean="0"/>
          </a:p>
          <a:p>
            <a:pPr marL="0" indent="0">
              <a:buNone/>
            </a:pPr>
            <a:r>
              <a:rPr lang="en-US" sz="2000" dirty="0" smtClean="0"/>
              <a:t>(</a:t>
            </a:r>
            <a:r>
              <a:rPr lang="en-US" sz="2000" dirty="0"/>
              <a:t>2) Each Counter-Party’s share of the uplift is calculated using True-Up Settlement </a:t>
            </a:r>
            <a:r>
              <a:rPr lang="en-US" sz="2000" b="1" dirty="0"/>
              <a:t>data for each Operating Day in the month prior </a:t>
            </a:r>
            <a:r>
              <a:rPr lang="en-US" sz="2000" dirty="0"/>
              <a:t>to the month in which the default </a:t>
            </a:r>
            <a:r>
              <a:rPr lang="en-US" sz="2000" dirty="0" smtClean="0"/>
              <a:t>occurred</a:t>
            </a:r>
          </a:p>
          <a:p>
            <a:pPr marL="0" indent="0">
              <a:buNone/>
            </a:pPr>
            <a:endParaRPr lang="en-US" sz="2000" dirty="0" smtClean="0"/>
          </a:p>
          <a:p>
            <a:pPr lvl="1">
              <a:buFont typeface="Arial" panose="020B0604020202020204" pitchFamily="34" charset="0"/>
              <a:buChar char="•"/>
            </a:pPr>
            <a:r>
              <a:rPr lang="en-US" sz="2000" dirty="0" smtClean="0"/>
              <a:t>Report </a:t>
            </a:r>
            <a:r>
              <a:rPr lang="en-US" sz="2000" dirty="0"/>
              <a:t>for December 2019 </a:t>
            </a:r>
            <a:r>
              <a:rPr lang="en-US" sz="2000" dirty="0" smtClean="0"/>
              <a:t>True-up will be based on Nov 2019 True-up data</a:t>
            </a:r>
            <a:endParaRPr lang="en-US" sz="1600" dirty="0" smtClean="0"/>
          </a:p>
          <a:p>
            <a:pPr lvl="1">
              <a:buFont typeface="Arial" panose="020B0604020202020204" pitchFamily="34" charset="0"/>
              <a:buChar char="•"/>
            </a:pPr>
            <a:r>
              <a:rPr lang="en-US" sz="2000" dirty="0" smtClean="0"/>
              <a:t>Report for April 2020 Final will be based on March 2020 Final data</a:t>
            </a:r>
          </a:p>
          <a:p>
            <a:pPr lvl="1">
              <a:buFont typeface="Arial" panose="020B0604020202020204" pitchFamily="34" charset="0"/>
              <a:buChar char="•"/>
            </a:pPr>
            <a:r>
              <a:rPr lang="en-US" sz="2000" dirty="0" smtClean="0"/>
              <a:t>Report for May </a:t>
            </a:r>
            <a:r>
              <a:rPr lang="en-US" sz="2000" dirty="0"/>
              <a:t>2020 </a:t>
            </a:r>
            <a:r>
              <a:rPr lang="en-US" sz="2000" dirty="0" smtClean="0"/>
              <a:t>Initial will be based on April 2020 Initial data</a:t>
            </a:r>
          </a:p>
          <a:p>
            <a:pPr lvl="1"/>
            <a:endParaRPr lang="en-US" sz="2000" dirty="0"/>
          </a:p>
          <a:p>
            <a:pPr marL="0" indent="0">
              <a:buNone/>
            </a:pPr>
            <a:endParaRPr lang="en-US" sz="2000" dirty="0"/>
          </a:p>
        </p:txBody>
      </p:sp>
    </p:spTree>
    <p:extLst>
      <p:ext uri="{BB962C8B-B14F-4D97-AF65-F5344CB8AC3E}">
        <p14:creationId xmlns:p14="http://schemas.microsoft.com/office/powerpoint/2010/main" val="20085404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9</a:t>
            </a:fld>
            <a:endParaRPr lang="en-US"/>
          </a:p>
        </p:txBody>
      </p:sp>
      <p:sp>
        <p:nvSpPr>
          <p:cNvPr id="4" name="Title 3"/>
          <p:cNvSpPr>
            <a:spLocks noGrp="1"/>
          </p:cNvSpPr>
          <p:nvPr>
            <p:ph type="title"/>
          </p:nvPr>
        </p:nvSpPr>
        <p:spPr>
          <a:xfrm>
            <a:off x="381000" y="243682"/>
            <a:ext cx="8458200" cy="715414"/>
          </a:xfrm>
        </p:spPr>
        <p:txBody>
          <a:bodyPr/>
          <a:lstStyle/>
          <a:p>
            <a:r>
              <a:rPr lang="en-US" dirty="0" smtClean="0"/>
              <a:t>NPRR887 – report timing</a:t>
            </a:r>
            <a:endParaRPr lang="en-US" dirty="0"/>
          </a:p>
        </p:txBody>
      </p:sp>
      <p:sp>
        <p:nvSpPr>
          <p:cNvPr id="2" name="Content Placeholder 1"/>
          <p:cNvSpPr>
            <a:spLocks noGrp="1"/>
          </p:cNvSpPr>
          <p:nvPr>
            <p:ph idx="1"/>
          </p:nvPr>
        </p:nvSpPr>
        <p:spPr>
          <a:xfrm>
            <a:off x="304800" y="1295400"/>
            <a:ext cx="8534400" cy="4777032"/>
          </a:xfrm>
        </p:spPr>
        <p:txBody>
          <a:bodyPr/>
          <a:lstStyle/>
          <a:p>
            <a:pPr lvl="1">
              <a:buFont typeface="Arial" panose="020B0604020202020204" pitchFamily="34" charset="0"/>
              <a:buChar char="•"/>
            </a:pPr>
            <a:r>
              <a:rPr lang="en-US" altLang="en-US" sz="2000" dirty="0" smtClean="0"/>
              <a:t>Old link from ercot.com/</a:t>
            </a:r>
            <a:r>
              <a:rPr lang="en-US" altLang="en-US" sz="2000" dirty="0" err="1" smtClean="0"/>
              <a:t>mktinfo</a:t>
            </a:r>
            <a:r>
              <a:rPr lang="en-US" altLang="en-US" sz="2000" dirty="0" smtClean="0"/>
              <a:t>/settlements will be removed</a:t>
            </a:r>
          </a:p>
          <a:p>
            <a:pPr lvl="2"/>
            <a:r>
              <a:rPr lang="en-US" sz="1600" dirty="0">
                <a:hlinkClick r:id="rId3" tooltip="Opens new browser window"/>
              </a:rPr>
              <a:t>Maximum MWh Activity Total</a:t>
            </a:r>
            <a:endParaRPr lang="en-US" altLang="en-US" sz="1600" dirty="0" smtClean="0"/>
          </a:p>
          <a:p>
            <a:pPr lvl="1">
              <a:buFont typeface="Arial" panose="020B0604020202020204" pitchFamily="34" charset="0"/>
              <a:buChar char="•"/>
            </a:pPr>
            <a:endParaRPr lang="en-US" altLang="en-US" sz="2000" dirty="0" smtClean="0"/>
          </a:p>
          <a:p>
            <a:pPr lvl="1">
              <a:buFont typeface="Arial" panose="020B0604020202020204" pitchFamily="34" charset="0"/>
              <a:buChar char="•"/>
            </a:pPr>
            <a:r>
              <a:rPr lang="en-US" altLang="en-US" sz="2000" dirty="0" smtClean="0"/>
              <a:t>New report postings will be consistent with Settlement Calendar</a:t>
            </a:r>
          </a:p>
          <a:p>
            <a:pPr lvl="2"/>
            <a:r>
              <a:rPr lang="en-US" sz="1600" dirty="0">
                <a:hlinkClick r:id="rId4" tooltip="Opens new browser window"/>
              </a:rPr>
              <a:t>Settlements Calendar </a:t>
            </a:r>
            <a:r>
              <a:rPr lang="en-US" sz="1600" dirty="0" smtClean="0">
                <a:hlinkClick r:id="rId4" tooltip="Opens new browser window"/>
              </a:rPr>
              <a:t>Extract</a:t>
            </a:r>
            <a:endParaRPr lang="en-US" sz="1600" dirty="0" smtClean="0"/>
          </a:p>
          <a:p>
            <a:pPr lvl="2"/>
            <a:r>
              <a:rPr lang="en-US" sz="1800" dirty="0" smtClean="0"/>
              <a:t>Coincides with RTM Statement posting for last day of month</a:t>
            </a:r>
          </a:p>
          <a:p>
            <a:pPr lvl="2">
              <a:spcBef>
                <a:spcPts val="800"/>
              </a:spcBef>
            </a:pPr>
            <a:r>
              <a:rPr lang="en-US" sz="1800" dirty="0" smtClean="0"/>
              <a:t>On 06/05/2020, RTM Initial posts for 05/31/2020</a:t>
            </a:r>
          </a:p>
          <a:p>
            <a:pPr lvl="3">
              <a:buFont typeface="Wingdings" panose="05000000000000000000" pitchFamily="2" charset="2"/>
              <a:buChar char="Ø"/>
            </a:pPr>
            <a:r>
              <a:rPr lang="en-US" sz="1800" dirty="0" smtClean="0"/>
              <a:t>Report for May 2020 Initial will post</a:t>
            </a:r>
          </a:p>
          <a:p>
            <a:pPr lvl="2">
              <a:spcBef>
                <a:spcPts val="800"/>
              </a:spcBef>
            </a:pPr>
            <a:r>
              <a:rPr lang="en-US" sz="1800" dirty="0"/>
              <a:t>On </a:t>
            </a:r>
            <a:r>
              <a:rPr lang="en-US" sz="1800" dirty="0" smtClean="0"/>
              <a:t>06/24/2020</a:t>
            </a:r>
            <a:r>
              <a:rPr lang="en-US" sz="1800" dirty="0"/>
              <a:t>, RTM </a:t>
            </a:r>
            <a:r>
              <a:rPr lang="en-US" sz="1800" dirty="0" smtClean="0"/>
              <a:t>Final posts </a:t>
            </a:r>
            <a:r>
              <a:rPr lang="en-US" sz="1800" dirty="0"/>
              <a:t>for </a:t>
            </a:r>
            <a:r>
              <a:rPr lang="en-US" sz="1800" dirty="0" smtClean="0"/>
              <a:t>04/30/2020</a:t>
            </a:r>
            <a:endParaRPr lang="en-US" sz="1800" dirty="0"/>
          </a:p>
          <a:p>
            <a:pPr lvl="3">
              <a:buFont typeface="Wingdings" panose="05000000000000000000" pitchFamily="2" charset="2"/>
              <a:buChar char="Ø"/>
            </a:pPr>
            <a:r>
              <a:rPr lang="en-US" sz="1800" dirty="0"/>
              <a:t>Report for </a:t>
            </a:r>
            <a:r>
              <a:rPr lang="en-US" sz="1800" dirty="0" smtClean="0"/>
              <a:t>April 2020 Final will </a:t>
            </a:r>
            <a:r>
              <a:rPr lang="en-US" sz="1800" dirty="0"/>
              <a:t>post</a:t>
            </a:r>
          </a:p>
          <a:p>
            <a:pPr lvl="2">
              <a:spcBef>
                <a:spcPts val="800"/>
              </a:spcBef>
            </a:pPr>
            <a:r>
              <a:rPr lang="en-US" sz="1800" dirty="0"/>
              <a:t>On </a:t>
            </a:r>
            <a:r>
              <a:rPr lang="en-US" sz="1800" dirty="0" smtClean="0"/>
              <a:t>06/29/2020</a:t>
            </a:r>
            <a:r>
              <a:rPr lang="en-US" sz="1800" dirty="0"/>
              <a:t>, RTM </a:t>
            </a:r>
            <a:r>
              <a:rPr lang="en-US" sz="1800" dirty="0" smtClean="0"/>
              <a:t>True-up posts </a:t>
            </a:r>
            <a:r>
              <a:rPr lang="en-US" sz="1800" dirty="0"/>
              <a:t>for </a:t>
            </a:r>
            <a:r>
              <a:rPr lang="en-US" sz="1800" dirty="0" smtClean="0"/>
              <a:t>12/31/2019</a:t>
            </a:r>
            <a:endParaRPr lang="en-US" sz="1800" dirty="0"/>
          </a:p>
          <a:p>
            <a:pPr lvl="3">
              <a:buFont typeface="Wingdings" panose="05000000000000000000" pitchFamily="2" charset="2"/>
              <a:buChar char="Ø"/>
            </a:pPr>
            <a:r>
              <a:rPr lang="en-US" sz="1800" dirty="0"/>
              <a:t>Report for </a:t>
            </a:r>
            <a:r>
              <a:rPr lang="en-US" sz="1800" dirty="0" smtClean="0"/>
              <a:t>December 2019 True-up will </a:t>
            </a:r>
            <a:r>
              <a:rPr lang="en-US" sz="1800" dirty="0"/>
              <a:t>post</a:t>
            </a:r>
          </a:p>
          <a:p>
            <a:pPr lvl="2"/>
            <a:endParaRPr lang="en-US" sz="1800" dirty="0" smtClean="0"/>
          </a:p>
        </p:txBody>
      </p:sp>
    </p:spTree>
    <p:extLst>
      <p:ext uri="{BB962C8B-B14F-4D97-AF65-F5344CB8AC3E}">
        <p14:creationId xmlns:p14="http://schemas.microsoft.com/office/powerpoint/2010/main" val="3296421803"/>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1D22C17BBED2EF4E802F4F21A1D28B33" ma:contentTypeVersion="0" ma:contentTypeDescription="Create a new document." ma:contentTypeScope="" ma:versionID="936f69d55887432f79aa97b01e37f6cf">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C7705C90-F609-4734-81D7-AC0A1DEA560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0E9AA12-8AF9-4AA6-90FE-24669859CDF3}">
  <ds:schemaRefs>
    <ds:schemaRef ds:uri="http://schemas.openxmlformats.org/package/2006/metadata/core-properties"/>
    <ds:schemaRef ds:uri="http://purl.org/dc/dcmitype/"/>
    <ds:schemaRef ds:uri="c34af464-7aa1-4edd-9be4-83dffc1cb926"/>
    <ds:schemaRef ds:uri="http://purl.org/dc/elements/1.1/"/>
    <ds:schemaRef ds:uri="http://schemas.microsoft.com/office/2006/metadata/properties"/>
    <ds:schemaRef ds:uri="http://schemas.microsoft.com/office/2006/documentManagement/types"/>
    <ds:schemaRef ds:uri="http://schemas.microsoft.com/office/infopath/2007/PartnerControls"/>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emplate/>
  <TotalTime>4696</TotalTime>
  <Words>1099</Words>
  <Application>Microsoft Office PowerPoint</Application>
  <PresentationFormat>On-screen Show (4:3)</PresentationFormat>
  <Paragraphs>122</Paragraphs>
  <Slides>15</Slides>
  <Notes>7</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15</vt:i4>
      </vt:variant>
    </vt:vector>
  </HeadingPairs>
  <TitlesOfParts>
    <vt:vector size="21" baseType="lpstr">
      <vt:lpstr>Arial</vt:lpstr>
      <vt:lpstr>Calibri</vt:lpstr>
      <vt:lpstr>Wingdings</vt:lpstr>
      <vt:lpstr>1_Custom Design</vt:lpstr>
      <vt:lpstr>Office Theme</vt:lpstr>
      <vt:lpstr>Custom Design</vt:lpstr>
      <vt:lpstr>PowerPoint Presentation</vt:lpstr>
      <vt:lpstr>Protocol Disclaimer </vt:lpstr>
      <vt:lpstr>Audience</vt:lpstr>
      <vt:lpstr>Gain an understanding of:</vt:lpstr>
      <vt:lpstr>NPRR887 Monthly Posting of Default Uplift Exposure Information</vt:lpstr>
      <vt:lpstr>NPRR887 – review of report data</vt:lpstr>
      <vt:lpstr>NPRR887 – review of report data</vt:lpstr>
      <vt:lpstr>NPRR887 – report timing</vt:lpstr>
      <vt:lpstr>NPRR887 – report timing</vt:lpstr>
      <vt:lpstr>NPRR907 Revise Definition of M1a to Reflect Actual Calendar Days</vt:lpstr>
      <vt:lpstr>NPRR907 Revise Definition of M1a to Reflect Actual Calendar Days</vt:lpstr>
      <vt:lpstr>Credit Reports Changes</vt:lpstr>
      <vt:lpstr>NPRR985 Modify Forward Adjustment Factors to Include Pricing for the Current Operating Day </vt:lpstr>
      <vt:lpstr>Credit Reports Changes</vt:lpstr>
      <vt:lpstr>Flexible Account</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Spells, Vanessa</cp:lastModifiedBy>
  <cp:revision>289</cp:revision>
  <cp:lastPrinted>2016-01-21T20:53:15Z</cp:lastPrinted>
  <dcterms:created xsi:type="dcterms:W3CDTF">2016-01-21T15:20:31Z</dcterms:created>
  <dcterms:modified xsi:type="dcterms:W3CDTF">2020-05-18T21:54:51Z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0x0101001D22C17BBED2EF4E802F4F21A1D28B33</vt:lpwstr>
  </property>
</Properties>
</file>