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4"/>
  </p:notesMasterIdLst>
  <p:handoutMasterIdLst>
    <p:handoutMasterId r:id="rId15"/>
  </p:handoutMasterIdLst>
  <p:sldIdLst>
    <p:sldId id="778" r:id="rId7"/>
    <p:sldId id="729" r:id="rId8"/>
    <p:sldId id="775" r:id="rId9"/>
    <p:sldId id="751" r:id="rId10"/>
    <p:sldId id="776" r:id="rId11"/>
    <p:sldId id="777" r:id="rId12"/>
    <p:sldId id="779"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46" userDrawn="1">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pson, Chad" initials="TC" lastIdx="3" clrIdx="0">
    <p:extLst>
      <p:ext uri="{19B8F6BF-5375-455C-9EA6-DF929625EA0E}">
        <p15:presenceInfo xmlns:p15="http://schemas.microsoft.com/office/powerpoint/2012/main" userId="S-1-5-21-639947351-343809578-3807592339-4319" providerId="AD"/>
      </p:ext>
    </p:extLst>
  </p:cmAuthor>
  <p:cmAuthor id="2" name="Hilliard, Marie" initials="HM" lastIdx="5" clrIdx="1">
    <p:extLst>
      <p:ext uri="{19B8F6BF-5375-455C-9EA6-DF929625EA0E}">
        <p15:presenceInfo xmlns:p15="http://schemas.microsoft.com/office/powerpoint/2012/main" userId="S-1-5-21-639947351-343809578-3807592339-599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6770"/>
    <a:srgbClr val="C00000"/>
    <a:srgbClr val="FFFFFF"/>
    <a:srgbClr val="00ACC8"/>
    <a:srgbClr val="B8DCF4"/>
    <a:srgbClr val="FFD100"/>
    <a:srgbClr val="FF8200"/>
    <a:srgbClr val="003865"/>
    <a:srgbClr val="5F8642"/>
    <a:srgbClr val="74B2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0545" autoAdjust="0"/>
  </p:normalViewPr>
  <p:slideViewPr>
    <p:cSldViewPr showGuides="1">
      <p:cViewPr varScale="1">
        <p:scale>
          <a:sx n="129" d="100"/>
          <a:sy n="129" d="100"/>
        </p:scale>
        <p:origin x="1062" y="120"/>
      </p:cViewPr>
      <p:guideLst>
        <p:guide orient="horz" pos="2546"/>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howGuides="1">
      <p:cViewPr varScale="1">
        <p:scale>
          <a:sx n="41" d="100"/>
          <a:sy n="41" d="100"/>
        </p:scale>
        <p:origin x="1968" y="-834"/>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72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6"/>
          </a:xfrm>
          <a:prstGeom prst="rect">
            <a:avLst/>
          </a:prstGeom>
        </p:spPr>
        <p:txBody>
          <a:bodyPr vert="horz" lIns="91440" tIns="45720" rIns="91440" bIns="45720" rtlCol="0"/>
          <a:lstStyle>
            <a:lvl1pPr algn="r">
              <a:defRPr sz="1200"/>
            </a:lvl1pPr>
          </a:lstStyle>
          <a:p>
            <a:fld id="{0EBD4036-C496-426B-80D9-0599FA8E6410}" type="datetimeFigureOut">
              <a:rPr lang="en-US" smtClean="0"/>
              <a:t>5/18/2020</a:t>
            </a:fld>
            <a:endParaRPr lang="en-US" dirty="0"/>
          </a:p>
        </p:txBody>
      </p:sp>
      <p:sp>
        <p:nvSpPr>
          <p:cNvPr id="4" name="Footer Placeholder 3"/>
          <p:cNvSpPr>
            <a:spLocks noGrp="1"/>
          </p:cNvSpPr>
          <p:nvPr>
            <p:ph type="ftr" sz="quarter" idx="2"/>
          </p:nvPr>
        </p:nvSpPr>
        <p:spPr>
          <a:xfrm>
            <a:off x="1" y="8829676"/>
            <a:ext cx="3038475" cy="466726"/>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6"/>
            <a:ext cx="3038475" cy="466726"/>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92205FE-88E4-4228-A0AC-E29F5D2D5575}" type="datetimeFigureOut">
              <a:rPr lang="en-US" smtClean="0"/>
              <a:t>5/18/2020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latin typeface="+mj-lt"/>
                <a:cs typeface="Book Antiqua"/>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latin typeface="+mj-lt"/>
                <a:cs typeface="Book Antiqu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Footer Placeholder 4"/>
          <p:cNvSpPr>
            <a:spLocks noGrp="1"/>
          </p:cNvSpPr>
          <p:nvPr>
            <p:ph type="ftr" sz="quarter" idx="11"/>
          </p:nvPr>
        </p:nvSpPr>
        <p:spPr/>
        <p:txBody>
          <a:bodyPr/>
          <a:lstStyle/>
          <a:p>
            <a:r>
              <a:rPr lang="en-US" dirty="0"/>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400" b="1">
                <a:solidFill>
                  <a:schemeClr val="accent1"/>
                </a:solidFill>
                <a:latin typeface="+mj-lt"/>
                <a:cs typeface="Book Antiqua"/>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lvl1pPr>
              <a:defRPr sz="2200">
                <a:latin typeface="+mj-lt"/>
                <a:cs typeface="Book Antiqua"/>
              </a:defRPr>
            </a:lvl1pPr>
            <a:lvl2pPr>
              <a:defRPr sz="2000">
                <a:latin typeface="+mj-lt"/>
                <a:cs typeface="Book Antiqua"/>
              </a:defRPr>
            </a:lvl2pPr>
            <a:lvl3pPr>
              <a:defRPr sz="1900">
                <a:latin typeface="+mj-lt"/>
                <a:cs typeface="Book Antiqua"/>
              </a:defRPr>
            </a:lvl3pPr>
            <a:lvl4pPr>
              <a:defRPr sz="1800">
                <a:latin typeface="+mj-lt"/>
                <a:cs typeface="Book Antiqua"/>
              </a:defRPr>
            </a:lvl4pPr>
            <a:lvl5pPr>
              <a:defRPr sz="1800">
                <a:latin typeface="+mj-lt"/>
                <a:cs typeface="Book Antiqua"/>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lvl1pPr>
              <a:defRPr>
                <a:latin typeface="+mj-lt"/>
                <a:cs typeface="Book Antiqua"/>
              </a:defRPr>
            </a:lvl1pPr>
            <a:lvl2pPr>
              <a:defRPr>
                <a:latin typeface="+mj-lt"/>
                <a:cs typeface="Book Antiqua"/>
              </a:defRPr>
            </a:lvl2pPr>
            <a:lvl3pPr>
              <a:defRPr>
                <a:latin typeface="+mj-lt"/>
                <a:cs typeface="Book Antiqua"/>
              </a:defRPr>
            </a:lvl3pPr>
            <a:lvl4pPr>
              <a:defRPr>
                <a:latin typeface="+mj-lt"/>
                <a:cs typeface="Book Antiqua"/>
              </a:defRPr>
            </a:lvl4pPr>
            <a:lvl5pPr>
              <a:defRPr>
                <a:latin typeface="+mj-lt"/>
                <a:cs typeface="Book Antiqua"/>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1545525" cy="246221"/>
          </a:xfrm>
          <a:prstGeom prst="rect">
            <a:avLst/>
          </a:prstGeom>
          <a:noFill/>
        </p:spPr>
        <p:txBody>
          <a:bodyPr wrap="square" rtlCol="0">
            <a:spAutoFit/>
          </a:bodyPr>
          <a:lstStyle/>
          <a:p>
            <a:pPr algn="l"/>
            <a:r>
              <a:rPr lang="en-US" sz="1000" b="1" baseline="0" dirty="0" smtClean="0">
                <a:solidFill>
                  <a:schemeClr val="tx2"/>
                </a:solidFill>
              </a:rPr>
              <a:t>ERCOT 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87924" y="1304764"/>
            <a:ext cx="5184576" cy="2677656"/>
          </a:xfrm>
          <a:prstGeom prst="rect">
            <a:avLst/>
          </a:prstGeom>
          <a:noFill/>
        </p:spPr>
        <p:txBody>
          <a:bodyPr wrap="square" rtlCol="0">
            <a:spAutoFit/>
          </a:bodyPr>
          <a:lstStyle/>
          <a:p>
            <a:r>
              <a:rPr lang="en-US" sz="2400" b="1" dirty="0" smtClean="0">
                <a:solidFill>
                  <a:schemeClr val="tx2"/>
                </a:solidFill>
                <a:latin typeface="Arial" panose="020B0604020202020204" pitchFamily="34" charset="0"/>
                <a:cs typeface="Arial" panose="020B0604020202020204" pitchFamily="34" charset="0"/>
              </a:rPr>
              <a:t>Temporary Moves of DGRs/DESRs</a:t>
            </a:r>
            <a:endParaRPr lang="en-US" sz="2400" b="1" dirty="0">
              <a:solidFill>
                <a:schemeClr val="tx2"/>
              </a:solidFill>
              <a:latin typeface="Arial" panose="020B0604020202020204" pitchFamily="34" charset="0"/>
              <a:cs typeface="Arial" panose="020B0604020202020204" pitchFamily="34" charset="0"/>
            </a:endParaRPr>
          </a:p>
          <a:p>
            <a:endParaRPr lang="en-US" dirty="0">
              <a:solidFill>
                <a:schemeClr val="tx2"/>
              </a:solidFill>
              <a:latin typeface="Arial" panose="020B0604020202020204" pitchFamily="34" charset="0"/>
              <a:cs typeface="Arial" panose="020B0604020202020204" pitchFamily="34" charset="0"/>
            </a:endParaRPr>
          </a:p>
          <a:p>
            <a:endParaRPr lang="en-US" dirty="0" smtClean="0">
              <a:solidFill>
                <a:schemeClr val="tx2"/>
              </a:solidFill>
              <a:latin typeface="Arial" panose="020B0604020202020204" pitchFamily="34" charset="0"/>
              <a:cs typeface="Arial" panose="020B0604020202020204" pitchFamily="34" charset="0"/>
            </a:endParaRPr>
          </a:p>
          <a:p>
            <a:endParaRPr lang="en-US" dirty="0">
              <a:solidFill>
                <a:schemeClr val="tx2"/>
              </a:solidFill>
              <a:latin typeface="Arial" panose="020B0604020202020204" pitchFamily="34" charset="0"/>
              <a:cs typeface="Arial" panose="020B0604020202020204" pitchFamily="34" charset="0"/>
            </a:endParaRPr>
          </a:p>
          <a:p>
            <a:endParaRPr lang="en-US" dirty="0" smtClean="0">
              <a:solidFill>
                <a:schemeClr val="tx2"/>
              </a:solidFill>
              <a:latin typeface="Arial" panose="020B0604020202020204" pitchFamily="34" charset="0"/>
              <a:cs typeface="Arial" panose="020B0604020202020204" pitchFamily="34" charset="0"/>
            </a:endParaRPr>
          </a:p>
          <a:p>
            <a:r>
              <a:rPr lang="en-US" dirty="0" smtClean="0">
                <a:solidFill>
                  <a:schemeClr val="tx2"/>
                </a:solidFill>
                <a:latin typeface="Arial" panose="020B0604020202020204" pitchFamily="34" charset="0"/>
                <a:cs typeface="Arial" panose="020B0604020202020204" pitchFamily="34" charset="0"/>
              </a:rPr>
              <a:t>DGR Workshop VII</a:t>
            </a:r>
          </a:p>
          <a:p>
            <a:endParaRPr lang="en-US" dirty="0" smtClean="0">
              <a:solidFill>
                <a:schemeClr val="tx2"/>
              </a:solidFill>
              <a:latin typeface="Arial" panose="020B0604020202020204" pitchFamily="34" charset="0"/>
              <a:cs typeface="Arial" panose="020B0604020202020204" pitchFamily="34" charset="0"/>
            </a:endParaRPr>
          </a:p>
          <a:p>
            <a:r>
              <a:rPr lang="en-US" dirty="0" smtClean="0">
                <a:solidFill>
                  <a:schemeClr val="tx2"/>
                </a:solidFill>
                <a:latin typeface="Arial" panose="020B0604020202020204" pitchFamily="34" charset="0"/>
                <a:cs typeface="Arial" panose="020B0604020202020204" pitchFamily="34" charset="0"/>
              </a:rPr>
              <a:t>Sai Moorty</a:t>
            </a:r>
          </a:p>
          <a:p>
            <a:r>
              <a:rPr lang="en-US" dirty="0" smtClean="0">
                <a:solidFill>
                  <a:schemeClr val="tx2"/>
                </a:solidFill>
                <a:latin typeface="Arial" panose="020B0604020202020204" pitchFamily="34" charset="0"/>
                <a:cs typeface="Arial" panose="020B0604020202020204" pitchFamily="34" charset="0"/>
              </a:rPr>
              <a:t>May 19, 2020</a:t>
            </a:r>
          </a:p>
        </p:txBody>
      </p:sp>
    </p:spTree>
    <p:extLst>
      <p:ext uri="{BB962C8B-B14F-4D97-AF65-F5344CB8AC3E}">
        <p14:creationId xmlns:p14="http://schemas.microsoft.com/office/powerpoint/2010/main" val="25420633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21022"/>
          </a:xfrm>
        </p:spPr>
        <p:txBody>
          <a:bodyPr/>
          <a:lstStyle/>
          <a:p>
            <a:r>
              <a:rPr lang="en-US" dirty="0" smtClean="0"/>
              <a:t>Terminology</a:t>
            </a:r>
            <a:endParaRPr lang="en-US" dirty="0"/>
          </a:p>
        </p:txBody>
      </p:sp>
      <p:sp>
        <p:nvSpPr>
          <p:cNvPr id="3" name="Content Placeholder 2"/>
          <p:cNvSpPr>
            <a:spLocks noGrp="1"/>
          </p:cNvSpPr>
          <p:nvPr>
            <p:ph idx="1"/>
          </p:nvPr>
        </p:nvSpPr>
        <p:spPr>
          <a:xfrm>
            <a:off x="179512" y="764704"/>
            <a:ext cx="8534400" cy="5472608"/>
          </a:xfrm>
        </p:spPr>
        <p:txBody>
          <a:bodyPr>
            <a:noAutofit/>
          </a:bodyPr>
          <a:lstStyle/>
          <a:p>
            <a:pPr lvl="0">
              <a:spcBef>
                <a:spcPts val="600"/>
              </a:spcBef>
            </a:pPr>
            <a:r>
              <a:rPr lang="en-US" sz="1600" b="1" dirty="0" smtClean="0">
                <a:solidFill>
                  <a:schemeClr val="tx2"/>
                </a:solidFill>
              </a:rPr>
              <a:t>SODG – Settlement Only Distribution Generation</a:t>
            </a:r>
          </a:p>
          <a:p>
            <a:pPr lvl="1">
              <a:spcBef>
                <a:spcPts val="600"/>
              </a:spcBef>
            </a:pPr>
            <a:r>
              <a:rPr lang="en-US" sz="1400" dirty="0" smtClean="0">
                <a:solidFill>
                  <a:schemeClr val="tx2"/>
                </a:solidFill>
              </a:rPr>
              <a:t>Do not actively participate (no bids/offers) in the ERCOT wholesale markets</a:t>
            </a:r>
          </a:p>
          <a:p>
            <a:pPr lvl="1">
              <a:spcBef>
                <a:spcPts val="600"/>
              </a:spcBef>
            </a:pPr>
            <a:r>
              <a:rPr lang="en-US" sz="1400" dirty="0" smtClean="0">
                <a:solidFill>
                  <a:schemeClr val="tx2"/>
                </a:solidFill>
              </a:rPr>
              <a:t>Self-deployed (can chase prices)</a:t>
            </a:r>
          </a:p>
          <a:p>
            <a:pPr lvl="1">
              <a:spcBef>
                <a:spcPts val="600"/>
              </a:spcBef>
            </a:pPr>
            <a:r>
              <a:rPr lang="en-US" sz="1400" dirty="0" smtClean="0">
                <a:solidFill>
                  <a:schemeClr val="tx2"/>
                </a:solidFill>
              </a:rPr>
              <a:t>Can reduce demand charges (4CP) if behind a Load meter on 4CP tariff</a:t>
            </a:r>
          </a:p>
          <a:p>
            <a:pPr lvl="1">
              <a:spcBef>
                <a:spcPts val="600"/>
              </a:spcBef>
            </a:pPr>
            <a:r>
              <a:rPr lang="en-US" sz="1400" dirty="0" smtClean="0">
                <a:solidFill>
                  <a:schemeClr val="tx2"/>
                </a:solidFill>
              </a:rPr>
              <a:t>Any technology (including storage) that can inject into the Point of Common Coupling (PCC) on the DSP system</a:t>
            </a:r>
          </a:p>
          <a:p>
            <a:pPr>
              <a:spcBef>
                <a:spcPts val="600"/>
              </a:spcBef>
            </a:pPr>
            <a:endParaRPr lang="en-US" sz="200" dirty="0" smtClean="0">
              <a:solidFill>
                <a:schemeClr val="tx2"/>
              </a:solidFill>
            </a:endParaRPr>
          </a:p>
          <a:p>
            <a:pPr>
              <a:spcBef>
                <a:spcPts val="600"/>
              </a:spcBef>
            </a:pPr>
            <a:r>
              <a:rPr lang="en-US" sz="1600" b="1" dirty="0" smtClean="0">
                <a:solidFill>
                  <a:schemeClr val="tx2"/>
                </a:solidFill>
              </a:rPr>
              <a:t>DGR – Distribution Generation Resource</a:t>
            </a:r>
          </a:p>
          <a:p>
            <a:pPr>
              <a:spcBef>
                <a:spcPts val="600"/>
              </a:spcBef>
            </a:pPr>
            <a:r>
              <a:rPr lang="en-US" sz="1600" b="1" dirty="0" smtClean="0">
                <a:solidFill>
                  <a:schemeClr val="tx2"/>
                </a:solidFill>
              </a:rPr>
              <a:t>DESR-Distribution Energy Storage Resource</a:t>
            </a:r>
            <a:r>
              <a:rPr lang="en-US" sz="1600" dirty="0" smtClean="0">
                <a:solidFill>
                  <a:schemeClr val="tx2"/>
                </a:solidFill>
              </a:rPr>
              <a:t> (NPRR 995 in flight)</a:t>
            </a:r>
          </a:p>
          <a:p>
            <a:pPr lvl="1">
              <a:spcBef>
                <a:spcPts val="600"/>
              </a:spcBef>
            </a:pPr>
            <a:r>
              <a:rPr lang="en-US" sz="1400" dirty="0" smtClean="0">
                <a:solidFill>
                  <a:schemeClr val="tx2"/>
                </a:solidFill>
              </a:rPr>
              <a:t>“R”esource that actively participates (submits bids/offers, telemetry, COP,..etc.) in ERCOT wholesale markets</a:t>
            </a:r>
          </a:p>
          <a:p>
            <a:pPr lvl="1">
              <a:spcBef>
                <a:spcPts val="600"/>
              </a:spcBef>
            </a:pPr>
            <a:r>
              <a:rPr lang="en-US" sz="1400" dirty="0" smtClean="0">
                <a:solidFill>
                  <a:schemeClr val="tx2"/>
                </a:solidFill>
              </a:rPr>
              <a:t>Will have Resource Node Settlement Point on the modeled transmission grid</a:t>
            </a:r>
          </a:p>
          <a:p>
            <a:pPr lvl="1">
              <a:spcBef>
                <a:spcPts val="600"/>
              </a:spcBef>
            </a:pPr>
            <a:r>
              <a:rPr lang="en-US" sz="1400" dirty="0">
                <a:solidFill>
                  <a:schemeClr val="tx2"/>
                </a:solidFill>
              </a:rPr>
              <a:t>Any technology (including storage) that can inject into </a:t>
            </a:r>
            <a:r>
              <a:rPr lang="en-US" sz="1400" dirty="0" smtClean="0">
                <a:solidFill>
                  <a:schemeClr val="tx2"/>
                </a:solidFill>
              </a:rPr>
              <a:t>the Point </a:t>
            </a:r>
            <a:r>
              <a:rPr lang="en-US" sz="1400" dirty="0">
                <a:solidFill>
                  <a:schemeClr val="tx2"/>
                </a:solidFill>
              </a:rPr>
              <a:t>of Common Coupling (PCC) on the DSP </a:t>
            </a:r>
            <a:r>
              <a:rPr lang="en-US" sz="1400" dirty="0" smtClean="0">
                <a:solidFill>
                  <a:schemeClr val="tx2"/>
                </a:solidFill>
              </a:rPr>
              <a:t>system</a:t>
            </a:r>
          </a:p>
          <a:p>
            <a:pPr marL="0" indent="0">
              <a:spcBef>
                <a:spcPts val="600"/>
              </a:spcBef>
              <a:buNone/>
            </a:pPr>
            <a:endParaRPr lang="en-US" sz="400" dirty="0" smtClean="0">
              <a:solidFill>
                <a:schemeClr val="tx2"/>
              </a:solidFill>
            </a:endParaRPr>
          </a:p>
          <a:p>
            <a:pPr>
              <a:spcBef>
                <a:spcPts val="600"/>
              </a:spcBef>
            </a:pPr>
            <a:r>
              <a:rPr lang="en-US" sz="1600" b="1" dirty="0" smtClean="0">
                <a:solidFill>
                  <a:schemeClr val="tx2"/>
                </a:solidFill>
              </a:rPr>
              <a:t>Examples of SODG, DGR and </a:t>
            </a:r>
            <a:r>
              <a:rPr lang="en-US" sz="1600" b="1" dirty="0">
                <a:solidFill>
                  <a:schemeClr val="tx2"/>
                </a:solidFill>
              </a:rPr>
              <a:t>DESR </a:t>
            </a:r>
            <a:r>
              <a:rPr lang="en-US" sz="1600" b="1" dirty="0" smtClean="0">
                <a:solidFill>
                  <a:schemeClr val="tx2"/>
                </a:solidFill>
              </a:rPr>
              <a:t>technologies:</a:t>
            </a:r>
            <a:endParaRPr lang="en-US" sz="1600" b="1" dirty="0">
              <a:solidFill>
                <a:schemeClr val="tx2"/>
              </a:solidFill>
            </a:endParaRPr>
          </a:p>
          <a:p>
            <a:pPr lvl="1">
              <a:spcBef>
                <a:spcPts val="600"/>
              </a:spcBef>
            </a:pPr>
            <a:r>
              <a:rPr lang="en-US" sz="1400" dirty="0">
                <a:solidFill>
                  <a:schemeClr val="tx2"/>
                </a:solidFill>
              </a:rPr>
              <a:t>Reciprocating Engines </a:t>
            </a:r>
            <a:r>
              <a:rPr lang="en-US" sz="1400" dirty="0" smtClean="0">
                <a:solidFill>
                  <a:schemeClr val="tx2"/>
                </a:solidFill>
              </a:rPr>
              <a:t>(Diesel </a:t>
            </a:r>
            <a:r>
              <a:rPr lang="en-US" sz="1400" dirty="0">
                <a:solidFill>
                  <a:schemeClr val="tx2"/>
                </a:solidFill>
              </a:rPr>
              <a:t>or </a:t>
            </a:r>
            <a:r>
              <a:rPr lang="en-US" sz="1400" dirty="0" smtClean="0">
                <a:solidFill>
                  <a:schemeClr val="tx2"/>
                </a:solidFill>
              </a:rPr>
              <a:t>Natural </a:t>
            </a:r>
            <a:r>
              <a:rPr lang="en-US" sz="1400" dirty="0">
                <a:solidFill>
                  <a:schemeClr val="tx2"/>
                </a:solidFill>
              </a:rPr>
              <a:t>Gas)</a:t>
            </a:r>
          </a:p>
          <a:p>
            <a:pPr lvl="1">
              <a:spcBef>
                <a:spcPts val="600"/>
              </a:spcBef>
            </a:pPr>
            <a:r>
              <a:rPr lang="en-US" sz="1400" dirty="0">
                <a:solidFill>
                  <a:schemeClr val="tx2"/>
                </a:solidFill>
              </a:rPr>
              <a:t>Community </a:t>
            </a:r>
            <a:r>
              <a:rPr lang="en-US" sz="1400" dirty="0" smtClean="0">
                <a:solidFill>
                  <a:schemeClr val="tx2"/>
                </a:solidFill>
              </a:rPr>
              <a:t>or commercial Solar</a:t>
            </a:r>
            <a:endParaRPr lang="en-US" sz="1400" dirty="0">
              <a:solidFill>
                <a:schemeClr val="tx2"/>
              </a:solidFill>
            </a:endParaRPr>
          </a:p>
          <a:p>
            <a:pPr lvl="1">
              <a:spcBef>
                <a:spcPts val="600"/>
              </a:spcBef>
            </a:pPr>
            <a:r>
              <a:rPr lang="en-US" sz="1400" dirty="0">
                <a:solidFill>
                  <a:schemeClr val="tx2"/>
                </a:solidFill>
              </a:rPr>
              <a:t>Li-Ion Battery</a:t>
            </a:r>
          </a:p>
          <a:p>
            <a:pPr>
              <a:spcBef>
                <a:spcPts val="600"/>
              </a:spcBef>
            </a:pPr>
            <a:endParaRPr lang="en-US" sz="1600" dirty="0" smtClean="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a:t>
            </a:fld>
            <a:endParaRPr lang="en-US" dirty="0">
              <a:solidFill>
                <a:prstClr val="black">
                  <a:tint val="75000"/>
                </a:prstClr>
              </a:solidFill>
            </a:endParaRPr>
          </a:p>
        </p:txBody>
      </p:sp>
    </p:spTree>
    <p:extLst>
      <p:ext uri="{BB962C8B-B14F-4D97-AF65-F5344CB8AC3E}">
        <p14:creationId xmlns:p14="http://schemas.microsoft.com/office/powerpoint/2010/main" val="29264268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3" name="Group 112"/>
          <p:cNvGrpSpPr/>
          <p:nvPr/>
        </p:nvGrpSpPr>
        <p:grpSpPr>
          <a:xfrm>
            <a:off x="2865979" y="2636912"/>
            <a:ext cx="2196862" cy="2547145"/>
            <a:chOff x="1439034" y="3654163"/>
            <a:chExt cx="2196862" cy="2547145"/>
          </a:xfrm>
        </p:grpSpPr>
        <p:cxnSp>
          <p:nvCxnSpPr>
            <p:cNvPr id="114" name="Straight Connector 113"/>
            <p:cNvCxnSpPr/>
            <p:nvPr/>
          </p:nvCxnSpPr>
          <p:spPr>
            <a:xfrm flipH="1">
              <a:off x="2331538" y="3654163"/>
              <a:ext cx="5641" cy="1800859"/>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115" name="Group 114"/>
            <p:cNvGrpSpPr/>
            <p:nvPr/>
          </p:nvGrpSpPr>
          <p:grpSpPr>
            <a:xfrm>
              <a:off x="2174527" y="5171480"/>
              <a:ext cx="393712" cy="129727"/>
              <a:chOff x="4193958" y="4771723"/>
              <a:chExt cx="3680747" cy="1411583"/>
            </a:xfrm>
          </p:grpSpPr>
          <p:cxnSp>
            <p:nvCxnSpPr>
              <p:cNvPr id="129" name="Straight Connector 128"/>
              <p:cNvCxnSpPr/>
              <p:nvPr/>
            </p:nvCxnSpPr>
            <p:spPr>
              <a:xfrm rot="2700000">
                <a:off x="3491880" y="5481228"/>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rot="18900000">
                <a:off x="4484770" y="5483314"/>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rot="2700000">
                <a:off x="5477659" y="5473801"/>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rot="18900000">
                <a:off x="6470549" y="5475887"/>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cxnSp>
          <p:nvCxnSpPr>
            <p:cNvPr id="116" name="Straight Connector 115"/>
            <p:cNvCxnSpPr/>
            <p:nvPr/>
          </p:nvCxnSpPr>
          <p:spPr>
            <a:xfrm>
              <a:off x="2123728" y="5445224"/>
              <a:ext cx="448477"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117" name="Group 116"/>
            <p:cNvGrpSpPr/>
            <p:nvPr/>
          </p:nvGrpSpPr>
          <p:grpSpPr>
            <a:xfrm>
              <a:off x="1439034" y="5445224"/>
              <a:ext cx="781118" cy="648072"/>
              <a:chOff x="1439034" y="5445224"/>
              <a:chExt cx="781118" cy="648072"/>
            </a:xfrm>
          </p:grpSpPr>
          <p:cxnSp>
            <p:nvCxnSpPr>
              <p:cNvPr id="124" name="Straight Connector 123"/>
              <p:cNvCxnSpPr/>
              <p:nvPr/>
            </p:nvCxnSpPr>
            <p:spPr>
              <a:xfrm>
                <a:off x="2220151" y="5445224"/>
                <a:ext cx="0" cy="25202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flipH="1">
                <a:off x="1439034" y="5697252"/>
                <a:ext cx="781118" cy="19608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6" name="Straight Arrow Connector 125"/>
              <p:cNvCxnSpPr/>
              <p:nvPr/>
            </p:nvCxnSpPr>
            <p:spPr>
              <a:xfrm>
                <a:off x="1907704" y="5769260"/>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7" name="Straight Arrow Connector 126"/>
              <p:cNvCxnSpPr/>
              <p:nvPr/>
            </p:nvCxnSpPr>
            <p:spPr>
              <a:xfrm>
                <a:off x="1727684" y="5821332"/>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118" name="Group 117"/>
            <p:cNvGrpSpPr/>
            <p:nvPr/>
          </p:nvGrpSpPr>
          <p:grpSpPr>
            <a:xfrm flipH="1">
              <a:off x="2459353" y="5445224"/>
              <a:ext cx="1176543" cy="756084"/>
              <a:chOff x="1043608" y="5445224"/>
              <a:chExt cx="1176543" cy="756084"/>
            </a:xfrm>
          </p:grpSpPr>
          <p:cxnSp>
            <p:nvCxnSpPr>
              <p:cNvPr id="119" name="Straight Connector 118"/>
              <p:cNvCxnSpPr/>
              <p:nvPr/>
            </p:nvCxnSpPr>
            <p:spPr>
              <a:xfrm>
                <a:off x="2220151" y="5445224"/>
                <a:ext cx="0" cy="25202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H="1">
                <a:off x="1043608" y="5697252"/>
                <a:ext cx="1176543" cy="3240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1" name="Straight Arrow Connector 120"/>
              <p:cNvCxnSpPr/>
              <p:nvPr/>
            </p:nvCxnSpPr>
            <p:spPr>
              <a:xfrm>
                <a:off x="1907704" y="5769260"/>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p:nvPr/>
            </p:nvCxnSpPr>
            <p:spPr>
              <a:xfrm>
                <a:off x="1727684" y="5821332"/>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3" name="Straight Arrow Connector 122"/>
              <p:cNvCxnSpPr/>
              <p:nvPr/>
            </p:nvCxnSpPr>
            <p:spPr>
              <a:xfrm>
                <a:off x="1331640" y="5929344"/>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title"/>
          </p:nvPr>
        </p:nvSpPr>
        <p:spPr>
          <a:xfrm>
            <a:off x="381000" y="243682"/>
            <a:ext cx="8458200" cy="521022"/>
          </a:xfrm>
        </p:spPr>
        <p:txBody>
          <a:bodyPr/>
          <a:lstStyle/>
          <a:p>
            <a:r>
              <a:rPr lang="en-US" dirty="0" smtClean="0"/>
              <a:t>DGR/DESR Representation in ERCOT Systems </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a:t>
            </a:fld>
            <a:endParaRPr lang="en-US" dirty="0">
              <a:solidFill>
                <a:prstClr val="black">
                  <a:tint val="75000"/>
                </a:prstClr>
              </a:solidFill>
            </a:endParaRPr>
          </a:p>
        </p:txBody>
      </p:sp>
      <p:sp>
        <p:nvSpPr>
          <p:cNvPr id="5" name="Cloud 4"/>
          <p:cNvSpPr/>
          <p:nvPr/>
        </p:nvSpPr>
        <p:spPr>
          <a:xfrm>
            <a:off x="305525" y="1201992"/>
            <a:ext cx="5616624" cy="2871086"/>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2665800" y="1439654"/>
            <a:ext cx="1697987" cy="369332"/>
          </a:xfrm>
          <a:prstGeom prst="rect">
            <a:avLst/>
          </a:prstGeom>
          <a:noFill/>
        </p:spPr>
        <p:txBody>
          <a:bodyPr wrap="square" rtlCol="0">
            <a:spAutoFit/>
          </a:bodyPr>
          <a:lstStyle/>
          <a:p>
            <a:r>
              <a:rPr lang="en-US" dirty="0" smtClean="0"/>
              <a:t>ERCOT Model</a:t>
            </a:r>
            <a:endParaRPr lang="en-US" dirty="0"/>
          </a:p>
        </p:txBody>
      </p:sp>
      <p:grpSp>
        <p:nvGrpSpPr>
          <p:cNvPr id="13" name="Group 12"/>
          <p:cNvGrpSpPr/>
          <p:nvPr/>
        </p:nvGrpSpPr>
        <p:grpSpPr>
          <a:xfrm>
            <a:off x="510805" y="2920093"/>
            <a:ext cx="1688600" cy="2252705"/>
            <a:chOff x="1043608" y="3948603"/>
            <a:chExt cx="1688600" cy="2252705"/>
          </a:xfrm>
        </p:grpSpPr>
        <p:cxnSp>
          <p:nvCxnSpPr>
            <p:cNvPr id="12" name="Straight Connector 11"/>
            <p:cNvCxnSpPr/>
            <p:nvPr/>
          </p:nvCxnSpPr>
          <p:spPr>
            <a:xfrm flipH="1">
              <a:off x="2331538" y="3948603"/>
              <a:ext cx="8214" cy="1496621"/>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174527" y="5171480"/>
              <a:ext cx="393712" cy="129727"/>
              <a:chOff x="4193958" y="4771723"/>
              <a:chExt cx="3680747" cy="1411583"/>
            </a:xfrm>
          </p:grpSpPr>
          <p:cxnSp>
            <p:nvCxnSpPr>
              <p:cNvPr id="19" name="Straight Connector 18"/>
              <p:cNvCxnSpPr/>
              <p:nvPr/>
            </p:nvCxnSpPr>
            <p:spPr>
              <a:xfrm rot="2700000">
                <a:off x="3491880" y="5481228"/>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8900000">
                <a:off x="4484770" y="5483314"/>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2700000">
                <a:off x="5477659" y="5473801"/>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8900000">
                <a:off x="6470549" y="5475887"/>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cxnSp>
          <p:nvCxnSpPr>
            <p:cNvPr id="25" name="Straight Connector 24"/>
            <p:cNvCxnSpPr/>
            <p:nvPr/>
          </p:nvCxnSpPr>
          <p:spPr>
            <a:xfrm>
              <a:off x="2123728" y="5445224"/>
              <a:ext cx="448477"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34" name="Group 33"/>
            <p:cNvGrpSpPr/>
            <p:nvPr/>
          </p:nvGrpSpPr>
          <p:grpSpPr>
            <a:xfrm>
              <a:off x="1043608" y="5445224"/>
              <a:ext cx="1176543" cy="756084"/>
              <a:chOff x="1043608" y="5445224"/>
              <a:chExt cx="1176543" cy="756084"/>
            </a:xfrm>
          </p:grpSpPr>
          <p:cxnSp>
            <p:nvCxnSpPr>
              <p:cNvPr id="27" name="Straight Connector 26"/>
              <p:cNvCxnSpPr/>
              <p:nvPr/>
            </p:nvCxnSpPr>
            <p:spPr>
              <a:xfrm>
                <a:off x="2220151" y="5445224"/>
                <a:ext cx="0" cy="25202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H="1">
                <a:off x="1043608" y="5697252"/>
                <a:ext cx="1176543" cy="3240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1907704" y="5769260"/>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1727684" y="5821332"/>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1331640" y="5929344"/>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5" name="Group 34"/>
            <p:cNvGrpSpPr/>
            <p:nvPr/>
          </p:nvGrpSpPr>
          <p:grpSpPr>
            <a:xfrm flipH="1">
              <a:off x="2447764" y="5435134"/>
              <a:ext cx="284444" cy="744808"/>
              <a:chOff x="1947296" y="5435134"/>
              <a:chExt cx="284444" cy="744808"/>
            </a:xfrm>
          </p:grpSpPr>
          <p:cxnSp>
            <p:nvCxnSpPr>
              <p:cNvPr id="37" name="Straight Connector 36"/>
              <p:cNvCxnSpPr/>
              <p:nvPr/>
            </p:nvCxnSpPr>
            <p:spPr>
              <a:xfrm>
                <a:off x="2220151" y="5435134"/>
                <a:ext cx="1" cy="74480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rot="5400000" flipH="1">
                <a:off x="2095758" y="5435431"/>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rot="5400000" flipH="1">
                <a:off x="2083278" y="5639907"/>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rot="5400000" flipH="1">
                <a:off x="2086947" y="5983228"/>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grpSp>
      </p:grpSp>
      <p:grpSp>
        <p:nvGrpSpPr>
          <p:cNvPr id="11" name="Group 10"/>
          <p:cNvGrpSpPr/>
          <p:nvPr/>
        </p:nvGrpSpPr>
        <p:grpSpPr>
          <a:xfrm>
            <a:off x="1010776" y="2150187"/>
            <a:ext cx="1620180" cy="769906"/>
            <a:chOff x="395536" y="1398954"/>
            <a:chExt cx="1620180" cy="769906"/>
          </a:xfrm>
        </p:grpSpPr>
        <p:cxnSp>
          <p:nvCxnSpPr>
            <p:cNvPr id="100" name="Straight Connector 99"/>
            <p:cNvCxnSpPr/>
            <p:nvPr/>
          </p:nvCxnSpPr>
          <p:spPr>
            <a:xfrm>
              <a:off x="1367644" y="1418221"/>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9" name="Group 8"/>
            <p:cNvGrpSpPr/>
            <p:nvPr/>
          </p:nvGrpSpPr>
          <p:grpSpPr>
            <a:xfrm>
              <a:off x="395536" y="1398954"/>
              <a:ext cx="1146696" cy="769906"/>
              <a:chOff x="395536" y="1398954"/>
              <a:chExt cx="1146696" cy="769906"/>
            </a:xfrm>
          </p:grpSpPr>
          <p:cxnSp>
            <p:nvCxnSpPr>
              <p:cNvPr id="41" name="Straight Connector 40"/>
              <p:cNvCxnSpPr/>
              <p:nvPr/>
            </p:nvCxnSpPr>
            <p:spPr>
              <a:xfrm>
                <a:off x="894160" y="1664804"/>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1189449" y="1664804"/>
                <a:ext cx="0" cy="504056"/>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1151620" y="1628800"/>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8" name="Straight Arrow Connector 97"/>
              <p:cNvCxnSpPr/>
              <p:nvPr/>
            </p:nvCxnSpPr>
            <p:spPr>
              <a:xfrm>
                <a:off x="1367644" y="1406144"/>
                <a:ext cx="0" cy="258660"/>
              </a:xfrm>
              <a:prstGeom prst="straightConnector1">
                <a:avLst/>
              </a:prstGeom>
              <a:ln w="25400">
                <a:tailEnd type="none"/>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p:nvPr/>
            </p:nvCxnSpPr>
            <p:spPr>
              <a:xfrm>
                <a:off x="1043608" y="1398954"/>
                <a:ext cx="0" cy="258660"/>
              </a:xfrm>
              <a:prstGeom prst="straightConnector1">
                <a:avLst/>
              </a:prstGeom>
              <a:ln w="25400">
                <a:tailEnd type="none"/>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395536" y="1412495"/>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grpSp>
      </p:grpSp>
      <p:grpSp>
        <p:nvGrpSpPr>
          <p:cNvPr id="102" name="Group 101"/>
          <p:cNvGrpSpPr/>
          <p:nvPr/>
        </p:nvGrpSpPr>
        <p:grpSpPr>
          <a:xfrm>
            <a:off x="2980408" y="1894564"/>
            <a:ext cx="1620180" cy="769906"/>
            <a:chOff x="395536" y="1398954"/>
            <a:chExt cx="1620180" cy="769906"/>
          </a:xfrm>
        </p:grpSpPr>
        <p:cxnSp>
          <p:nvCxnSpPr>
            <p:cNvPr id="103" name="Straight Connector 102"/>
            <p:cNvCxnSpPr/>
            <p:nvPr/>
          </p:nvCxnSpPr>
          <p:spPr>
            <a:xfrm>
              <a:off x="1367644" y="1425478"/>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104" name="Group 103"/>
            <p:cNvGrpSpPr/>
            <p:nvPr/>
          </p:nvGrpSpPr>
          <p:grpSpPr>
            <a:xfrm>
              <a:off x="395536" y="1398954"/>
              <a:ext cx="1146696" cy="769906"/>
              <a:chOff x="395536" y="1398954"/>
              <a:chExt cx="1146696" cy="769906"/>
            </a:xfrm>
          </p:grpSpPr>
          <p:cxnSp>
            <p:nvCxnSpPr>
              <p:cNvPr id="105" name="Straight Connector 104"/>
              <p:cNvCxnSpPr/>
              <p:nvPr/>
            </p:nvCxnSpPr>
            <p:spPr>
              <a:xfrm>
                <a:off x="894160" y="1664804"/>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p:nvPr/>
            </p:nvCxnSpPr>
            <p:spPr>
              <a:xfrm>
                <a:off x="1189449" y="1664804"/>
                <a:ext cx="0" cy="504056"/>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107" name="Oval 106"/>
              <p:cNvSpPr/>
              <p:nvPr/>
            </p:nvSpPr>
            <p:spPr>
              <a:xfrm>
                <a:off x="1151620" y="1628800"/>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8" name="Straight Arrow Connector 107"/>
              <p:cNvCxnSpPr/>
              <p:nvPr/>
            </p:nvCxnSpPr>
            <p:spPr>
              <a:xfrm>
                <a:off x="1367644" y="1406144"/>
                <a:ext cx="0" cy="258660"/>
              </a:xfrm>
              <a:prstGeom prst="straightConnector1">
                <a:avLst/>
              </a:prstGeom>
              <a:ln w="25400">
                <a:tailEnd type="none"/>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p:nvPr/>
            </p:nvCxnSpPr>
            <p:spPr>
              <a:xfrm>
                <a:off x="1043608" y="1398954"/>
                <a:ext cx="0" cy="258660"/>
              </a:xfrm>
              <a:prstGeom prst="straightConnector1">
                <a:avLst/>
              </a:prstGeom>
              <a:ln w="25400">
                <a:tailEnd type="none"/>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395536" y="1412495"/>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grpSp>
      </p:grpSp>
      <p:sp>
        <p:nvSpPr>
          <p:cNvPr id="111" name="TextBox 110"/>
          <p:cNvSpPr txBox="1"/>
          <p:nvPr/>
        </p:nvSpPr>
        <p:spPr>
          <a:xfrm>
            <a:off x="830997" y="2664470"/>
            <a:ext cx="1023900" cy="276999"/>
          </a:xfrm>
          <a:prstGeom prst="rect">
            <a:avLst/>
          </a:prstGeom>
          <a:noFill/>
        </p:spPr>
        <p:txBody>
          <a:bodyPr wrap="square" rtlCol="0">
            <a:spAutoFit/>
          </a:bodyPr>
          <a:lstStyle/>
          <a:p>
            <a:r>
              <a:rPr lang="en-US" sz="1200" dirty="0" smtClean="0"/>
              <a:t>CIM Load A</a:t>
            </a:r>
            <a:endParaRPr lang="en-US" sz="1200" dirty="0"/>
          </a:p>
        </p:txBody>
      </p:sp>
      <p:sp>
        <p:nvSpPr>
          <p:cNvPr id="112" name="TextBox 111"/>
          <p:cNvSpPr txBox="1"/>
          <p:nvPr/>
        </p:nvSpPr>
        <p:spPr>
          <a:xfrm>
            <a:off x="3764124" y="2488614"/>
            <a:ext cx="1023900" cy="276999"/>
          </a:xfrm>
          <a:prstGeom prst="rect">
            <a:avLst/>
          </a:prstGeom>
          <a:noFill/>
        </p:spPr>
        <p:txBody>
          <a:bodyPr wrap="square" rtlCol="0">
            <a:spAutoFit/>
          </a:bodyPr>
          <a:lstStyle/>
          <a:p>
            <a:r>
              <a:rPr lang="en-US" sz="1200" dirty="0" smtClean="0"/>
              <a:t>CIM Load B</a:t>
            </a:r>
            <a:endParaRPr lang="en-US" sz="1200" dirty="0"/>
          </a:p>
        </p:txBody>
      </p:sp>
      <p:sp>
        <p:nvSpPr>
          <p:cNvPr id="133" name="TextBox 132"/>
          <p:cNvSpPr txBox="1"/>
          <p:nvPr/>
        </p:nvSpPr>
        <p:spPr>
          <a:xfrm>
            <a:off x="2269756" y="5435932"/>
            <a:ext cx="1174915" cy="369332"/>
          </a:xfrm>
          <a:prstGeom prst="rect">
            <a:avLst/>
          </a:prstGeom>
          <a:noFill/>
        </p:spPr>
        <p:txBody>
          <a:bodyPr wrap="square" rtlCol="0">
            <a:spAutoFit/>
          </a:bodyPr>
          <a:lstStyle/>
          <a:p>
            <a:r>
              <a:rPr lang="en-US" dirty="0" smtClean="0"/>
              <a:t>DSP grid</a:t>
            </a:r>
            <a:endParaRPr lang="en-US" dirty="0"/>
          </a:p>
        </p:txBody>
      </p:sp>
      <p:sp>
        <p:nvSpPr>
          <p:cNvPr id="134" name="TextBox 133"/>
          <p:cNvSpPr txBox="1"/>
          <p:nvPr/>
        </p:nvSpPr>
        <p:spPr>
          <a:xfrm>
            <a:off x="781962" y="2123027"/>
            <a:ext cx="558282" cy="276999"/>
          </a:xfrm>
          <a:prstGeom prst="rect">
            <a:avLst/>
          </a:prstGeom>
          <a:noFill/>
        </p:spPr>
        <p:txBody>
          <a:bodyPr wrap="square" rtlCol="0">
            <a:spAutoFit/>
          </a:bodyPr>
          <a:lstStyle/>
          <a:p>
            <a:r>
              <a:rPr lang="en-US" sz="1200" dirty="0" smtClean="0"/>
              <a:t>EB-A</a:t>
            </a:r>
            <a:endParaRPr lang="en-US" sz="1200" dirty="0"/>
          </a:p>
        </p:txBody>
      </p:sp>
      <p:sp>
        <p:nvSpPr>
          <p:cNvPr id="135" name="TextBox 134"/>
          <p:cNvSpPr txBox="1"/>
          <p:nvPr/>
        </p:nvSpPr>
        <p:spPr>
          <a:xfrm>
            <a:off x="4131222" y="2170581"/>
            <a:ext cx="584794" cy="276999"/>
          </a:xfrm>
          <a:prstGeom prst="rect">
            <a:avLst/>
          </a:prstGeom>
          <a:noFill/>
        </p:spPr>
        <p:txBody>
          <a:bodyPr wrap="square" rtlCol="0">
            <a:spAutoFit/>
          </a:bodyPr>
          <a:lstStyle/>
          <a:p>
            <a:r>
              <a:rPr lang="en-US" sz="1200" dirty="0" smtClean="0"/>
              <a:t>EB-B</a:t>
            </a:r>
            <a:endParaRPr lang="en-US" sz="1200" dirty="0"/>
          </a:p>
        </p:txBody>
      </p:sp>
      <p:cxnSp>
        <p:nvCxnSpPr>
          <p:cNvPr id="28" name="Straight Arrow Connector 27"/>
          <p:cNvCxnSpPr>
            <a:stCxn id="134" idx="3"/>
            <a:endCxn id="7" idx="0"/>
          </p:cNvCxnSpPr>
          <p:nvPr/>
        </p:nvCxnSpPr>
        <p:spPr>
          <a:xfrm>
            <a:off x="1340244" y="2261527"/>
            <a:ext cx="462620" cy="1185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0" name="Straight Arrow Connector 139"/>
          <p:cNvCxnSpPr>
            <a:stCxn id="135" idx="1"/>
            <a:endCxn id="107" idx="5"/>
          </p:cNvCxnSpPr>
          <p:nvPr/>
        </p:nvCxnSpPr>
        <p:spPr>
          <a:xfrm flipH="1" flipV="1">
            <a:off x="3797955" y="2185873"/>
            <a:ext cx="333267" cy="12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66" name="Group 165"/>
          <p:cNvGrpSpPr/>
          <p:nvPr/>
        </p:nvGrpSpPr>
        <p:grpSpPr>
          <a:xfrm>
            <a:off x="1926166" y="4854318"/>
            <a:ext cx="1367490" cy="484306"/>
            <a:chOff x="1926166" y="4380750"/>
            <a:chExt cx="1367490" cy="484306"/>
          </a:xfrm>
        </p:grpSpPr>
        <p:grpSp>
          <p:nvGrpSpPr>
            <p:cNvPr id="145" name="Group 144"/>
            <p:cNvGrpSpPr/>
            <p:nvPr/>
          </p:nvGrpSpPr>
          <p:grpSpPr>
            <a:xfrm>
              <a:off x="1926166" y="4380750"/>
              <a:ext cx="449590" cy="160727"/>
              <a:chOff x="1926166" y="4380750"/>
              <a:chExt cx="449590" cy="160727"/>
            </a:xfrm>
          </p:grpSpPr>
          <p:cxnSp>
            <p:nvCxnSpPr>
              <p:cNvPr id="142" name="Straight Arrow Connector 141"/>
              <p:cNvCxnSpPr/>
              <p:nvPr/>
            </p:nvCxnSpPr>
            <p:spPr>
              <a:xfrm rot="16200000">
                <a:off x="2062148" y="4318608"/>
                <a:ext cx="0" cy="271964"/>
              </a:xfrm>
              <a:prstGeom prst="straightConnector1">
                <a:avLst/>
              </a:prstGeom>
              <a:ln>
                <a:prstDash val="dash"/>
                <a:tailEnd type="none"/>
              </a:ln>
            </p:spPr>
            <p:style>
              <a:lnRef idx="1">
                <a:schemeClr val="accent1"/>
              </a:lnRef>
              <a:fillRef idx="0">
                <a:schemeClr val="accent1"/>
              </a:fillRef>
              <a:effectRef idx="0">
                <a:schemeClr val="accent1"/>
              </a:effectRef>
              <a:fontRef idx="minor">
                <a:schemeClr val="tx1"/>
              </a:fontRef>
            </p:style>
          </p:cxnSp>
          <p:sp>
            <p:nvSpPr>
              <p:cNvPr id="144" name="Oval 143"/>
              <p:cNvSpPr/>
              <p:nvPr/>
            </p:nvSpPr>
            <p:spPr>
              <a:xfrm>
                <a:off x="2195736" y="4380750"/>
                <a:ext cx="180020" cy="160727"/>
              </a:xfrm>
              <a:prstGeom prst="ellipse">
                <a:avLst/>
              </a:prstGeom>
              <a:solidFill>
                <a:schemeClr val="accent1">
                  <a:alpha val="5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2" name="TextBox 161"/>
            <p:cNvSpPr txBox="1"/>
            <p:nvPr/>
          </p:nvSpPr>
          <p:spPr>
            <a:xfrm>
              <a:off x="2269756" y="4588057"/>
              <a:ext cx="1023900" cy="276999"/>
            </a:xfrm>
            <a:prstGeom prst="rect">
              <a:avLst/>
            </a:prstGeom>
            <a:noFill/>
          </p:spPr>
          <p:txBody>
            <a:bodyPr wrap="square" rtlCol="0">
              <a:spAutoFit/>
            </a:bodyPr>
            <a:lstStyle/>
            <a:p>
              <a:r>
                <a:rPr lang="en-US" sz="1200" dirty="0" smtClean="0"/>
                <a:t>DGR/DESR</a:t>
              </a:r>
              <a:endParaRPr lang="en-US" sz="1200" dirty="0"/>
            </a:p>
          </p:txBody>
        </p:sp>
        <p:cxnSp>
          <p:nvCxnSpPr>
            <p:cNvPr id="164" name="Straight Arrow Connector 163"/>
            <p:cNvCxnSpPr/>
            <p:nvPr/>
          </p:nvCxnSpPr>
          <p:spPr>
            <a:xfrm flipH="1" flipV="1">
              <a:off x="2419018" y="4501805"/>
              <a:ext cx="246782" cy="1544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74" name="TextBox 173"/>
          <p:cNvSpPr txBox="1"/>
          <p:nvPr/>
        </p:nvSpPr>
        <p:spPr>
          <a:xfrm>
            <a:off x="5652120" y="1245364"/>
            <a:ext cx="3361677" cy="523220"/>
          </a:xfrm>
          <a:prstGeom prst="rect">
            <a:avLst/>
          </a:prstGeom>
          <a:noFill/>
        </p:spPr>
        <p:txBody>
          <a:bodyPr wrap="square" rtlCol="0">
            <a:spAutoFit/>
          </a:bodyPr>
          <a:lstStyle/>
          <a:p>
            <a:r>
              <a:rPr lang="en-US" sz="1400" dirty="0" smtClean="0"/>
              <a:t>EB-A, EB-B: Electrical Buses</a:t>
            </a:r>
          </a:p>
          <a:p>
            <a:r>
              <a:rPr lang="en-US" sz="1400" dirty="0" smtClean="0"/>
              <a:t>RN-A: Resource Node Settlement Point</a:t>
            </a:r>
            <a:endParaRPr lang="en-US" sz="1400" dirty="0"/>
          </a:p>
        </p:txBody>
      </p:sp>
      <p:sp>
        <p:nvSpPr>
          <p:cNvPr id="175" name="TextBox 174"/>
          <p:cNvSpPr txBox="1"/>
          <p:nvPr/>
        </p:nvSpPr>
        <p:spPr>
          <a:xfrm>
            <a:off x="5230066" y="3280519"/>
            <a:ext cx="3812788" cy="1600438"/>
          </a:xfrm>
          <a:prstGeom prst="rect">
            <a:avLst/>
          </a:prstGeom>
          <a:noFill/>
        </p:spPr>
        <p:txBody>
          <a:bodyPr wrap="square" rtlCol="0">
            <a:spAutoFit/>
          </a:bodyPr>
          <a:lstStyle/>
          <a:p>
            <a:pPr marL="342900" indent="-342900">
              <a:buFont typeface="+mj-lt"/>
              <a:buAutoNum type="arabicPeriod"/>
            </a:pPr>
            <a:r>
              <a:rPr lang="en-US" sz="1400" dirty="0" smtClean="0"/>
              <a:t>DGR/DESR participates in DAM,RUC, and Real-Time Markets (SCED/RTC) just as any transmission connected “R”esource</a:t>
            </a:r>
          </a:p>
          <a:p>
            <a:pPr marL="342900" indent="-342900">
              <a:buFont typeface="+mj-lt"/>
              <a:buAutoNum type="arabicPeriod"/>
            </a:pPr>
            <a:endParaRPr lang="en-US" sz="1400" dirty="0" smtClean="0"/>
          </a:p>
          <a:p>
            <a:pPr marL="342900" indent="-342900">
              <a:buFont typeface="+mj-lt"/>
              <a:buAutoNum type="arabicPeriod"/>
            </a:pPr>
            <a:r>
              <a:rPr lang="en-US" sz="1400" dirty="0" smtClean="0"/>
              <a:t>Shift Factor at RN-A (=EB-A) used to dispatch DGR/DESR</a:t>
            </a:r>
            <a:endParaRPr lang="en-US" sz="1400" dirty="0"/>
          </a:p>
        </p:txBody>
      </p:sp>
      <p:grpSp>
        <p:nvGrpSpPr>
          <p:cNvPr id="36" name="Group 35"/>
          <p:cNvGrpSpPr/>
          <p:nvPr/>
        </p:nvGrpSpPr>
        <p:grpSpPr>
          <a:xfrm>
            <a:off x="1799692" y="2420888"/>
            <a:ext cx="1663557" cy="1563568"/>
            <a:chOff x="1828323" y="2441496"/>
            <a:chExt cx="1663557" cy="1563568"/>
          </a:xfrm>
        </p:grpSpPr>
        <p:grpSp>
          <p:nvGrpSpPr>
            <p:cNvPr id="173" name="Group 172"/>
            <p:cNvGrpSpPr/>
            <p:nvPr/>
          </p:nvGrpSpPr>
          <p:grpSpPr>
            <a:xfrm>
              <a:off x="1828323" y="2441496"/>
              <a:ext cx="1663557" cy="1563568"/>
              <a:chOff x="1828323" y="1967928"/>
              <a:chExt cx="1663557" cy="1563568"/>
            </a:xfrm>
          </p:grpSpPr>
          <p:grpSp>
            <p:nvGrpSpPr>
              <p:cNvPr id="169" name="Group 168"/>
              <p:cNvGrpSpPr/>
              <p:nvPr/>
            </p:nvGrpSpPr>
            <p:grpSpPr>
              <a:xfrm>
                <a:off x="1828323" y="1967928"/>
                <a:ext cx="1663557" cy="1563568"/>
                <a:chOff x="1828323" y="1967928"/>
                <a:chExt cx="1663557" cy="1563568"/>
              </a:xfrm>
            </p:grpSpPr>
            <p:grpSp>
              <p:nvGrpSpPr>
                <p:cNvPr id="161" name="Group 160"/>
                <p:cNvGrpSpPr/>
                <p:nvPr/>
              </p:nvGrpSpPr>
              <p:grpSpPr>
                <a:xfrm>
                  <a:off x="1828323" y="1967928"/>
                  <a:ext cx="749056" cy="1273008"/>
                  <a:chOff x="1828323" y="1967928"/>
                  <a:chExt cx="749056" cy="1273008"/>
                </a:xfrm>
              </p:grpSpPr>
              <p:grpSp>
                <p:nvGrpSpPr>
                  <p:cNvPr id="146" name="Group 145"/>
                  <p:cNvGrpSpPr/>
                  <p:nvPr/>
                </p:nvGrpSpPr>
                <p:grpSpPr>
                  <a:xfrm rot="5400000">
                    <a:off x="2119195" y="2792386"/>
                    <a:ext cx="736372" cy="160727"/>
                    <a:chOff x="1953591" y="4089115"/>
                    <a:chExt cx="736372" cy="160727"/>
                  </a:xfrm>
                </p:grpSpPr>
                <p:cxnSp>
                  <p:nvCxnSpPr>
                    <p:cNvPr id="147" name="Straight Arrow Connector 146"/>
                    <p:cNvCxnSpPr/>
                    <p:nvPr/>
                  </p:nvCxnSpPr>
                  <p:spPr>
                    <a:xfrm rot="16200000">
                      <a:off x="2245080" y="3878723"/>
                      <a:ext cx="0" cy="582978"/>
                    </a:xfrm>
                    <a:prstGeom prst="straightConnector1">
                      <a:avLst/>
                    </a:prstGeom>
                    <a:ln w="25400">
                      <a:prstDash val="solid"/>
                      <a:tailEnd type="none"/>
                    </a:ln>
                  </p:spPr>
                  <p:style>
                    <a:lnRef idx="1">
                      <a:schemeClr val="accent1"/>
                    </a:lnRef>
                    <a:fillRef idx="0">
                      <a:schemeClr val="accent1"/>
                    </a:fillRef>
                    <a:effectRef idx="0">
                      <a:schemeClr val="accent1"/>
                    </a:effectRef>
                    <a:fontRef idx="minor">
                      <a:schemeClr val="tx1"/>
                    </a:fontRef>
                  </p:style>
                </p:cxnSp>
                <p:sp>
                  <p:nvSpPr>
                    <p:cNvPr id="148" name="Oval 147"/>
                    <p:cNvSpPr/>
                    <p:nvPr/>
                  </p:nvSpPr>
                  <p:spPr>
                    <a:xfrm>
                      <a:off x="2509943" y="4089115"/>
                      <a:ext cx="180020" cy="1607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7" name="Group 156"/>
                  <p:cNvGrpSpPr/>
                  <p:nvPr/>
                </p:nvGrpSpPr>
                <p:grpSpPr>
                  <a:xfrm>
                    <a:off x="2397358" y="2653238"/>
                    <a:ext cx="180021" cy="172748"/>
                    <a:chOff x="6236759" y="4126375"/>
                    <a:chExt cx="383114" cy="324036"/>
                  </a:xfrm>
                </p:grpSpPr>
                <p:sp>
                  <p:nvSpPr>
                    <p:cNvPr id="149" name="Rectangle 148"/>
                    <p:cNvSpPr/>
                    <p:nvPr/>
                  </p:nvSpPr>
                  <p:spPr>
                    <a:xfrm>
                      <a:off x="6236759" y="4126375"/>
                      <a:ext cx="383114" cy="3240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3" name="Straight Connector 152"/>
                    <p:cNvCxnSpPr/>
                    <p:nvPr/>
                  </p:nvCxnSpPr>
                  <p:spPr>
                    <a:xfrm>
                      <a:off x="6236759" y="4126375"/>
                      <a:ext cx="383114" cy="3240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a:xfrm flipH="1">
                      <a:off x="6236759" y="4126375"/>
                      <a:ext cx="383114" cy="324036"/>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59" name="Straight Connector 158"/>
                  <p:cNvCxnSpPr>
                    <a:stCxn id="7" idx="5"/>
                  </p:cNvCxnSpPr>
                  <p:nvPr/>
                </p:nvCxnSpPr>
                <p:spPr>
                  <a:xfrm>
                    <a:off x="1828323" y="1967928"/>
                    <a:ext cx="656917" cy="558341"/>
                  </a:xfrm>
                  <a:prstGeom prst="line">
                    <a:avLst/>
                  </a:prstGeom>
                  <a:ln w="25400"/>
                </p:spPr>
                <p:style>
                  <a:lnRef idx="1">
                    <a:schemeClr val="accent1"/>
                  </a:lnRef>
                  <a:fillRef idx="0">
                    <a:schemeClr val="accent1"/>
                  </a:fillRef>
                  <a:effectRef idx="0">
                    <a:schemeClr val="accent1"/>
                  </a:effectRef>
                  <a:fontRef idx="minor">
                    <a:schemeClr val="tx1"/>
                  </a:fontRef>
                </p:style>
              </p:cxnSp>
            </p:grpSp>
            <p:sp>
              <p:nvSpPr>
                <p:cNvPr id="167" name="TextBox 166"/>
                <p:cNvSpPr txBox="1"/>
                <p:nvPr/>
              </p:nvSpPr>
              <p:spPr>
                <a:xfrm>
                  <a:off x="2467980" y="3254497"/>
                  <a:ext cx="1023900" cy="276999"/>
                </a:xfrm>
                <a:prstGeom prst="rect">
                  <a:avLst/>
                </a:prstGeom>
                <a:noFill/>
              </p:spPr>
              <p:txBody>
                <a:bodyPr wrap="square" rtlCol="0">
                  <a:spAutoFit/>
                </a:bodyPr>
                <a:lstStyle/>
                <a:p>
                  <a:r>
                    <a:rPr lang="en-US" sz="1200" dirty="0" smtClean="0"/>
                    <a:t>DGR/DESR</a:t>
                  </a:r>
                  <a:endParaRPr lang="en-US" sz="1200" dirty="0"/>
                </a:p>
              </p:txBody>
            </p:sp>
            <p:cxnSp>
              <p:nvCxnSpPr>
                <p:cNvPr id="168" name="Straight Arrow Connector 167"/>
                <p:cNvCxnSpPr/>
                <p:nvPr/>
              </p:nvCxnSpPr>
              <p:spPr>
                <a:xfrm flipH="1" flipV="1">
                  <a:off x="2617242" y="3168245"/>
                  <a:ext cx="246782" cy="1544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70" name="TextBox 169"/>
              <p:cNvSpPr txBox="1"/>
              <p:nvPr/>
            </p:nvSpPr>
            <p:spPr>
              <a:xfrm>
                <a:off x="2218637" y="1984144"/>
                <a:ext cx="558282" cy="276999"/>
              </a:xfrm>
              <a:prstGeom prst="rect">
                <a:avLst/>
              </a:prstGeom>
              <a:noFill/>
            </p:spPr>
            <p:txBody>
              <a:bodyPr wrap="square" rtlCol="0">
                <a:spAutoFit/>
              </a:bodyPr>
              <a:lstStyle/>
              <a:p>
                <a:r>
                  <a:rPr lang="en-US" sz="1200" dirty="0" smtClean="0"/>
                  <a:t>RN-A</a:t>
                </a:r>
                <a:endParaRPr lang="en-US" sz="1200" dirty="0"/>
              </a:p>
            </p:txBody>
          </p:sp>
          <p:cxnSp>
            <p:nvCxnSpPr>
              <p:cNvPr id="172" name="Straight Arrow Connector 171"/>
              <p:cNvCxnSpPr>
                <a:stCxn id="170" idx="1"/>
              </p:cNvCxnSpPr>
              <p:nvPr/>
            </p:nvCxnSpPr>
            <p:spPr>
              <a:xfrm flipH="1" flipV="1">
                <a:off x="1899757" y="1974012"/>
                <a:ext cx="318880" cy="1486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1836987" y="2968351"/>
              <a:ext cx="388787" cy="338554"/>
              <a:chOff x="510805" y="5886081"/>
              <a:chExt cx="388787" cy="338554"/>
            </a:xfrm>
          </p:grpSpPr>
          <p:sp>
            <p:nvSpPr>
              <p:cNvPr id="8" name="TextBox 7"/>
              <p:cNvSpPr txBox="1"/>
              <p:nvPr/>
            </p:nvSpPr>
            <p:spPr>
              <a:xfrm>
                <a:off x="510805" y="5886081"/>
                <a:ext cx="388787" cy="338554"/>
              </a:xfrm>
              <a:prstGeom prst="rect">
                <a:avLst/>
              </a:prstGeom>
              <a:noFill/>
              <a:ln>
                <a:noFill/>
              </a:ln>
            </p:spPr>
            <p:txBody>
              <a:bodyPr wrap="square" lIns="45720" rIns="45720" rtlCol="0">
                <a:spAutoFit/>
              </a:bodyPr>
              <a:lstStyle/>
              <a:p>
                <a:pPr algn="ctr"/>
                <a:r>
                  <a:rPr lang="en-US" sz="800" dirty="0" smtClean="0"/>
                  <a:t>EPS</a:t>
                </a:r>
              </a:p>
              <a:p>
                <a:pPr algn="ctr"/>
                <a:r>
                  <a:rPr lang="en-US" sz="800" dirty="0" smtClean="0"/>
                  <a:t>meter</a:t>
                </a:r>
                <a:endParaRPr lang="en-US" sz="800" dirty="0"/>
              </a:p>
            </p:txBody>
          </p:sp>
          <p:sp>
            <p:nvSpPr>
              <p:cNvPr id="3" name="Oval 2"/>
              <p:cNvSpPr/>
              <p:nvPr/>
            </p:nvSpPr>
            <p:spPr>
              <a:xfrm>
                <a:off x="510806" y="5886081"/>
                <a:ext cx="388786" cy="3152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p:cNvGrpSpPr/>
            <p:nvPr/>
          </p:nvGrpSpPr>
          <p:grpSpPr>
            <a:xfrm rot="3013024">
              <a:off x="2186137" y="2788885"/>
              <a:ext cx="252596" cy="133018"/>
              <a:chOff x="5471532" y="5231432"/>
              <a:chExt cx="3612994" cy="886870"/>
            </a:xfrm>
          </p:grpSpPr>
          <p:sp>
            <p:nvSpPr>
              <p:cNvPr id="17" name="Freeform 16"/>
              <p:cNvSpPr/>
              <p:nvPr/>
            </p:nvSpPr>
            <p:spPr>
              <a:xfrm>
                <a:off x="5471532" y="5233639"/>
                <a:ext cx="1806497" cy="884663"/>
              </a:xfrm>
              <a:custGeom>
                <a:avLst/>
                <a:gdLst>
                  <a:gd name="connsiteX0" fmla="*/ 0 w 1806497"/>
                  <a:gd name="connsiteY0" fmla="*/ 884663 h 884663"/>
                  <a:gd name="connsiteX1" fmla="*/ 906966 w 1806497"/>
                  <a:gd name="connsiteY1" fmla="*/ 0 h 884663"/>
                  <a:gd name="connsiteX2" fmla="*/ 1806497 w 1806497"/>
                  <a:gd name="connsiteY2" fmla="*/ 884663 h 884663"/>
                </a:gdLst>
                <a:ahLst/>
                <a:cxnLst>
                  <a:cxn ang="0">
                    <a:pos x="connsiteX0" y="connsiteY0"/>
                  </a:cxn>
                  <a:cxn ang="0">
                    <a:pos x="connsiteX1" y="connsiteY1"/>
                  </a:cxn>
                  <a:cxn ang="0">
                    <a:pos x="connsiteX2" y="connsiteY2"/>
                  </a:cxn>
                </a:cxnLst>
                <a:rect l="l" t="t" r="r" b="b"/>
                <a:pathLst>
                  <a:path w="1806497" h="884663">
                    <a:moveTo>
                      <a:pt x="0" y="884663"/>
                    </a:moveTo>
                    <a:cubicBezTo>
                      <a:pt x="302941" y="442331"/>
                      <a:pt x="605883" y="0"/>
                      <a:pt x="906966" y="0"/>
                    </a:cubicBezTo>
                    <a:cubicBezTo>
                      <a:pt x="1208049" y="0"/>
                      <a:pt x="1507273" y="442331"/>
                      <a:pt x="1806497" y="88466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Freeform 127"/>
              <p:cNvSpPr/>
              <p:nvPr/>
            </p:nvSpPr>
            <p:spPr>
              <a:xfrm>
                <a:off x="7278029" y="5231432"/>
                <a:ext cx="1806497" cy="884663"/>
              </a:xfrm>
              <a:custGeom>
                <a:avLst/>
                <a:gdLst>
                  <a:gd name="connsiteX0" fmla="*/ 0 w 1806497"/>
                  <a:gd name="connsiteY0" fmla="*/ 884663 h 884663"/>
                  <a:gd name="connsiteX1" fmla="*/ 906966 w 1806497"/>
                  <a:gd name="connsiteY1" fmla="*/ 0 h 884663"/>
                  <a:gd name="connsiteX2" fmla="*/ 1806497 w 1806497"/>
                  <a:gd name="connsiteY2" fmla="*/ 884663 h 884663"/>
                </a:gdLst>
                <a:ahLst/>
                <a:cxnLst>
                  <a:cxn ang="0">
                    <a:pos x="connsiteX0" y="connsiteY0"/>
                  </a:cxn>
                  <a:cxn ang="0">
                    <a:pos x="connsiteX1" y="connsiteY1"/>
                  </a:cxn>
                  <a:cxn ang="0">
                    <a:pos x="connsiteX2" y="connsiteY2"/>
                  </a:cxn>
                </a:cxnLst>
                <a:rect l="l" t="t" r="r" b="b"/>
                <a:pathLst>
                  <a:path w="1806497" h="884663">
                    <a:moveTo>
                      <a:pt x="0" y="884663"/>
                    </a:moveTo>
                    <a:cubicBezTo>
                      <a:pt x="302941" y="442331"/>
                      <a:pt x="605883" y="0"/>
                      <a:pt x="906966" y="0"/>
                    </a:cubicBezTo>
                    <a:cubicBezTo>
                      <a:pt x="1208049" y="0"/>
                      <a:pt x="1507273" y="442331"/>
                      <a:pt x="1806497" y="88466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36" name="Straight Connector 135"/>
            <p:cNvCxnSpPr>
              <a:stCxn id="3" idx="7"/>
            </p:cNvCxnSpPr>
            <p:nvPr/>
          </p:nvCxnSpPr>
          <p:spPr>
            <a:xfrm flipV="1">
              <a:off x="2168838" y="2892171"/>
              <a:ext cx="101943" cy="122344"/>
            </a:xfrm>
            <a:prstGeom prst="line">
              <a:avLst/>
            </a:prstGeom>
            <a:ln w="25400"/>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36258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3"/>
                                        </p:tgtEl>
                                        <p:attrNameLst>
                                          <p:attrName>style.visibility</p:attrName>
                                        </p:attrNameLst>
                                      </p:cBhvr>
                                      <p:to>
                                        <p:strVal val="visible"/>
                                      </p:to>
                                    </p:set>
                                    <p:animEffect transition="in" filter="fade">
                                      <p:cBhvr>
                                        <p:cTn id="7" dur="1000"/>
                                        <p:tgtEl>
                                          <p:spTgt spid="113"/>
                                        </p:tgtEl>
                                      </p:cBhvr>
                                    </p:animEffect>
                                    <p:anim calcmode="lin" valueType="num">
                                      <p:cBhvr>
                                        <p:cTn id="8" dur="1000" fill="hold"/>
                                        <p:tgtEl>
                                          <p:spTgt spid="113"/>
                                        </p:tgtEl>
                                        <p:attrNameLst>
                                          <p:attrName>ppt_x</p:attrName>
                                        </p:attrNameLst>
                                      </p:cBhvr>
                                      <p:tavLst>
                                        <p:tav tm="0">
                                          <p:val>
                                            <p:strVal val="#ppt_x"/>
                                          </p:val>
                                        </p:tav>
                                        <p:tav tm="100000">
                                          <p:val>
                                            <p:strVal val="#ppt_x"/>
                                          </p:val>
                                        </p:tav>
                                      </p:tavLst>
                                    </p:anim>
                                    <p:anim calcmode="lin" valueType="num">
                                      <p:cBhvr>
                                        <p:cTn id="9" dur="1000" fill="hold"/>
                                        <p:tgtEl>
                                          <p:spTgt spid="11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1000"/>
                                        <p:tgtEl>
                                          <p:spTgt spid="13"/>
                                        </p:tgtEl>
                                      </p:cBhvr>
                                    </p:animEffect>
                                    <p:anim calcmode="lin" valueType="num">
                                      <p:cBhvr>
                                        <p:cTn id="13" dur="1000" fill="hold"/>
                                        <p:tgtEl>
                                          <p:spTgt spid="13"/>
                                        </p:tgtEl>
                                        <p:attrNameLst>
                                          <p:attrName>ppt_x</p:attrName>
                                        </p:attrNameLst>
                                      </p:cBhvr>
                                      <p:tavLst>
                                        <p:tav tm="0">
                                          <p:val>
                                            <p:strVal val="#ppt_x"/>
                                          </p:val>
                                        </p:tav>
                                        <p:tav tm="100000">
                                          <p:val>
                                            <p:strVal val="#ppt_x"/>
                                          </p:val>
                                        </p:tav>
                                      </p:tavLst>
                                    </p:anim>
                                    <p:anim calcmode="lin" valueType="num">
                                      <p:cBhvr>
                                        <p:cTn id="14" dur="1000" fill="hold"/>
                                        <p:tgtEl>
                                          <p:spTgt spid="13"/>
                                        </p:tgtEl>
                                        <p:attrNameLst>
                                          <p:attrName>ppt_y</p:attrName>
                                        </p:attrNameLst>
                                      </p:cBhvr>
                                      <p:tavLst>
                                        <p:tav tm="0">
                                          <p:val>
                                            <p:strVal val="#ppt_y+.1"/>
                                          </p:val>
                                        </p:tav>
                                        <p:tav tm="100000">
                                          <p:val>
                                            <p:strVal val="#ppt_y"/>
                                          </p:val>
                                        </p:tav>
                                      </p:tavLst>
                                    </p:anim>
                                  </p:childTnLst>
                                </p:cTn>
                              </p:par>
                              <p:par>
                                <p:cTn id="15" presetID="42" presetClass="entr" presetSubtype="0" fill="hold" grpId="1" nodeType="withEffect">
                                  <p:stCondLst>
                                    <p:cond delay="0"/>
                                  </p:stCondLst>
                                  <p:childTnLst>
                                    <p:set>
                                      <p:cBhvr>
                                        <p:cTn id="16" dur="1" fill="hold">
                                          <p:stCondLst>
                                            <p:cond delay="0"/>
                                          </p:stCondLst>
                                        </p:cTn>
                                        <p:tgtEl>
                                          <p:spTgt spid="133"/>
                                        </p:tgtEl>
                                        <p:attrNameLst>
                                          <p:attrName>style.visibility</p:attrName>
                                        </p:attrNameLst>
                                      </p:cBhvr>
                                      <p:to>
                                        <p:strVal val="visible"/>
                                      </p:to>
                                    </p:set>
                                    <p:animEffect transition="in" filter="fade">
                                      <p:cBhvr>
                                        <p:cTn id="17" dur="1000"/>
                                        <p:tgtEl>
                                          <p:spTgt spid="133"/>
                                        </p:tgtEl>
                                      </p:cBhvr>
                                    </p:animEffect>
                                    <p:anim calcmode="lin" valueType="num">
                                      <p:cBhvr>
                                        <p:cTn id="18" dur="1000" fill="hold"/>
                                        <p:tgtEl>
                                          <p:spTgt spid="133"/>
                                        </p:tgtEl>
                                        <p:attrNameLst>
                                          <p:attrName>ppt_x</p:attrName>
                                        </p:attrNameLst>
                                      </p:cBhvr>
                                      <p:tavLst>
                                        <p:tav tm="0">
                                          <p:val>
                                            <p:strVal val="#ppt_x"/>
                                          </p:val>
                                        </p:tav>
                                        <p:tav tm="100000">
                                          <p:val>
                                            <p:strVal val="#ppt_x"/>
                                          </p:val>
                                        </p:tav>
                                      </p:tavLst>
                                    </p:anim>
                                    <p:anim calcmode="lin" valueType="num">
                                      <p:cBhvr>
                                        <p:cTn id="19" dur="1000" fill="hold"/>
                                        <p:tgtEl>
                                          <p:spTgt spid="133"/>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13"/>
                                        </p:tgtEl>
                                        <p:attrNameLst>
                                          <p:attrName>style.visibility</p:attrName>
                                        </p:attrNameLst>
                                      </p:cBhvr>
                                      <p:to>
                                        <p:strVal val="visible"/>
                                      </p:to>
                                    </p:set>
                                    <p:animEffect transition="in" filter="fade">
                                      <p:cBhvr>
                                        <p:cTn id="22" dur="1000"/>
                                        <p:tgtEl>
                                          <p:spTgt spid="113"/>
                                        </p:tgtEl>
                                      </p:cBhvr>
                                    </p:animEffect>
                                    <p:anim calcmode="lin" valueType="num">
                                      <p:cBhvr>
                                        <p:cTn id="23" dur="1000" fill="hold"/>
                                        <p:tgtEl>
                                          <p:spTgt spid="113"/>
                                        </p:tgtEl>
                                        <p:attrNameLst>
                                          <p:attrName>ppt_x</p:attrName>
                                        </p:attrNameLst>
                                      </p:cBhvr>
                                      <p:tavLst>
                                        <p:tav tm="0">
                                          <p:val>
                                            <p:strVal val="#ppt_x"/>
                                          </p:val>
                                        </p:tav>
                                        <p:tav tm="100000">
                                          <p:val>
                                            <p:strVal val="#ppt_x"/>
                                          </p:val>
                                        </p:tav>
                                      </p:tavLst>
                                    </p:anim>
                                    <p:anim calcmode="lin" valueType="num">
                                      <p:cBhvr>
                                        <p:cTn id="24" dur="1000" fill="hold"/>
                                        <p:tgtEl>
                                          <p:spTgt spid="113"/>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166"/>
                                        </p:tgtEl>
                                        <p:attrNameLst>
                                          <p:attrName>style.visibility</p:attrName>
                                        </p:attrNameLst>
                                      </p:cBhvr>
                                      <p:to>
                                        <p:strVal val="visible"/>
                                      </p:to>
                                    </p:set>
                                    <p:animEffect transition="in" filter="fade">
                                      <p:cBhvr>
                                        <p:cTn id="29" dur="1000"/>
                                        <p:tgtEl>
                                          <p:spTgt spid="166"/>
                                        </p:tgtEl>
                                      </p:cBhvr>
                                    </p:animEffect>
                                    <p:anim calcmode="lin" valueType="num">
                                      <p:cBhvr>
                                        <p:cTn id="30" dur="1000" fill="hold"/>
                                        <p:tgtEl>
                                          <p:spTgt spid="166"/>
                                        </p:tgtEl>
                                        <p:attrNameLst>
                                          <p:attrName>ppt_x</p:attrName>
                                        </p:attrNameLst>
                                      </p:cBhvr>
                                      <p:tavLst>
                                        <p:tav tm="0">
                                          <p:val>
                                            <p:strVal val="#ppt_x"/>
                                          </p:val>
                                        </p:tav>
                                        <p:tav tm="100000">
                                          <p:val>
                                            <p:strVal val="#ppt_x"/>
                                          </p:val>
                                        </p:tav>
                                      </p:tavLst>
                                    </p:anim>
                                    <p:anim calcmode="lin" valueType="num">
                                      <p:cBhvr>
                                        <p:cTn id="31" dur="1000" fill="hold"/>
                                        <p:tgtEl>
                                          <p:spTgt spid="166"/>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6"/>
                                        </p:tgtEl>
                                        <p:attrNameLst>
                                          <p:attrName>style.visibility</p:attrName>
                                        </p:attrNameLst>
                                      </p:cBhvr>
                                      <p:to>
                                        <p:strVal val="visible"/>
                                      </p:to>
                                    </p:set>
                                    <p:animEffect transition="in" filter="fade">
                                      <p:cBhvr>
                                        <p:cTn id="36" dur="1000"/>
                                        <p:tgtEl>
                                          <p:spTgt spid="36"/>
                                        </p:tgtEl>
                                      </p:cBhvr>
                                    </p:animEffect>
                                    <p:anim calcmode="lin" valueType="num">
                                      <p:cBhvr>
                                        <p:cTn id="37" dur="1000" fill="hold"/>
                                        <p:tgtEl>
                                          <p:spTgt spid="36"/>
                                        </p:tgtEl>
                                        <p:attrNameLst>
                                          <p:attrName>ppt_x</p:attrName>
                                        </p:attrNameLst>
                                      </p:cBhvr>
                                      <p:tavLst>
                                        <p:tav tm="0">
                                          <p:val>
                                            <p:strVal val="#ppt_x"/>
                                          </p:val>
                                        </p:tav>
                                        <p:tav tm="100000">
                                          <p:val>
                                            <p:strVal val="#ppt_x"/>
                                          </p:val>
                                        </p:tav>
                                      </p:tavLst>
                                    </p:anim>
                                    <p:anim calcmode="lin" valueType="num">
                                      <p:cBhvr>
                                        <p:cTn id="38" dur="1000" fill="hold"/>
                                        <p:tgtEl>
                                          <p:spTgt spid="36"/>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174">
                                            <p:txEl>
                                              <p:pRg st="1" end="1"/>
                                            </p:txEl>
                                          </p:spTgt>
                                        </p:tgtEl>
                                        <p:attrNameLst>
                                          <p:attrName>style.visibility</p:attrName>
                                        </p:attrNameLst>
                                      </p:cBhvr>
                                      <p:to>
                                        <p:strVal val="visible"/>
                                      </p:to>
                                    </p:set>
                                    <p:animEffect transition="in" filter="fade">
                                      <p:cBhvr>
                                        <p:cTn id="41" dur="1000"/>
                                        <p:tgtEl>
                                          <p:spTgt spid="174">
                                            <p:txEl>
                                              <p:pRg st="1" end="1"/>
                                            </p:txEl>
                                          </p:spTgt>
                                        </p:tgtEl>
                                      </p:cBhvr>
                                    </p:animEffect>
                                    <p:anim calcmode="lin" valueType="num">
                                      <p:cBhvr>
                                        <p:cTn id="42" dur="1000" fill="hold"/>
                                        <p:tgtEl>
                                          <p:spTgt spid="174">
                                            <p:txEl>
                                              <p:pRg st="1" end="1"/>
                                            </p:txEl>
                                          </p:spTgt>
                                        </p:tgtEl>
                                        <p:attrNameLst>
                                          <p:attrName>ppt_x</p:attrName>
                                        </p:attrNameLst>
                                      </p:cBhvr>
                                      <p:tavLst>
                                        <p:tav tm="0">
                                          <p:val>
                                            <p:strVal val="#ppt_x"/>
                                          </p:val>
                                        </p:tav>
                                        <p:tav tm="100000">
                                          <p:val>
                                            <p:strVal val="#ppt_x"/>
                                          </p:val>
                                        </p:tav>
                                      </p:tavLst>
                                    </p:anim>
                                    <p:anim calcmode="lin" valueType="num">
                                      <p:cBhvr>
                                        <p:cTn id="43" dur="1000" fill="hold"/>
                                        <p:tgtEl>
                                          <p:spTgt spid="17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nodeType="clickEffect">
                                  <p:stCondLst>
                                    <p:cond delay="0"/>
                                  </p:stCondLst>
                                  <p:childTnLst>
                                    <p:animEffect transition="out" filter="fade">
                                      <p:cBhvr>
                                        <p:cTn id="47" dur="500"/>
                                        <p:tgtEl>
                                          <p:spTgt spid="13"/>
                                        </p:tgtEl>
                                      </p:cBhvr>
                                    </p:animEffect>
                                    <p:set>
                                      <p:cBhvr>
                                        <p:cTn id="48" dur="1" fill="hold">
                                          <p:stCondLst>
                                            <p:cond delay="499"/>
                                          </p:stCondLst>
                                        </p:cTn>
                                        <p:tgtEl>
                                          <p:spTgt spid="13"/>
                                        </p:tgtEl>
                                        <p:attrNameLst>
                                          <p:attrName>style.visibility</p:attrName>
                                        </p:attrNameLst>
                                      </p:cBhvr>
                                      <p:to>
                                        <p:strVal val="hidden"/>
                                      </p:to>
                                    </p:set>
                                  </p:childTnLst>
                                </p:cTn>
                              </p:par>
                              <p:par>
                                <p:cTn id="49" presetID="10" presetClass="exit" presetSubtype="0" fill="hold" nodeType="withEffect">
                                  <p:stCondLst>
                                    <p:cond delay="0"/>
                                  </p:stCondLst>
                                  <p:childTnLst>
                                    <p:animEffect transition="out" filter="fade">
                                      <p:cBhvr>
                                        <p:cTn id="50" dur="500"/>
                                        <p:tgtEl>
                                          <p:spTgt spid="113"/>
                                        </p:tgtEl>
                                      </p:cBhvr>
                                    </p:animEffect>
                                    <p:set>
                                      <p:cBhvr>
                                        <p:cTn id="51" dur="1" fill="hold">
                                          <p:stCondLst>
                                            <p:cond delay="499"/>
                                          </p:stCondLst>
                                        </p:cTn>
                                        <p:tgtEl>
                                          <p:spTgt spid="113"/>
                                        </p:tgtEl>
                                        <p:attrNameLst>
                                          <p:attrName>style.visibility</p:attrName>
                                        </p:attrNameLst>
                                      </p:cBhvr>
                                      <p:to>
                                        <p:strVal val="hidden"/>
                                      </p:to>
                                    </p:set>
                                  </p:childTnLst>
                                </p:cTn>
                              </p:par>
                              <p:par>
                                <p:cTn id="52" presetID="10" presetClass="exit" presetSubtype="0" fill="hold" nodeType="withEffect">
                                  <p:stCondLst>
                                    <p:cond delay="0"/>
                                  </p:stCondLst>
                                  <p:childTnLst>
                                    <p:animEffect transition="out" filter="fade">
                                      <p:cBhvr>
                                        <p:cTn id="53" dur="500"/>
                                        <p:tgtEl>
                                          <p:spTgt spid="166"/>
                                        </p:tgtEl>
                                      </p:cBhvr>
                                    </p:animEffect>
                                    <p:set>
                                      <p:cBhvr>
                                        <p:cTn id="54" dur="1" fill="hold">
                                          <p:stCondLst>
                                            <p:cond delay="499"/>
                                          </p:stCondLst>
                                        </p:cTn>
                                        <p:tgtEl>
                                          <p:spTgt spid="166"/>
                                        </p:tgtEl>
                                        <p:attrNameLst>
                                          <p:attrName>style.visibility</p:attrName>
                                        </p:attrNameLst>
                                      </p:cBhvr>
                                      <p:to>
                                        <p:strVal val="hidden"/>
                                      </p:to>
                                    </p:set>
                                  </p:childTnLst>
                                </p:cTn>
                              </p:par>
                              <p:par>
                                <p:cTn id="55" presetID="10" presetClass="exit" presetSubtype="0" fill="hold" grpId="0" nodeType="withEffect">
                                  <p:stCondLst>
                                    <p:cond delay="0"/>
                                  </p:stCondLst>
                                  <p:childTnLst>
                                    <p:animEffect transition="out" filter="fade">
                                      <p:cBhvr>
                                        <p:cTn id="56" dur="500"/>
                                        <p:tgtEl>
                                          <p:spTgt spid="133"/>
                                        </p:tgtEl>
                                      </p:cBhvr>
                                    </p:animEffect>
                                    <p:set>
                                      <p:cBhvr>
                                        <p:cTn id="57" dur="1" fill="hold">
                                          <p:stCondLst>
                                            <p:cond delay="499"/>
                                          </p:stCondLst>
                                        </p:cTn>
                                        <p:tgtEl>
                                          <p:spTgt spid="133"/>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nodeType="clickEffect">
                                  <p:stCondLst>
                                    <p:cond delay="0"/>
                                  </p:stCondLst>
                                  <p:childTnLst>
                                    <p:set>
                                      <p:cBhvr>
                                        <p:cTn id="61" dur="1" fill="hold">
                                          <p:stCondLst>
                                            <p:cond delay="0"/>
                                          </p:stCondLst>
                                        </p:cTn>
                                        <p:tgtEl>
                                          <p:spTgt spid="175">
                                            <p:txEl>
                                              <p:pRg st="0" end="0"/>
                                            </p:txEl>
                                          </p:spTgt>
                                        </p:tgtEl>
                                        <p:attrNameLst>
                                          <p:attrName>style.visibility</p:attrName>
                                        </p:attrNameLst>
                                      </p:cBhvr>
                                      <p:to>
                                        <p:strVal val="visible"/>
                                      </p:to>
                                    </p:set>
                                    <p:animEffect transition="in" filter="fade">
                                      <p:cBhvr>
                                        <p:cTn id="62" dur="1000"/>
                                        <p:tgtEl>
                                          <p:spTgt spid="175">
                                            <p:txEl>
                                              <p:pRg st="0" end="0"/>
                                            </p:txEl>
                                          </p:spTgt>
                                        </p:tgtEl>
                                      </p:cBhvr>
                                    </p:animEffect>
                                    <p:anim calcmode="lin" valueType="num">
                                      <p:cBhvr>
                                        <p:cTn id="63" dur="1000" fill="hold"/>
                                        <p:tgtEl>
                                          <p:spTgt spid="175">
                                            <p:txEl>
                                              <p:pRg st="0" end="0"/>
                                            </p:txEl>
                                          </p:spTgt>
                                        </p:tgtEl>
                                        <p:attrNameLst>
                                          <p:attrName>ppt_x</p:attrName>
                                        </p:attrNameLst>
                                      </p:cBhvr>
                                      <p:tavLst>
                                        <p:tav tm="0">
                                          <p:val>
                                            <p:strVal val="#ppt_x"/>
                                          </p:val>
                                        </p:tav>
                                        <p:tav tm="100000">
                                          <p:val>
                                            <p:strVal val="#ppt_x"/>
                                          </p:val>
                                        </p:tav>
                                      </p:tavLst>
                                    </p:anim>
                                    <p:anim calcmode="lin" valueType="num">
                                      <p:cBhvr>
                                        <p:cTn id="64" dur="1000" fill="hold"/>
                                        <p:tgtEl>
                                          <p:spTgt spid="1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nodeType="clickEffect">
                                  <p:stCondLst>
                                    <p:cond delay="0"/>
                                  </p:stCondLst>
                                  <p:childTnLst>
                                    <p:set>
                                      <p:cBhvr>
                                        <p:cTn id="68" dur="1" fill="hold">
                                          <p:stCondLst>
                                            <p:cond delay="0"/>
                                          </p:stCondLst>
                                        </p:cTn>
                                        <p:tgtEl>
                                          <p:spTgt spid="175">
                                            <p:txEl>
                                              <p:pRg st="2" end="2"/>
                                            </p:txEl>
                                          </p:spTgt>
                                        </p:tgtEl>
                                        <p:attrNameLst>
                                          <p:attrName>style.visibility</p:attrName>
                                        </p:attrNameLst>
                                      </p:cBhvr>
                                      <p:to>
                                        <p:strVal val="visible"/>
                                      </p:to>
                                    </p:set>
                                    <p:animEffect transition="in" filter="fade">
                                      <p:cBhvr>
                                        <p:cTn id="69" dur="1000"/>
                                        <p:tgtEl>
                                          <p:spTgt spid="175">
                                            <p:txEl>
                                              <p:pRg st="2" end="2"/>
                                            </p:txEl>
                                          </p:spTgt>
                                        </p:tgtEl>
                                      </p:cBhvr>
                                    </p:animEffect>
                                    <p:anim calcmode="lin" valueType="num">
                                      <p:cBhvr>
                                        <p:cTn id="70" dur="1000" fill="hold"/>
                                        <p:tgtEl>
                                          <p:spTgt spid="175">
                                            <p:txEl>
                                              <p:pRg st="2" end="2"/>
                                            </p:txEl>
                                          </p:spTgt>
                                        </p:tgtEl>
                                        <p:attrNameLst>
                                          <p:attrName>ppt_x</p:attrName>
                                        </p:attrNameLst>
                                      </p:cBhvr>
                                      <p:tavLst>
                                        <p:tav tm="0">
                                          <p:val>
                                            <p:strVal val="#ppt_x"/>
                                          </p:val>
                                        </p:tav>
                                        <p:tav tm="100000">
                                          <p:val>
                                            <p:strVal val="#ppt_x"/>
                                          </p:val>
                                        </p:tav>
                                      </p:tavLst>
                                    </p:anim>
                                    <p:anim calcmode="lin" valueType="num">
                                      <p:cBhvr>
                                        <p:cTn id="71" dur="1000" fill="hold"/>
                                        <p:tgtEl>
                                          <p:spTgt spid="17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 grpId="0"/>
      <p:bldP spid="133"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21022"/>
          </a:xfrm>
        </p:spPr>
        <p:txBody>
          <a:bodyPr/>
          <a:lstStyle/>
          <a:p>
            <a:r>
              <a:rPr lang="en-US" dirty="0" smtClean="0"/>
              <a:t>DSP Topology Changes That Move DGR/DESR </a:t>
            </a:r>
            <a:endParaRPr lang="en-US" dirty="0"/>
          </a:p>
        </p:txBody>
      </p:sp>
      <p:sp>
        <p:nvSpPr>
          <p:cNvPr id="3" name="Content Placeholder 2"/>
          <p:cNvSpPr>
            <a:spLocks noGrp="1"/>
          </p:cNvSpPr>
          <p:nvPr>
            <p:ph idx="1"/>
          </p:nvPr>
        </p:nvSpPr>
        <p:spPr>
          <a:xfrm>
            <a:off x="342900" y="980728"/>
            <a:ext cx="8534400" cy="4968552"/>
          </a:xfrm>
        </p:spPr>
        <p:txBody>
          <a:bodyPr>
            <a:noAutofit/>
          </a:bodyPr>
          <a:lstStyle/>
          <a:p>
            <a:pPr lvl="0">
              <a:spcBef>
                <a:spcPts val="600"/>
              </a:spcBef>
            </a:pPr>
            <a:r>
              <a:rPr lang="en-US" sz="1800" b="1" dirty="0" smtClean="0">
                <a:solidFill>
                  <a:schemeClr val="tx2"/>
                </a:solidFill>
              </a:rPr>
              <a:t>NPRRs 1016 and 1017 provide the means to address long term / permanent DSP topology changes that impact DGR/DESR Resource Node Settlement Point location</a:t>
            </a:r>
          </a:p>
          <a:p>
            <a:pPr lvl="1">
              <a:spcBef>
                <a:spcPts val="600"/>
              </a:spcBef>
            </a:pPr>
            <a:r>
              <a:rPr lang="en-US" sz="1800" dirty="0">
                <a:solidFill>
                  <a:schemeClr val="tx2"/>
                </a:solidFill>
              </a:rPr>
              <a:t>NPRR 1016: If a DSP topology change that affects the “mapping” of a DGR/DESR to an ERCOT CIM Load is expected to last for more than 60 days, the Resource Entity will submit NOMCR to ERCOT and update with mapping to the new CIM Load</a:t>
            </a:r>
          </a:p>
          <a:p>
            <a:pPr lvl="1">
              <a:spcBef>
                <a:spcPts val="600"/>
              </a:spcBef>
            </a:pPr>
            <a:endParaRPr lang="en-US" sz="1800" dirty="0" smtClean="0">
              <a:solidFill>
                <a:schemeClr val="tx2"/>
              </a:solidFill>
            </a:endParaRPr>
          </a:p>
          <a:p>
            <a:pPr lvl="1">
              <a:spcBef>
                <a:spcPts val="600"/>
              </a:spcBef>
            </a:pPr>
            <a:r>
              <a:rPr lang="en-US" sz="1800" dirty="0" smtClean="0">
                <a:solidFill>
                  <a:schemeClr val="tx2"/>
                </a:solidFill>
              </a:rPr>
              <a:t>NPRR 1017: Allows for up to two moves of a Resource Node Settlement Point per year</a:t>
            </a:r>
          </a:p>
          <a:p>
            <a:pPr>
              <a:spcBef>
                <a:spcPts val="600"/>
              </a:spcBef>
            </a:pPr>
            <a:endParaRPr lang="en-US" sz="1800" dirty="0">
              <a:solidFill>
                <a:schemeClr val="tx2"/>
              </a:solidFill>
            </a:endParaRPr>
          </a:p>
          <a:p>
            <a:pPr>
              <a:spcBef>
                <a:spcPts val="600"/>
              </a:spcBef>
            </a:pPr>
            <a:r>
              <a:rPr lang="en-US" sz="1800" b="1" dirty="0" smtClean="0">
                <a:solidFill>
                  <a:schemeClr val="tx2"/>
                </a:solidFill>
              </a:rPr>
              <a:t>This presentation describes how ERCOT market systems will process temporary move scenarios</a:t>
            </a:r>
            <a:endParaRPr lang="en-US" sz="1800" dirty="0">
              <a:solidFill>
                <a:schemeClr val="tx2"/>
              </a:solidFill>
            </a:endParaRPr>
          </a:p>
          <a:p>
            <a:pPr lvl="1">
              <a:spcBef>
                <a:spcPts val="600"/>
              </a:spcBef>
            </a:pPr>
            <a:r>
              <a:rPr lang="en-US" sz="1600" dirty="0" smtClean="0">
                <a:solidFill>
                  <a:schemeClr val="tx2"/>
                </a:solidFill>
              </a:rPr>
              <a:t> </a:t>
            </a:r>
            <a:r>
              <a:rPr lang="en-US" sz="1600" i="1" dirty="0" smtClean="0">
                <a:solidFill>
                  <a:schemeClr val="tx2"/>
                </a:solidFill>
              </a:rPr>
              <a:t>Temporary moves or switching will </a:t>
            </a:r>
            <a:r>
              <a:rPr lang="en-US" sz="1600" i="1" u="sng" dirty="0" smtClean="0">
                <a:solidFill>
                  <a:schemeClr val="tx2"/>
                </a:solidFill>
              </a:rPr>
              <a:t>probably be infrequent</a:t>
            </a:r>
          </a:p>
          <a:p>
            <a:pPr>
              <a:spcBef>
                <a:spcPts val="600"/>
              </a:spcBef>
            </a:pPr>
            <a:endParaRPr lang="en-US" sz="18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a:t>
            </a:fld>
            <a:endParaRPr lang="en-US" dirty="0">
              <a:solidFill>
                <a:prstClr val="black">
                  <a:tint val="75000"/>
                </a:prstClr>
              </a:solidFill>
            </a:endParaRPr>
          </a:p>
        </p:txBody>
      </p:sp>
    </p:spTree>
    <p:extLst>
      <p:ext uri="{BB962C8B-B14F-4D97-AF65-F5344CB8AC3E}">
        <p14:creationId xmlns:p14="http://schemas.microsoft.com/office/powerpoint/2010/main" val="40231956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3" name="Group 112"/>
          <p:cNvGrpSpPr/>
          <p:nvPr/>
        </p:nvGrpSpPr>
        <p:grpSpPr>
          <a:xfrm>
            <a:off x="2879194" y="2945735"/>
            <a:ext cx="2196862" cy="2464163"/>
            <a:chOff x="1439034" y="3737145"/>
            <a:chExt cx="2196862" cy="2464163"/>
          </a:xfrm>
        </p:grpSpPr>
        <p:cxnSp>
          <p:nvCxnSpPr>
            <p:cNvPr id="114" name="Straight Connector 113"/>
            <p:cNvCxnSpPr/>
            <p:nvPr/>
          </p:nvCxnSpPr>
          <p:spPr>
            <a:xfrm flipH="1">
              <a:off x="2331539" y="3737145"/>
              <a:ext cx="9773" cy="1707401"/>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115" name="Group 114"/>
            <p:cNvGrpSpPr/>
            <p:nvPr/>
          </p:nvGrpSpPr>
          <p:grpSpPr>
            <a:xfrm>
              <a:off x="2174527" y="5171480"/>
              <a:ext cx="393712" cy="129727"/>
              <a:chOff x="4193958" y="4771723"/>
              <a:chExt cx="3680747" cy="1411583"/>
            </a:xfrm>
          </p:grpSpPr>
          <p:cxnSp>
            <p:nvCxnSpPr>
              <p:cNvPr id="129" name="Straight Connector 128"/>
              <p:cNvCxnSpPr/>
              <p:nvPr/>
            </p:nvCxnSpPr>
            <p:spPr>
              <a:xfrm rot="2700000">
                <a:off x="3491880" y="5481228"/>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rot="18900000">
                <a:off x="4484770" y="5483314"/>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rot="2700000">
                <a:off x="5477659" y="5473801"/>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rot="18900000">
                <a:off x="6470549" y="5475887"/>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cxnSp>
          <p:nvCxnSpPr>
            <p:cNvPr id="116" name="Straight Connector 115"/>
            <p:cNvCxnSpPr/>
            <p:nvPr/>
          </p:nvCxnSpPr>
          <p:spPr>
            <a:xfrm>
              <a:off x="2123728" y="5445224"/>
              <a:ext cx="448477"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117" name="Group 116"/>
            <p:cNvGrpSpPr/>
            <p:nvPr/>
          </p:nvGrpSpPr>
          <p:grpSpPr>
            <a:xfrm>
              <a:off x="1439034" y="5445224"/>
              <a:ext cx="781118" cy="648072"/>
              <a:chOff x="1439034" y="5445224"/>
              <a:chExt cx="781118" cy="648072"/>
            </a:xfrm>
          </p:grpSpPr>
          <p:cxnSp>
            <p:nvCxnSpPr>
              <p:cNvPr id="124" name="Straight Connector 123"/>
              <p:cNvCxnSpPr/>
              <p:nvPr/>
            </p:nvCxnSpPr>
            <p:spPr>
              <a:xfrm>
                <a:off x="2220151" y="5445224"/>
                <a:ext cx="0" cy="25202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flipH="1">
                <a:off x="1439034" y="5697252"/>
                <a:ext cx="781118" cy="19608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6" name="Straight Arrow Connector 125"/>
              <p:cNvCxnSpPr/>
              <p:nvPr/>
            </p:nvCxnSpPr>
            <p:spPr>
              <a:xfrm>
                <a:off x="1907704" y="5769260"/>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7" name="Straight Arrow Connector 126"/>
              <p:cNvCxnSpPr/>
              <p:nvPr/>
            </p:nvCxnSpPr>
            <p:spPr>
              <a:xfrm>
                <a:off x="1727684" y="5821332"/>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118" name="Group 117"/>
            <p:cNvGrpSpPr/>
            <p:nvPr/>
          </p:nvGrpSpPr>
          <p:grpSpPr>
            <a:xfrm flipH="1">
              <a:off x="2459353" y="5445224"/>
              <a:ext cx="1176543" cy="756084"/>
              <a:chOff x="1043608" y="5445224"/>
              <a:chExt cx="1176543" cy="756084"/>
            </a:xfrm>
          </p:grpSpPr>
          <p:cxnSp>
            <p:nvCxnSpPr>
              <p:cNvPr id="119" name="Straight Connector 118"/>
              <p:cNvCxnSpPr/>
              <p:nvPr/>
            </p:nvCxnSpPr>
            <p:spPr>
              <a:xfrm>
                <a:off x="2220151" y="5445224"/>
                <a:ext cx="0" cy="25202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H="1">
                <a:off x="1043608" y="5697252"/>
                <a:ext cx="1176543" cy="3240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1" name="Straight Arrow Connector 120"/>
              <p:cNvCxnSpPr/>
              <p:nvPr/>
            </p:nvCxnSpPr>
            <p:spPr>
              <a:xfrm>
                <a:off x="1907704" y="5769260"/>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p:nvPr/>
            </p:nvCxnSpPr>
            <p:spPr>
              <a:xfrm>
                <a:off x="1727684" y="5821332"/>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3" name="Straight Arrow Connector 122"/>
              <p:cNvCxnSpPr/>
              <p:nvPr/>
            </p:nvCxnSpPr>
            <p:spPr>
              <a:xfrm>
                <a:off x="1331640" y="5929344"/>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title"/>
          </p:nvPr>
        </p:nvSpPr>
        <p:spPr>
          <a:xfrm>
            <a:off x="381000" y="243682"/>
            <a:ext cx="8458200" cy="521022"/>
          </a:xfrm>
        </p:spPr>
        <p:txBody>
          <a:bodyPr/>
          <a:lstStyle/>
          <a:p>
            <a:r>
              <a:rPr lang="en-US" dirty="0" smtClean="0"/>
              <a:t>Scenario 1: Temporary Move of DGR/DESR with Resource Node Outaged/De-Energized</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5</a:t>
            </a:fld>
            <a:endParaRPr lang="en-US" dirty="0">
              <a:solidFill>
                <a:prstClr val="black">
                  <a:tint val="75000"/>
                </a:prstClr>
              </a:solidFill>
            </a:endParaRPr>
          </a:p>
        </p:txBody>
      </p:sp>
      <p:sp>
        <p:nvSpPr>
          <p:cNvPr id="5" name="Cloud 4"/>
          <p:cNvSpPr/>
          <p:nvPr/>
        </p:nvSpPr>
        <p:spPr>
          <a:xfrm>
            <a:off x="305525" y="1550286"/>
            <a:ext cx="5616624" cy="2871086"/>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2542409" y="1764182"/>
            <a:ext cx="1697987" cy="369332"/>
          </a:xfrm>
          <a:prstGeom prst="rect">
            <a:avLst/>
          </a:prstGeom>
          <a:noFill/>
        </p:spPr>
        <p:txBody>
          <a:bodyPr wrap="square" rtlCol="0">
            <a:spAutoFit/>
          </a:bodyPr>
          <a:lstStyle/>
          <a:p>
            <a:r>
              <a:rPr lang="en-US" dirty="0" smtClean="0"/>
              <a:t>ERCOT Model</a:t>
            </a:r>
            <a:endParaRPr lang="en-US" dirty="0"/>
          </a:p>
        </p:txBody>
      </p:sp>
      <p:grpSp>
        <p:nvGrpSpPr>
          <p:cNvPr id="13" name="Group 12"/>
          <p:cNvGrpSpPr/>
          <p:nvPr/>
        </p:nvGrpSpPr>
        <p:grpSpPr>
          <a:xfrm>
            <a:off x="510805" y="3268387"/>
            <a:ext cx="1688600" cy="2252705"/>
            <a:chOff x="1043608" y="3948603"/>
            <a:chExt cx="1688600" cy="2252705"/>
          </a:xfrm>
        </p:grpSpPr>
        <p:cxnSp>
          <p:nvCxnSpPr>
            <p:cNvPr id="12" name="Straight Connector 11"/>
            <p:cNvCxnSpPr/>
            <p:nvPr/>
          </p:nvCxnSpPr>
          <p:spPr>
            <a:xfrm flipH="1">
              <a:off x="2331538" y="3948603"/>
              <a:ext cx="8214" cy="1496621"/>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174527" y="5171480"/>
              <a:ext cx="393712" cy="129727"/>
              <a:chOff x="4193958" y="4771723"/>
              <a:chExt cx="3680747" cy="1411583"/>
            </a:xfrm>
          </p:grpSpPr>
          <p:cxnSp>
            <p:nvCxnSpPr>
              <p:cNvPr id="19" name="Straight Connector 18"/>
              <p:cNvCxnSpPr/>
              <p:nvPr/>
            </p:nvCxnSpPr>
            <p:spPr>
              <a:xfrm rot="2700000">
                <a:off x="3491880" y="5481228"/>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8900000">
                <a:off x="4484770" y="5483314"/>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2700000">
                <a:off x="5477659" y="5473801"/>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8900000">
                <a:off x="6470549" y="5475887"/>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cxnSp>
          <p:nvCxnSpPr>
            <p:cNvPr id="25" name="Straight Connector 24"/>
            <p:cNvCxnSpPr/>
            <p:nvPr/>
          </p:nvCxnSpPr>
          <p:spPr>
            <a:xfrm>
              <a:off x="2123728" y="5445224"/>
              <a:ext cx="448477"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34" name="Group 33"/>
            <p:cNvGrpSpPr/>
            <p:nvPr/>
          </p:nvGrpSpPr>
          <p:grpSpPr>
            <a:xfrm>
              <a:off x="1043608" y="5445224"/>
              <a:ext cx="1176543" cy="756084"/>
              <a:chOff x="1043608" y="5445224"/>
              <a:chExt cx="1176543" cy="756084"/>
            </a:xfrm>
          </p:grpSpPr>
          <p:cxnSp>
            <p:nvCxnSpPr>
              <p:cNvPr id="27" name="Straight Connector 26"/>
              <p:cNvCxnSpPr/>
              <p:nvPr/>
            </p:nvCxnSpPr>
            <p:spPr>
              <a:xfrm>
                <a:off x="2220151" y="5445224"/>
                <a:ext cx="0" cy="25202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H="1">
                <a:off x="1043608" y="5697252"/>
                <a:ext cx="1176543" cy="3240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1907704" y="5769260"/>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1727684" y="5821332"/>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1331640" y="5929344"/>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5" name="Group 34"/>
            <p:cNvGrpSpPr/>
            <p:nvPr/>
          </p:nvGrpSpPr>
          <p:grpSpPr>
            <a:xfrm flipH="1">
              <a:off x="2447764" y="5435134"/>
              <a:ext cx="284444" cy="744808"/>
              <a:chOff x="1947296" y="5435134"/>
              <a:chExt cx="284444" cy="744808"/>
            </a:xfrm>
          </p:grpSpPr>
          <p:cxnSp>
            <p:nvCxnSpPr>
              <p:cNvPr id="37" name="Straight Connector 36"/>
              <p:cNvCxnSpPr/>
              <p:nvPr/>
            </p:nvCxnSpPr>
            <p:spPr>
              <a:xfrm>
                <a:off x="2220151" y="5435134"/>
                <a:ext cx="1" cy="74480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rot="5400000" flipH="1">
                <a:off x="2095758" y="5435431"/>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rot="5400000" flipH="1">
                <a:off x="2083278" y="5639907"/>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rot="5400000" flipH="1">
                <a:off x="2086947" y="5983228"/>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grpSp>
      </p:grpSp>
      <p:grpSp>
        <p:nvGrpSpPr>
          <p:cNvPr id="11" name="Group 10"/>
          <p:cNvGrpSpPr/>
          <p:nvPr/>
        </p:nvGrpSpPr>
        <p:grpSpPr>
          <a:xfrm>
            <a:off x="1010776" y="2498481"/>
            <a:ext cx="1620180" cy="769906"/>
            <a:chOff x="395536" y="1398954"/>
            <a:chExt cx="1620180" cy="769906"/>
          </a:xfrm>
        </p:grpSpPr>
        <p:cxnSp>
          <p:nvCxnSpPr>
            <p:cNvPr id="100" name="Straight Connector 99"/>
            <p:cNvCxnSpPr/>
            <p:nvPr/>
          </p:nvCxnSpPr>
          <p:spPr>
            <a:xfrm>
              <a:off x="1367644" y="1418221"/>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9" name="Group 8"/>
            <p:cNvGrpSpPr/>
            <p:nvPr/>
          </p:nvGrpSpPr>
          <p:grpSpPr>
            <a:xfrm>
              <a:off x="395536" y="1398954"/>
              <a:ext cx="1146696" cy="769906"/>
              <a:chOff x="395536" y="1398954"/>
              <a:chExt cx="1146696" cy="769906"/>
            </a:xfrm>
          </p:grpSpPr>
          <p:cxnSp>
            <p:nvCxnSpPr>
              <p:cNvPr id="41" name="Straight Connector 40"/>
              <p:cNvCxnSpPr/>
              <p:nvPr/>
            </p:nvCxnSpPr>
            <p:spPr>
              <a:xfrm>
                <a:off x="894160" y="1664804"/>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1189449" y="1664804"/>
                <a:ext cx="0" cy="504056"/>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1151620" y="1628800"/>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8" name="Straight Arrow Connector 97"/>
              <p:cNvCxnSpPr/>
              <p:nvPr/>
            </p:nvCxnSpPr>
            <p:spPr>
              <a:xfrm>
                <a:off x="1367644" y="1406144"/>
                <a:ext cx="0" cy="258660"/>
              </a:xfrm>
              <a:prstGeom prst="straightConnector1">
                <a:avLst/>
              </a:prstGeom>
              <a:ln w="25400">
                <a:tailEnd type="none"/>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p:nvPr/>
            </p:nvCxnSpPr>
            <p:spPr>
              <a:xfrm>
                <a:off x="1043608" y="1398954"/>
                <a:ext cx="0" cy="258660"/>
              </a:xfrm>
              <a:prstGeom prst="straightConnector1">
                <a:avLst/>
              </a:prstGeom>
              <a:ln w="25400">
                <a:tailEnd type="none"/>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395536" y="1412495"/>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grpSp>
      </p:grpSp>
      <p:grpSp>
        <p:nvGrpSpPr>
          <p:cNvPr id="102" name="Group 101"/>
          <p:cNvGrpSpPr/>
          <p:nvPr/>
        </p:nvGrpSpPr>
        <p:grpSpPr>
          <a:xfrm>
            <a:off x="2980408" y="2242858"/>
            <a:ext cx="1620180" cy="769906"/>
            <a:chOff x="395536" y="1398954"/>
            <a:chExt cx="1620180" cy="769906"/>
          </a:xfrm>
        </p:grpSpPr>
        <p:cxnSp>
          <p:nvCxnSpPr>
            <p:cNvPr id="103" name="Straight Connector 102"/>
            <p:cNvCxnSpPr/>
            <p:nvPr/>
          </p:nvCxnSpPr>
          <p:spPr>
            <a:xfrm>
              <a:off x="1367644" y="1425478"/>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104" name="Group 103"/>
            <p:cNvGrpSpPr/>
            <p:nvPr/>
          </p:nvGrpSpPr>
          <p:grpSpPr>
            <a:xfrm>
              <a:off x="395536" y="1398954"/>
              <a:ext cx="1146696" cy="769906"/>
              <a:chOff x="395536" y="1398954"/>
              <a:chExt cx="1146696" cy="769906"/>
            </a:xfrm>
          </p:grpSpPr>
          <p:cxnSp>
            <p:nvCxnSpPr>
              <p:cNvPr id="105" name="Straight Connector 104"/>
              <p:cNvCxnSpPr/>
              <p:nvPr/>
            </p:nvCxnSpPr>
            <p:spPr>
              <a:xfrm>
                <a:off x="894160" y="1664804"/>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p:nvPr/>
            </p:nvCxnSpPr>
            <p:spPr>
              <a:xfrm>
                <a:off x="1189449" y="1664804"/>
                <a:ext cx="0" cy="504056"/>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107" name="Oval 106"/>
              <p:cNvSpPr/>
              <p:nvPr/>
            </p:nvSpPr>
            <p:spPr>
              <a:xfrm>
                <a:off x="1151620" y="1628800"/>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8" name="Straight Arrow Connector 107"/>
              <p:cNvCxnSpPr/>
              <p:nvPr/>
            </p:nvCxnSpPr>
            <p:spPr>
              <a:xfrm>
                <a:off x="1367644" y="1406144"/>
                <a:ext cx="0" cy="258660"/>
              </a:xfrm>
              <a:prstGeom prst="straightConnector1">
                <a:avLst/>
              </a:prstGeom>
              <a:ln w="25400">
                <a:tailEnd type="none"/>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p:nvPr/>
            </p:nvCxnSpPr>
            <p:spPr>
              <a:xfrm>
                <a:off x="1043608" y="1398954"/>
                <a:ext cx="0" cy="258660"/>
              </a:xfrm>
              <a:prstGeom prst="straightConnector1">
                <a:avLst/>
              </a:prstGeom>
              <a:ln w="25400">
                <a:tailEnd type="none"/>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395536" y="1412495"/>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grpSp>
      </p:grpSp>
      <p:sp>
        <p:nvSpPr>
          <p:cNvPr id="111" name="TextBox 110"/>
          <p:cNvSpPr txBox="1"/>
          <p:nvPr/>
        </p:nvSpPr>
        <p:spPr>
          <a:xfrm>
            <a:off x="830997" y="3012764"/>
            <a:ext cx="1023900" cy="276999"/>
          </a:xfrm>
          <a:prstGeom prst="rect">
            <a:avLst/>
          </a:prstGeom>
          <a:noFill/>
        </p:spPr>
        <p:txBody>
          <a:bodyPr wrap="square" rtlCol="0">
            <a:spAutoFit/>
          </a:bodyPr>
          <a:lstStyle/>
          <a:p>
            <a:r>
              <a:rPr lang="en-US" sz="1200" dirty="0" smtClean="0"/>
              <a:t>CIM Load A</a:t>
            </a:r>
            <a:endParaRPr lang="en-US" sz="1200" dirty="0"/>
          </a:p>
        </p:txBody>
      </p:sp>
      <p:sp>
        <p:nvSpPr>
          <p:cNvPr id="112" name="TextBox 111"/>
          <p:cNvSpPr txBox="1"/>
          <p:nvPr/>
        </p:nvSpPr>
        <p:spPr>
          <a:xfrm>
            <a:off x="3764124" y="2836908"/>
            <a:ext cx="1023900" cy="276999"/>
          </a:xfrm>
          <a:prstGeom prst="rect">
            <a:avLst/>
          </a:prstGeom>
          <a:noFill/>
        </p:spPr>
        <p:txBody>
          <a:bodyPr wrap="square" rtlCol="0">
            <a:spAutoFit/>
          </a:bodyPr>
          <a:lstStyle/>
          <a:p>
            <a:r>
              <a:rPr lang="en-US" sz="1200" dirty="0" smtClean="0"/>
              <a:t>CIM Load B</a:t>
            </a:r>
            <a:endParaRPr lang="en-US" sz="1200" dirty="0"/>
          </a:p>
        </p:txBody>
      </p:sp>
      <p:sp>
        <p:nvSpPr>
          <p:cNvPr id="133" name="TextBox 132"/>
          <p:cNvSpPr txBox="1"/>
          <p:nvPr/>
        </p:nvSpPr>
        <p:spPr>
          <a:xfrm>
            <a:off x="2269756" y="5784226"/>
            <a:ext cx="1174915" cy="369332"/>
          </a:xfrm>
          <a:prstGeom prst="rect">
            <a:avLst/>
          </a:prstGeom>
          <a:noFill/>
        </p:spPr>
        <p:txBody>
          <a:bodyPr wrap="square" rtlCol="0">
            <a:spAutoFit/>
          </a:bodyPr>
          <a:lstStyle/>
          <a:p>
            <a:r>
              <a:rPr lang="en-US" dirty="0" smtClean="0"/>
              <a:t>DSP grid</a:t>
            </a:r>
            <a:endParaRPr lang="en-US" dirty="0"/>
          </a:p>
        </p:txBody>
      </p:sp>
      <p:sp>
        <p:nvSpPr>
          <p:cNvPr id="134" name="TextBox 133"/>
          <p:cNvSpPr txBox="1"/>
          <p:nvPr/>
        </p:nvSpPr>
        <p:spPr>
          <a:xfrm>
            <a:off x="781962" y="2471321"/>
            <a:ext cx="558282" cy="276999"/>
          </a:xfrm>
          <a:prstGeom prst="rect">
            <a:avLst/>
          </a:prstGeom>
          <a:noFill/>
        </p:spPr>
        <p:txBody>
          <a:bodyPr wrap="square" rtlCol="0">
            <a:spAutoFit/>
          </a:bodyPr>
          <a:lstStyle/>
          <a:p>
            <a:r>
              <a:rPr lang="en-US" sz="1200" dirty="0" smtClean="0"/>
              <a:t>EB-A</a:t>
            </a:r>
            <a:endParaRPr lang="en-US" sz="1200" dirty="0"/>
          </a:p>
        </p:txBody>
      </p:sp>
      <p:sp>
        <p:nvSpPr>
          <p:cNvPr id="135" name="TextBox 134"/>
          <p:cNvSpPr txBox="1"/>
          <p:nvPr/>
        </p:nvSpPr>
        <p:spPr>
          <a:xfrm>
            <a:off x="4131222" y="2518875"/>
            <a:ext cx="584794" cy="276999"/>
          </a:xfrm>
          <a:prstGeom prst="rect">
            <a:avLst/>
          </a:prstGeom>
          <a:noFill/>
        </p:spPr>
        <p:txBody>
          <a:bodyPr wrap="square" rtlCol="0">
            <a:spAutoFit/>
          </a:bodyPr>
          <a:lstStyle/>
          <a:p>
            <a:r>
              <a:rPr lang="en-US" sz="1200" dirty="0" smtClean="0"/>
              <a:t>EB-B</a:t>
            </a:r>
            <a:endParaRPr lang="en-US" sz="1200" dirty="0"/>
          </a:p>
        </p:txBody>
      </p:sp>
      <p:cxnSp>
        <p:nvCxnSpPr>
          <p:cNvPr id="28" name="Straight Arrow Connector 27"/>
          <p:cNvCxnSpPr>
            <a:stCxn id="134" idx="3"/>
            <a:endCxn id="7" idx="0"/>
          </p:cNvCxnSpPr>
          <p:nvPr/>
        </p:nvCxnSpPr>
        <p:spPr>
          <a:xfrm>
            <a:off x="1340244" y="2609821"/>
            <a:ext cx="462620" cy="1185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0" name="Straight Arrow Connector 139"/>
          <p:cNvCxnSpPr>
            <a:stCxn id="135" idx="1"/>
            <a:endCxn id="107" idx="5"/>
          </p:cNvCxnSpPr>
          <p:nvPr/>
        </p:nvCxnSpPr>
        <p:spPr>
          <a:xfrm flipH="1" flipV="1">
            <a:off x="3797955" y="2534167"/>
            <a:ext cx="333267" cy="12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66" name="Group 165"/>
          <p:cNvGrpSpPr/>
          <p:nvPr/>
        </p:nvGrpSpPr>
        <p:grpSpPr>
          <a:xfrm>
            <a:off x="1926166" y="5202612"/>
            <a:ext cx="1367490" cy="484306"/>
            <a:chOff x="1926166" y="4380750"/>
            <a:chExt cx="1367490" cy="484306"/>
          </a:xfrm>
        </p:grpSpPr>
        <p:grpSp>
          <p:nvGrpSpPr>
            <p:cNvPr id="145" name="Group 144"/>
            <p:cNvGrpSpPr/>
            <p:nvPr/>
          </p:nvGrpSpPr>
          <p:grpSpPr>
            <a:xfrm>
              <a:off x="1926166" y="4380750"/>
              <a:ext cx="449590" cy="160727"/>
              <a:chOff x="1926166" y="4380750"/>
              <a:chExt cx="449590" cy="160727"/>
            </a:xfrm>
          </p:grpSpPr>
          <p:cxnSp>
            <p:nvCxnSpPr>
              <p:cNvPr id="142" name="Straight Arrow Connector 141"/>
              <p:cNvCxnSpPr/>
              <p:nvPr/>
            </p:nvCxnSpPr>
            <p:spPr>
              <a:xfrm rot="16200000">
                <a:off x="2062148" y="4318608"/>
                <a:ext cx="0" cy="271964"/>
              </a:xfrm>
              <a:prstGeom prst="straightConnector1">
                <a:avLst/>
              </a:prstGeom>
              <a:ln>
                <a:prstDash val="dash"/>
                <a:tailEnd type="none"/>
              </a:ln>
            </p:spPr>
            <p:style>
              <a:lnRef idx="1">
                <a:schemeClr val="accent1"/>
              </a:lnRef>
              <a:fillRef idx="0">
                <a:schemeClr val="accent1"/>
              </a:fillRef>
              <a:effectRef idx="0">
                <a:schemeClr val="accent1"/>
              </a:effectRef>
              <a:fontRef idx="minor">
                <a:schemeClr val="tx1"/>
              </a:fontRef>
            </p:style>
          </p:cxnSp>
          <p:sp>
            <p:nvSpPr>
              <p:cNvPr id="144" name="Oval 143"/>
              <p:cNvSpPr/>
              <p:nvPr/>
            </p:nvSpPr>
            <p:spPr>
              <a:xfrm>
                <a:off x="2195736" y="4380750"/>
                <a:ext cx="180020" cy="160727"/>
              </a:xfrm>
              <a:prstGeom prst="ellipse">
                <a:avLst/>
              </a:prstGeom>
              <a:solidFill>
                <a:schemeClr val="accent1">
                  <a:alpha val="5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2" name="TextBox 161"/>
            <p:cNvSpPr txBox="1"/>
            <p:nvPr/>
          </p:nvSpPr>
          <p:spPr>
            <a:xfrm>
              <a:off x="2269756" y="4588057"/>
              <a:ext cx="1023900" cy="276999"/>
            </a:xfrm>
            <a:prstGeom prst="rect">
              <a:avLst/>
            </a:prstGeom>
            <a:noFill/>
          </p:spPr>
          <p:txBody>
            <a:bodyPr wrap="square" rtlCol="0">
              <a:spAutoFit/>
            </a:bodyPr>
            <a:lstStyle/>
            <a:p>
              <a:r>
                <a:rPr lang="en-US" sz="1200" dirty="0" smtClean="0"/>
                <a:t>DGR/DESR</a:t>
              </a:r>
              <a:endParaRPr lang="en-US" sz="1200" dirty="0"/>
            </a:p>
          </p:txBody>
        </p:sp>
        <p:cxnSp>
          <p:nvCxnSpPr>
            <p:cNvPr id="164" name="Straight Arrow Connector 163"/>
            <p:cNvCxnSpPr/>
            <p:nvPr/>
          </p:nvCxnSpPr>
          <p:spPr>
            <a:xfrm flipH="1" flipV="1">
              <a:off x="2419018" y="4501805"/>
              <a:ext cx="246782" cy="1544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74" name="TextBox 173"/>
          <p:cNvSpPr txBox="1"/>
          <p:nvPr/>
        </p:nvSpPr>
        <p:spPr>
          <a:xfrm>
            <a:off x="390796" y="1213234"/>
            <a:ext cx="3361677" cy="461665"/>
          </a:xfrm>
          <a:prstGeom prst="rect">
            <a:avLst/>
          </a:prstGeom>
          <a:noFill/>
        </p:spPr>
        <p:txBody>
          <a:bodyPr wrap="square" rtlCol="0">
            <a:spAutoFit/>
          </a:bodyPr>
          <a:lstStyle/>
          <a:p>
            <a:r>
              <a:rPr lang="en-US" sz="1200" dirty="0" smtClean="0"/>
              <a:t>EB-A, EB-B: Electrical Buses</a:t>
            </a:r>
          </a:p>
          <a:p>
            <a:r>
              <a:rPr lang="en-US" sz="1200" dirty="0" smtClean="0"/>
              <a:t>RN-A: Resource Node Settlement Point</a:t>
            </a:r>
            <a:endParaRPr lang="en-US" sz="1200" dirty="0"/>
          </a:p>
        </p:txBody>
      </p:sp>
      <p:sp>
        <p:nvSpPr>
          <p:cNvPr id="175" name="TextBox 174"/>
          <p:cNvSpPr txBox="1"/>
          <p:nvPr/>
        </p:nvSpPr>
        <p:spPr>
          <a:xfrm>
            <a:off x="5592504" y="1118349"/>
            <a:ext cx="3299976" cy="5262979"/>
          </a:xfrm>
          <a:prstGeom prst="rect">
            <a:avLst/>
          </a:prstGeom>
          <a:noFill/>
        </p:spPr>
        <p:txBody>
          <a:bodyPr wrap="square" rtlCol="0">
            <a:spAutoFit/>
          </a:bodyPr>
          <a:lstStyle/>
          <a:p>
            <a:pPr marL="342900" indent="-342900">
              <a:buFont typeface="+mj-lt"/>
              <a:buAutoNum type="arabicPeriod"/>
            </a:pPr>
            <a:r>
              <a:rPr lang="en-US" sz="1200" dirty="0" smtClean="0"/>
              <a:t>TSP takes outage that outages EB-A and RN-A</a:t>
            </a:r>
            <a:endParaRPr lang="en-US" sz="1200" dirty="0"/>
          </a:p>
          <a:p>
            <a:pPr marL="342900" indent="-342900">
              <a:buFont typeface="+mj-lt"/>
              <a:buAutoNum type="arabicPeriod"/>
            </a:pPr>
            <a:r>
              <a:rPr lang="en-US" sz="1200" dirty="0" smtClean="0"/>
              <a:t>DSP reconfigures DGR/DESR feeder to connect to CIM Load B</a:t>
            </a:r>
            <a:endParaRPr lang="en-US" sz="1200" dirty="0"/>
          </a:p>
          <a:p>
            <a:pPr marL="342900" indent="-342900">
              <a:buFont typeface="+mj-lt"/>
              <a:buAutoNum type="arabicPeriod"/>
            </a:pPr>
            <a:r>
              <a:rPr lang="en-US" sz="1200" dirty="0" smtClean="0"/>
              <a:t>ERCOT Systems not aware of DSP topology change</a:t>
            </a:r>
            <a:endParaRPr lang="en-US" sz="1200" dirty="0"/>
          </a:p>
          <a:p>
            <a:pPr marL="342900" indent="-342900">
              <a:buFont typeface="+mj-lt"/>
              <a:buAutoNum type="arabicPeriod"/>
            </a:pPr>
            <a:r>
              <a:rPr lang="en-US" sz="1200" dirty="0" smtClean="0"/>
              <a:t>DAM :</a:t>
            </a:r>
          </a:p>
          <a:p>
            <a:pPr marL="569913" lvl="1" indent="-225425">
              <a:buFont typeface="+mj-lt"/>
              <a:buAutoNum type="alphaLcParenR"/>
            </a:pPr>
            <a:r>
              <a:rPr lang="en-US" sz="1200" dirty="0" smtClean="0"/>
              <a:t>DGR/DESR cannot  participate in energy market as Resource Node </a:t>
            </a:r>
            <a:r>
              <a:rPr lang="en-US" sz="1200" dirty="0" err="1" smtClean="0"/>
              <a:t>outaged</a:t>
            </a:r>
            <a:r>
              <a:rPr lang="en-US" sz="1200" dirty="0" smtClean="0"/>
              <a:t>/de-energized</a:t>
            </a:r>
          </a:p>
          <a:p>
            <a:pPr marL="569913" lvl="1" indent="-225425">
              <a:buFont typeface="+mj-lt"/>
              <a:buAutoNum type="alphaLcParenR"/>
            </a:pPr>
            <a:r>
              <a:rPr lang="en-US" sz="1200" dirty="0" smtClean="0"/>
              <a:t>DGR/DESR can participate in AS market, same as Load Resource under similar circumstances</a:t>
            </a:r>
            <a:endParaRPr lang="en-US" sz="1200" dirty="0"/>
          </a:p>
          <a:p>
            <a:pPr marL="342900" indent="-342900">
              <a:buFont typeface="+mj-lt"/>
              <a:buAutoNum type="arabicPeriod"/>
            </a:pPr>
            <a:r>
              <a:rPr lang="en-US" sz="1200" dirty="0" smtClean="0"/>
              <a:t>RUC: </a:t>
            </a:r>
            <a:r>
              <a:rPr lang="en-US" sz="1200" dirty="0"/>
              <a:t>DGR/DESR is considered </a:t>
            </a:r>
            <a:r>
              <a:rPr lang="en-US" sz="1200" dirty="0" smtClean="0"/>
              <a:t>only for AS if COP status is On-line or Off-Line available</a:t>
            </a:r>
          </a:p>
          <a:p>
            <a:pPr marL="342900" indent="-342900">
              <a:buFont typeface="+mj-lt"/>
              <a:buAutoNum type="arabicPeriod"/>
            </a:pPr>
            <a:r>
              <a:rPr lang="en-US" sz="1200" dirty="0" smtClean="0"/>
              <a:t>Real-Time: If DGR/DESR telemeters a status of On-Line:</a:t>
            </a:r>
          </a:p>
          <a:p>
            <a:pPr marL="569913" lvl="1" indent="-225425">
              <a:buFont typeface="+mj-lt"/>
              <a:buAutoNum type="alphaLcParenR"/>
            </a:pPr>
            <a:r>
              <a:rPr lang="en-US" sz="1200" dirty="0" smtClean="0"/>
              <a:t>SCED/RTC will dispatch energy using Shift Factor of zero (or shift factor of appropriate electrical bus if known in advance) and, under RTC, will allow participation in AS markets</a:t>
            </a:r>
          </a:p>
          <a:p>
            <a:pPr marL="569913" lvl="1" indent="-225425">
              <a:buFont typeface="+mj-lt"/>
              <a:buAutoNum type="alphaLcParenR"/>
            </a:pPr>
            <a:r>
              <a:rPr lang="en-US" sz="1200" dirty="0" smtClean="0"/>
              <a:t>Resource Node LMP will use the same shift factor as used for DGR/DESR dispatch to align price/dispatch for settlements</a:t>
            </a:r>
          </a:p>
        </p:txBody>
      </p:sp>
      <p:grpSp>
        <p:nvGrpSpPr>
          <p:cNvPr id="8" name="Group 7"/>
          <p:cNvGrpSpPr/>
          <p:nvPr/>
        </p:nvGrpSpPr>
        <p:grpSpPr>
          <a:xfrm>
            <a:off x="3766504" y="4722830"/>
            <a:ext cx="1385830" cy="1442474"/>
            <a:chOff x="4300553" y="4756854"/>
            <a:chExt cx="1385830" cy="1442474"/>
          </a:xfrm>
        </p:grpSpPr>
        <p:grpSp>
          <p:nvGrpSpPr>
            <p:cNvPr id="3" name="Group 2"/>
            <p:cNvGrpSpPr/>
            <p:nvPr/>
          </p:nvGrpSpPr>
          <p:grpSpPr>
            <a:xfrm>
              <a:off x="4300553" y="4756854"/>
              <a:ext cx="277667" cy="1319473"/>
              <a:chOff x="2076172" y="3544129"/>
              <a:chExt cx="277667" cy="1319473"/>
            </a:xfrm>
          </p:grpSpPr>
          <p:cxnSp>
            <p:nvCxnSpPr>
              <p:cNvPr id="92" name="Straight Connector 91"/>
              <p:cNvCxnSpPr/>
              <p:nvPr/>
            </p:nvCxnSpPr>
            <p:spPr>
              <a:xfrm flipH="1">
                <a:off x="2078949" y="3544129"/>
                <a:ext cx="1" cy="1319473"/>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rot="16200000">
                <a:off x="2217857" y="4085753"/>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rot="16200000">
                <a:off x="2215823" y="4290229"/>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rot="16200000">
                <a:off x="2212154" y="4633550"/>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97" name="Group 96"/>
            <p:cNvGrpSpPr/>
            <p:nvPr/>
          </p:nvGrpSpPr>
          <p:grpSpPr>
            <a:xfrm>
              <a:off x="4318893" y="5715022"/>
              <a:ext cx="1367490" cy="484306"/>
              <a:chOff x="1926166" y="4380750"/>
              <a:chExt cx="1367490" cy="484306"/>
            </a:xfrm>
          </p:grpSpPr>
          <p:grpSp>
            <p:nvGrpSpPr>
              <p:cNvPr id="128" name="Group 127"/>
              <p:cNvGrpSpPr/>
              <p:nvPr/>
            </p:nvGrpSpPr>
            <p:grpSpPr>
              <a:xfrm>
                <a:off x="1926166" y="4380750"/>
                <a:ext cx="449590" cy="160727"/>
                <a:chOff x="1926166" y="4380750"/>
                <a:chExt cx="449590" cy="160727"/>
              </a:xfrm>
            </p:grpSpPr>
            <p:cxnSp>
              <p:nvCxnSpPr>
                <p:cNvPr id="138" name="Straight Arrow Connector 137"/>
                <p:cNvCxnSpPr/>
                <p:nvPr/>
              </p:nvCxnSpPr>
              <p:spPr>
                <a:xfrm rot="16200000">
                  <a:off x="2062148" y="4318608"/>
                  <a:ext cx="0" cy="271964"/>
                </a:xfrm>
                <a:prstGeom prst="straightConnector1">
                  <a:avLst/>
                </a:prstGeom>
                <a:ln>
                  <a:prstDash val="dash"/>
                  <a:tailEnd type="none"/>
                </a:ln>
              </p:spPr>
              <p:style>
                <a:lnRef idx="1">
                  <a:schemeClr val="accent1"/>
                </a:lnRef>
                <a:fillRef idx="0">
                  <a:schemeClr val="accent1"/>
                </a:fillRef>
                <a:effectRef idx="0">
                  <a:schemeClr val="accent1"/>
                </a:effectRef>
                <a:fontRef idx="minor">
                  <a:schemeClr val="tx1"/>
                </a:fontRef>
              </p:style>
            </p:cxnSp>
            <p:sp>
              <p:nvSpPr>
                <p:cNvPr id="139" name="Oval 138"/>
                <p:cNvSpPr/>
                <p:nvPr/>
              </p:nvSpPr>
              <p:spPr>
                <a:xfrm>
                  <a:off x="2195736" y="4380750"/>
                  <a:ext cx="180020" cy="160727"/>
                </a:xfrm>
                <a:prstGeom prst="ellipse">
                  <a:avLst/>
                </a:prstGeom>
                <a:solidFill>
                  <a:schemeClr val="accent1">
                    <a:alpha val="5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36" name="TextBox 135"/>
              <p:cNvSpPr txBox="1"/>
              <p:nvPr/>
            </p:nvSpPr>
            <p:spPr>
              <a:xfrm>
                <a:off x="2269756" y="4588057"/>
                <a:ext cx="1023900" cy="276999"/>
              </a:xfrm>
              <a:prstGeom prst="rect">
                <a:avLst/>
              </a:prstGeom>
              <a:noFill/>
            </p:spPr>
            <p:txBody>
              <a:bodyPr wrap="square" rtlCol="0">
                <a:spAutoFit/>
              </a:bodyPr>
              <a:lstStyle/>
              <a:p>
                <a:r>
                  <a:rPr lang="en-US" sz="1200" dirty="0" smtClean="0"/>
                  <a:t>DGR/DESR</a:t>
                </a:r>
                <a:endParaRPr lang="en-US" sz="1200" dirty="0"/>
              </a:p>
            </p:txBody>
          </p:sp>
          <p:cxnSp>
            <p:nvCxnSpPr>
              <p:cNvPr id="137" name="Straight Arrow Connector 136"/>
              <p:cNvCxnSpPr/>
              <p:nvPr/>
            </p:nvCxnSpPr>
            <p:spPr>
              <a:xfrm flipH="1" flipV="1">
                <a:off x="2419018" y="4501805"/>
                <a:ext cx="246782" cy="1544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grpSp>
        <p:nvGrpSpPr>
          <p:cNvPr id="17" name="Group 16"/>
          <p:cNvGrpSpPr/>
          <p:nvPr/>
        </p:nvGrpSpPr>
        <p:grpSpPr>
          <a:xfrm>
            <a:off x="2280580" y="2385119"/>
            <a:ext cx="252028" cy="200578"/>
            <a:chOff x="5472100" y="4319254"/>
            <a:chExt cx="900100" cy="937191"/>
          </a:xfrm>
        </p:grpSpPr>
        <p:cxnSp>
          <p:nvCxnSpPr>
            <p:cNvPr id="14" name="Straight Connector 13"/>
            <p:cNvCxnSpPr/>
            <p:nvPr/>
          </p:nvCxnSpPr>
          <p:spPr>
            <a:xfrm>
              <a:off x="5472100" y="4319254"/>
              <a:ext cx="900100" cy="937191"/>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5472100" y="4330513"/>
              <a:ext cx="900100" cy="925932"/>
            </a:xfrm>
            <a:prstGeom prst="line">
              <a:avLst/>
            </a:prstGeom>
            <a:ln w="47625"/>
          </p:spPr>
          <p:style>
            <a:lnRef idx="1">
              <a:schemeClr val="accent1"/>
            </a:lnRef>
            <a:fillRef idx="0">
              <a:schemeClr val="accent1"/>
            </a:fillRef>
            <a:effectRef idx="0">
              <a:schemeClr val="accent1"/>
            </a:effectRef>
            <a:fontRef idx="minor">
              <a:schemeClr val="tx1"/>
            </a:fontRef>
          </p:style>
        </p:cxnSp>
      </p:grpSp>
      <p:grpSp>
        <p:nvGrpSpPr>
          <p:cNvPr id="141" name="Group 140"/>
          <p:cNvGrpSpPr/>
          <p:nvPr/>
        </p:nvGrpSpPr>
        <p:grpSpPr>
          <a:xfrm>
            <a:off x="1214230" y="2409242"/>
            <a:ext cx="252028" cy="200578"/>
            <a:chOff x="5472100" y="4319254"/>
            <a:chExt cx="900100" cy="937191"/>
          </a:xfrm>
        </p:grpSpPr>
        <p:cxnSp>
          <p:nvCxnSpPr>
            <p:cNvPr id="143" name="Straight Connector 142"/>
            <p:cNvCxnSpPr/>
            <p:nvPr/>
          </p:nvCxnSpPr>
          <p:spPr>
            <a:xfrm>
              <a:off x="5472100" y="4319254"/>
              <a:ext cx="900100" cy="937191"/>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flipH="1">
              <a:off x="5472100" y="4330513"/>
              <a:ext cx="900100" cy="925932"/>
            </a:xfrm>
            <a:prstGeom prst="line">
              <a:avLst/>
            </a:prstGeom>
            <a:ln w="47625"/>
          </p:spPr>
          <p:style>
            <a:lnRef idx="1">
              <a:schemeClr val="accent1"/>
            </a:lnRef>
            <a:fillRef idx="0">
              <a:schemeClr val="accent1"/>
            </a:fillRef>
            <a:effectRef idx="0">
              <a:schemeClr val="accent1"/>
            </a:effectRef>
            <a:fontRef idx="minor">
              <a:schemeClr val="tx1"/>
            </a:fontRef>
          </p:style>
        </p:cxnSp>
      </p:grpSp>
      <p:grpSp>
        <p:nvGrpSpPr>
          <p:cNvPr id="181" name="Group 180"/>
          <p:cNvGrpSpPr/>
          <p:nvPr/>
        </p:nvGrpSpPr>
        <p:grpSpPr>
          <a:xfrm>
            <a:off x="1831327" y="2765816"/>
            <a:ext cx="1663557" cy="1563568"/>
            <a:chOff x="1828323" y="2441496"/>
            <a:chExt cx="1663557" cy="1563568"/>
          </a:xfrm>
        </p:grpSpPr>
        <p:grpSp>
          <p:nvGrpSpPr>
            <p:cNvPr id="182" name="Group 181"/>
            <p:cNvGrpSpPr/>
            <p:nvPr/>
          </p:nvGrpSpPr>
          <p:grpSpPr>
            <a:xfrm>
              <a:off x="1828323" y="2441496"/>
              <a:ext cx="1663557" cy="1563568"/>
              <a:chOff x="1828323" y="1967928"/>
              <a:chExt cx="1663557" cy="1563568"/>
            </a:xfrm>
          </p:grpSpPr>
          <p:grpSp>
            <p:nvGrpSpPr>
              <p:cNvPr id="190" name="Group 189"/>
              <p:cNvGrpSpPr/>
              <p:nvPr/>
            </p:nvGrpSpPr>
            <p:grpSpPr>
              <a:xfrm>
                <a:off x="1828323" y="1967928"/>
                <a:ext cx="1663557" cy="1563568"/>
                <a:chOff x="1828323" y="1967928"/>
                <a:chExt cx="1663557" cy="1563568"/>
              </a:xfrm>
            </p:grpSpPr>
            <p:grpSp>
              <p:nvGrpSpPr>
                <p:cNvPr id="193" name="Group 192"/>
                <p:cNvGrpSpPr/>
                <p:nvPr/>
              </p:nvGrpSpPr>
              <p:grpSpPr>
                <a:xfrm>
                  <a:off x="1828323" y="1967928"/>
                  <a:ext cx="749056" cy="1273008"/>
                  <a:chOff x="1828323" y="1967928"/>
                  <a:chExt cx="749056" cy="1273008"/>
                </a:xfrm>
              </p:grpSpPr>
              <p:grpSp>
                <p:nvGrpSpPr>
                  <p:cNvPr id="196" name="Group 195"/>
                  <p:cNvGrpSpPr/>
                  <p:nvPr/>
                </p:nvGrpSpPr>
                <p:grpSpPr>
                  <a:xfrm rot="5400000">
                    <a:off x="2119195" y="2792386"/>
                    <a:ext cx="736372" cy="160727"/>
                    <a:chOff x="1953591" y="4089115"/>
                    <a:chExt cx="736372" cy="160727"/>
                  </a:xfrm>
                </p:grpSpPr>
                <p:cxnSp>
                  <p:nvCxnSpPr>
                    <p:cNvPr id="202" name="Straight Arrow Connector 201"/>
                    <p:cNvCxnSpPr/>
                    <p:nvPr/>
                  </p:nvCxnSpPr>
                  <p:spPr>
                    <a:xfrm rot="16200000">
                      <a:off x="2245080" y="3878723"/>
                      <a:ext cx="0" cy="582978"/>
                    </a:xfrm>
                    <a:prstGeom prst="straightConnector1">
                      <a:avLst/>
                    </a:prstGeom>
                    <a:ln w="25400">
                      <a:prstDash val="solid"/>
                      <a:tailEnd type="none"/>
                    </a:ln>
                  </p:spPr>
                  <p:style>
                    <a:lnRef idx="1">
                      <a:schemeClr val="accent1"/>
                    </a:lnRef>
                    <a:fillRef idx="0">
                      <a:schemeClr val="accent1"/>
                    </a:fillRef>
                    <a:effectRef idx="0">
                      <a:schemeClr val="accent1"/>
                    </a:effectRef>
                    <a:fontRef idx="minor">
                      <a:schemeClr val="tx1"/>
                    </a:fontRef>
                  </p:style>
                </p:cxnSp>
                <p:sp>
                  <p:nvSpPr>
                    <p:cNvPr id="203" name="Oval 202"/>
                    <p:cNvSpPr/>
                    <p:nvPr/>
                  </p:nvSpPr>
                  <p:spPr>
                    <a:xfrm>
                      <a:off x="2509943" y="4089115"/>
                      <a:ext cx="180020" cy="1607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7" name="Group 196"/>
                  <p:cNvGrpSpPr/>
                  <p:nvPr/>
                </p:nvGrpSpPr>
                <p:grpSpPr>
                  <a:xfrm>
                    <a:off x="2397358" y="2653238"/>
                    <a:ext cx="180021" cy="172748"/>
                    <a:chOff x="6236759" y="4126375"/>
                    <a:chExt cx="383114" cy="324036"/>
                  </a:xfrm>
                </p:grpSpPr>
                <p:sp>
                  <p:nvSpPr>
                    <p:cNvPr id="199" name="Rectangle 198"/>
                    <p:cNvSpPr/>
                    <p:nvPr/>
                  </p:nvSpPr>
                  <p:spPr>
                    <a:xfrm>
                      <a:off x="6236759" y="4126375"/>
                      <a:ext cx="383114" cy="3240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00" name="Straight Connector 199"/>
                    <p:cNvCxnSpPr/>
                    <p:nvPr/>
                  </p:nvCxnSpPr>
                  <p:spPr>
                    <a:xfrm>
                      <a:off x="6236759" y="4126375"/>
                      <a:ext cx="383114" cy="324036"/>
                    </a:xfrm>
                    <a:prstGeom prst="line">
                      <a:avLst/>
                    </a:prstGeom>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flipH="1">
                      <a:off x="6236759" y="4126375"/>
                      <a:ext cx="383114" cy="324036"/>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98" name="Straight Connector 197"/>
                  <p:cNvCxnSpPr/>
                  <p:nvPr/>
                </p:nvCxnSpPr>
                <p:spPr>
                  <a:xfrm>
                    <a:off x="1828323" y="1967928"/>
                    <a:ext cx="656917" cy="558341"/>
                  </a:xfrm>
                  <a:prstGeom prst="line">
                    <a:avLst/>
                  </a:prstGeom>
                  <a:ln w="25400"/>
                </p:spPr>
                <p:style>
                  <a:lnRef idx="1">
                    <a:schemeClr val="accent1"/>
                  </a:lnRef>
                  <a:fillRef idx="0">
                    <a:schemeClr val="accent1"/>
                  </a:fillRef>
                  <a:effectRef idx="0">
                    <a:schemeClr val="accent1"/>
                  </a:effectRef>
                  <a:fontRef idx="minor">
                    <a:schemeClr val="tx1"/>
                  </a:fontRef>
                </p:style>
              </p:cxnSp>
            </p:grpSp>
            <p:sp>
              <p:nvSpPr>
                <p:cNvPr id="194" name="TextBox 193"/>
                <p:cNvSpPr txBox="1"/>
                <p:nvPr/>
              </p:nvSpPr>
              <p:spPr>
                <a:xfrm>
                  <a:off x="2467980" y="3254497"/>
                  <a:ext cx="1023900" cy="276999"/>
                </a:xfrm>
                <a:prstGeom prst="rect">
                  <a:avLst/>
                </a:prstGeom>
                <a:noFill/>
              </p:spPr>
              <p:txBody>
                <a:bodyPr wrap="square" rtlCol="0">
                  <a:spAutoFit/>
                </a:bodyPr>
                <a:lstStyle/>
                <a:p>
                  <a:r>
                    <a:rPr lang="en-US" sz="1200" dirty="0" smtClean="0"/>
                    <a:t>DGR/DESR</a:t>
                  </a:r>
                  <a:endParaRPr lang="en-US" sz="1200" dirty="0"/>
                </a:p>
              </p:txBody>
            </p:sp>
            <p:cxnSp>
              <p:nvCxnSpPr>
                <p:cNvPr id="195" name="Straight Arrow Connector 194"/>
                <p:cNvCxnSpPr/>
                <p:nvPr/>
              </p:nvCxnSpPr>
              <p:spPr>
                <a:xfrm flipH="1" flipV="1">
                  <a:off x="2617242" y="3168245"/>
                  <a:ext cx="246782" cy="1544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91" name="TextBox 190"/>
              <p:cNvSpPr txBox="1"/>
              <p:nvPr/>
            </p:nvSpPr>
            <p:spPr>
              <a:xfrm>
                <a:off x="2218637" y="1984144"/>
                <a:ext cx="558282" cy="276999"/>
              </a:xfrm>
              <a:prstGeom prst="rect">
                <a:avLst/>
              </a:prstGeom>
              <a:noFill/>
            </p:spPr>
            <p:txBody>
              <a:bodyPr wrap="square" rtlCol="0">
                <a:spAutoFit/>
              </a:bodyPr>
              <a:lstStyle/>
              <a:p>
                <a:r>
                  <a:rPr lang="en-US" sz="1200" dirty="0" smtClean="0"/>
                  <a:t>RN-A</a:t>
                </a:r>
                <a:endParaRPr lang="en-US" sz="1200" dirty="0"/>
              </a:p>
            </p:txBody>
          </p:sp>
          <p:cxnSp>
            <p:nvCxnSpPr>
              <p:cNvPr id="192" name="Straight Arrow Connector 191"/>
              <p:cNvCxnSpPr>
                <a:stCxn id="191" idx="1"/>
              </p:cNvCxnSpPr>
              <p:nvPr/>
            </p:nvCxnSpPr>
            <p:spPr>
              <a:xfrm flipH="1" flipV="1">
                <a:off x="1899757" y="1974012"/>
                <a:ext cx="318880" cy="1486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183" name="Group 182"/>
            <p:cNvGrpSpPr/>
            <p:nvPr/>
          </p:nvGrpSpPr>
          <p:grpSpPr>
            <a:xfrm>
              <a:off x="1836987" y="2968351"/>
              <a:ext cx="388787" cy="338554"/>
              <a:chOff x="510805" y="5886081"/>
              <a:chExt cx="388787" cy="338554"/>
            </a:xfrm>
          </p:grpSpPr>
          <p:sp>
            <p:nvSpPr>
              <p:cNvPr id="188" name="TextBox 187"/>
              <p:cNvSpPr txBox="1"/>
              <p:nvPr/>
            </p:nvSpPr>
            <p:spPr>
              <a:xfrm>
                <a:off x="510805" y="5886081"/>
                <a:ext cx="388787" cy="338554"/>
              </a:xfrm>
              <a:prstGeom prst="rect">
                <a:avLst/>
              </a:prstGeom>
              <a:noFill/>
              <a:ln>
                <a:noFill/>
              </a:ln>
            </p:spPr>
            <p:txBody>
              <a:bodyPr wrap="square" lIns="45720" rIns="45720" rtlCol="0">
                <a:spAutoFit/>
              </a:bodyPr>
              <a:lstStyle/>
              <a:p>
                <a:pPr algn="ctr"/>
                <a:r>
                  <a:rPr lang="en-US" sz="800" dirty="0" smtClean="0"/>
                  <a:t>EPS</a:t>
                </a:r>
              </a:p>
              <a:p>
                <a:pPr algn="ctr"/>
                <a:r>
                  <a:rPr lang="en-US" sz="800" dirty="0" smtClean="0"/>
                  <a:t>meter</a:t>
                </a:r>
                <a:endParaRPr lang="en-US" sz="800" dirty="0"/>
              </a:p>
            </p:txBody>
          </p:sp>
          <p:sp>
            <p:nvSpPr>
              <p:cNvPr id="189" name="Oval 188"/>
              <p:cNvSpPr/>
              <p:nvPr/>
            </p:nvSpPr>
            <p:spPr>
              <a:xfrm>
                <a:off x="510806" y="5886081"/>
                <a:ext cx="388786" cy="3152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4" name="Group 183"/>
            <p:cNvGrpSpPr/>
            <p:nvPr/>
          </p:nvGrpSpPr>
          <p:grpSpPr>
            <a:xfrm rot="3013024">
              <a:off x="2186137" y="2788885"/>
              <a:ext cx="252596" cy="133018"/>
              <a:chOff x="5471532" y="5231432"/>
              <a:chExt cx="3612994" cy="886870"/>
            </a:xfrm>
          </p:grpSpPr>
          <p:sp>
            <p:nvSpPr>
              <p:cNvPr id="186" name="Freeform 185"/>
              <p:cNvSpPr/>
              <p:nvPr/>
            </p:nvSpPr>
            <p:spPr>
              <a:xfrm>
                <a:off x="5471532" y="5233639"/>
                <a:ext cx="1806497" cy="884663"/>
              </a:xfrm>
              <a:custGeom>
                <a:avLst/>
                <a:gdLst>
                  <a:gd name="connsiteX0" fmla="*/ 0 w 1806497"/>
                  <a:gd name="connsiteY0" fmla="*/ 884663 h 884663"/>
                  <a:gd name="connsiteX1" fmla="*/ 906966 w 1806497"/>
                  <a:gd name="connsiteY1" fmla="*/ 0 h 884663"/>
                  <a:gd name="connsiteX2" fmla="*/ 1806497 w 1806497"/>
                  <a:gd name="connsiteY2" fmla="*/ 884663 h 884663"/>
                </a:gdLst>
                <a:ahLst/>
                <a:cxnLst>
                  <a:cxn ang="0">
                    <a:pos x="connsiteX0" y="connsiteY0"/>
                  </a:cxn>
                  <a:cxn ang="0">
                    <a:pos x="connsiteX1" y="connsiteY1"/>
                  </a:cxn>
                  <a:cxn ang="0">
                    <a:pos x="connsiteX2" y="connsiteY2"/>
                  </a:cxn>
                </a:cxnLst>
                <a:rect l="l" t="t" r="r" b="b"/>
                <a:pathLst>
                  <a:path w="1806497" h="884663">
                    <a:moveTo>
                      <a:pt x="0" y="884663"/>
                    </a:moveTo>
                    <a:cubicBezTo>
                      <a:pt x="302941" y="442331"/>
                      <a:pt x="605883" y="0"/>
                      <a:pt x="906966" y="0"/>
                    </a:cubicBezTo>
                    <a:cubicBezTo>
                      <a:pt x="1208049" y="0"/>
                      <a:pt x="1507273" y="442331"/>
                      <a:pt x="1806497" y="88466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Freeform 186"/>
              <p:cNvSpPr/>
              <p:nvPr/>
            </p:nvSpPr>
            <p:spPr>
              <a:xfrm>
                <a:off x="7278029" y="5231432"/>
                <a:ext cx="1806497" cy="884663"/>
              </a:xfrm>
              <a:custGeom>
                <a:avLst/>
                <a:gdLst>
                  <a:gd name="connsiteX0" fmla="*/ 0 w 1806497"/>
                  <a:gd name="connsiteY0" fmla="*/ 884663 h 884663"/>
                  <a:gd name="connsiteX1" fmla="*/ 906966 w 1806497"/>
                  <a:gd name="connsiteY1" fmla="*/ 0 h 884663"/>
                  <a:gd name="connsiteX2" fmla="*/ 1806497 w 1806497"/>
                  <a:gd name="connsiteY2" fmla="*/ 884663 h 884663"/>
                </a:gdLst>
                <a:ahLst/>
                <a:cxnLst>
                  <a:cxn ang="0">
                    <a:pos x="connsiteX0" y="connsiteY0"/>
                  </a:cxn>
                  <a:cxn ang="0">
                    <a:pos x="connsiteX1" y="connsiteY1"/>
                  </a:cxn>
                  <a:cxn ang="0">
                    <a:pos x="connsiteX2" y="connsiteY2"/>
                  </a:cxn>
                </a:cxnLst>
                <a:rect l="l" t="t" r="r" b="b"/>
                <a:pathLst>
                  <a:path w="1806497" h="884663">
                    <a:moveTo>
                      <a:pt x="0" y="884663"/>
                    </a:moveTo>
                    <a:cubicBezTo>
                      <a:pt x="302941" y="442331"/>
                      <a:pt x="605883" y="0"/>
                      <a:pt x="906966" y="0"/>
                    </a:cubicBezTo>
                    <a:cubicBezTo>
                      <a:pt x="1208049" y="0"/>
                      <a:pt x="1507273" y="442331"/>
                      <a:pt x="1806497" y="88466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85" name="Straight Connector 184"/>
            <p:cNvCxnSpPr>
              <a:stCxn id="189" idx="7"/>
            </p:cNvCxnSpPr>
            <p:nvPr/>
          </p:nvCxnSpPr>
          <p:spPr>
            <a:xfrm flipV="1">
              <a:off x="2168838" y="2892171"/>
              <a:ext cx="101943" cy="122344"/>
            </a:xfrm>
            <a:prstGeom prst="line">
              <a:avLst/>
            </a:prstGeom>
            <a:ln w="25400"/>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1510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75">
                                            <p:txEl>
                                              <p:pRg st="0" end="0"/>
                                            </p:txEl>
                                          </p:spTgt>
                                        </p:tgtEl>
                                        <p:attrNameLst>
                                          <p:attrName>style.visibility</p:attrName>
                                        </p:attrNameLst>
                                      </p:cBhvr>
                                      <p:to>
                                        <p:strVal val="visible"/>
                                      </p:to>
                                    </p:set>
                                    <p:animEffect transition="in" filter="fade">
                                      <p:cBhvr>
                                        <p:cTn id="7" dur="1000"/>
                                        <p:tgtEl>
                                          <p:spTgt spid="175">
                                            <p:txEl>
                                              <p:pRg st="0" end="0"/>
                                            </p:txEl>
                                          </p:spTgt>
                                        </p:tgtEl>
                                      </p:cBhvr>
                                    </p:animEffect>
                                    <p:anim calcmode="lin" valueType="num">
                                      <p:cBhvr>
                                        <p:cTn id="8" dur="1000" fill="hold"/>
                                        <p:tgtEl>
                                          <p:spTgt spid="1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7"/>
                                        </p:tgtEl>
                                        <p:attrNameLst>
                                          <p:attrName>style.visibility</p:attrName>
                                        </p:attrNameLst>
                                      </p:cBhvr>
                                      <p:to>
                                        <p:strVal val="visible"/>
                                      </p:to>
                                    </p:set>
                                    <p:anim calcmode="lin" valueType="num">
                                      <p:cBhvr additive="base">
                                        <p:cTn id="14" dur="500" fill="hold"/>
                                        <p:tgtEl>
                                          <p:spTgt spid="17"/>
                                        </p:tgtEl>
                                        <p:attrNameLst>
                                          <p:attrName>ppt_x</p:attrName>
                                        </p:attrNameLst>
                                      </p:cBhvr>
                                      <p:tavLst>
                                        <p:tav tm="0">
                                          <p:val>
                                            <p:strVal val="#ppt_x"/>
                                          </p:val>
                                        </p:tav>
                                        <p:tav tm="100000">
                                          <p:val>
                                            <p:strVal val="#ppt_x"/>
                                          </p:val>
                                        </p:tav>
                                      </p:tavLst>
                                    </p:anim>
                                    <p:anim calcmode="lin" valueType="num">
                                      <p:cBhvr additive="base">
                                        <p:cTn id="15" dur="500" fill="hold"/>
                                        <p:tgtEl>
                                          <p:spTgt spid="17"/>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141"/>
                                        </p:tgtEl>
                                        <p:attrNameLst>
                                          <p:attrName>style.visibility</p:attrName>
                                        </p:attrNameLst>
                                      </p:cBhvr>
                                      <p:to>
                                        <p:strVal val="visible"/>
                                      </p:to>
                                    </p:set>
                                    <p:anim calcmode="lin" valueType="num">
                                      <p:cBhvr additive="base">
                                        <p:cTn id="18" dur="500" fill="hold"/>
                                        <p:tgtEl>
                                          <p:spTgt spid="141"/>
                                        </p:tgtEl>
                                        <p:attrNameLst>
                                          <p:attrName>ppt_x</p:attrName>
                                        </p:attrNameLst>
                                      </p:cBhvr>
                                      <p:tavLst>
                                        <p:tav tm="0">
                                          <p:val>
                                            <p:strVal val="#ppt_x"/>
                                          </p:val>
                                        </p:tav>
                                        <p:tav tm="100000">
                                          <p:val>
                                            <p:strVal val="#ppt_x"/>
                                          </p:val>
                                        </p:tav>
                                      </p:tavLst>
                                    </p:anim>
                                    <p:anim calcmode="lin" valueType="num">
                                      <p:cBhvr additive="base">
                                        <p:cTn id="19" dur="500" fill="hold"/>
                                        <p:tgtEl>
                                          <p:spTgt spid="14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nodeType="clickEffect">
                                  <p:stCondLst>
                                    <p:cond delay="0"/>
                                  </p:stCondLst>
                                  <p:childTnLst>
                                    <p:animEffect transition="out" filter="fade">
                                      <p:cBhvr>
                                        <p:cTn id="23" dur="500"/>
                                        <p:tgtEl>
                                          <p:spTgt spid="13"/>
                                        </p:tgtEl>
                                      </p:cBhvr>
                                    </p:animEffect>
                                    <p:set>
                                      <p:cBhvr>
                                        <p:cTn id="24" dur="1" fill="hold">
                                          <p:stCondLst>
                                            <p:cond delay="499"/>
                                          </p:stCondLst>
                                        </p:cTn>
                                        <p:tgtEl>
                                          <p:spTgt spid="13"/>
                                        </p:tgtEl>
                                        <p:attrNameLst>
                                          <p:attrName>style.visibility</p:attrName>
                                        </p:attrNameLst>
                                      </p:cBhvr>
                                      <p:to>
                                        <p:strVal val="hidden"/>
                                      </p:to>
                                    </p:set>
                                  </p:childTnLst>
                                </p:cTn>
                              </p:par>
                              <p:par>
                                <p:cTn id="25" presetID="10" presetClass="exit" presetSubtype="0" fill="hold" nodeType="withEffect">
                                  <p:stCondLst>
                                    <p:cond delay="0"/>
                                  </p:stCondLst>
                                  <p:childTnLst>
                                    <p:animEffect transition="out" filter="fade">
                                      <p:cBhvr>
                                        <p:cTn id="26" dur="500"/>
                                        <p:tgtEl>
                                          <p:spTgt spid="166"/>
                                        </p:tgtEl>
                                      </p:cBhvr>
                                    </p:animEffect>
                                    <p:set>
                                      <p:cBhvr>
                                        <p:cTn id="27" dur="1" fill="hold">
                                          <p:stCondLst>
                                            <p:cond delay="499"/>
                                          </p:stCondLst>
                                        </p:cTn>
                                        <p:tgtEl>
                                          <p:spTgt spid="16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175">
                                            <p:txEl>
                                              <p:pRg st="1" end="1"/>
                                            </p:txEl>
                                          </p:spTgt>
                                        </p:tgtEl>
                                        <p:attrNameLst>
                                          <p:attrName>style.visibility</p:attrName>
                                        </p:attrNameLst>
                                      </p:cBhvr>
                                      <p:to>
                                        <p:strVal val="visible"/>
                                      </p:to>
                                    </p:set>
                                    <p:animEffect transition="in" filter="fade">
                                      <p:cBhvr>
                                        <p:cTn id="32" dur="1000"/>
                                        <p:tgtEl>
                                          <p:spTgt spid="175">
                                            <p:txEl>
                                              <p:pRg st="1" end="1"/>
                                            </p:txEl>
                                          </p:spTgt>
                                        </p:tgtEl>
                                      </p:cBhvr>
                                    </p:animEffect>
                                    <p:anim calcmode="lin" valueType="num">
                                      <p:cBhvr>
                                        <p:cTn id="33" dur="1000" fill="hold"/>
                                        <p:tgtEl>
                                          <p:spTgt spid="175">
                                            <p:txEl>
                                              <p:pRg st="1" end="1"/>
                                            </p:txEl>
                                          </p:spTgt>
                                        </p:tgtEl>
                                        <p:attrNameLst>
                                          <p:attrName>ppt_x</p:attrName>
                                        </p:attrNameLst>
                                      </p:cBhvr>
                                      <p:tavLst>
                                        <p:tav tm="0">
                                          <p:val>
                                            <p:strVal val="#ppt_x"/>
                                          </p:val>
                                        </p:tav>
                                        <p:tav tm="100000">
                                          <p:val>
                                            <p:strVal val="#ppt_x"/>
                                          </p:val>
                                        </p:tav>
                                      </p:tavLst>
                                    </p:anim>
                                    <p:anim calcmode="lin" valueType="num">
                                      <p:cBhvr>
                                        <p:cTn id="34" dur="1000" fill="hold"/>
                                        <p:tgtEl>
                                          <p:spTgt spid="1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fade">
                                      <p:cBhvr>
                                        <p:cTn id="39" dur="1000"/>
                                        <p:tgtEl>
                                          <p:spTgt spid="8"/>
                                        </p:tgtEl>
                                      </p:cBhvr>
                                    </p:animEffect>
                                    <p:anim calcmode="lin" valueType="num">
                                      <p:cBhvr>
                                        <p:cTn id="40" dur="1000" fill="hold"/>
                                        <p:tgtEl>
                                          <p:spTgt spid="8"/>
                                        </p:tgtEl>
                                        <p:attrNameLst>
                                          <p:attrName>ppt_x</p:attrName>
                                        </p:attrNameLst>
                                      </p:cBhvr>
                                      <p:tavLst>
                                        <p:tav tm="0">
                                          <p:val>
                                            <p:strVal val="#ppt_x"/>
                                          </p:val>
                                        </p:tav>
                                        <p:tav tm="100000">
                                          <p:val>
                                            <p:strVal val="#ppt_x"/>
                                          </p:val>
                                        </p:tav>
                                      </p:tavLst>
                                    </p:anim>
                                    <p:anim calcmode="lin" valueType="num">
                                      <p:cBhvr>
                                        <p:cTn id="4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175">
                                            <p:txEl>
                                              <p:pRg st="2" end="2"/>
                                            </p:txEl>
                                          </p:spTgt>
                                        </p:tgtEl>
                                        <p:attrNameLst>
                                          <p:attrName>style.visibility</p:attrName>
                                        </p:attrNameLst>
                                      </p:cBhvr>
                                      <p:to>
                                        <p:strVal val="visible"/>
                                      </p:to>
                                    </p:set>
                                    <p:animEffect transition="in" filter="fade">
                                      <p:cBhvr>
                                        <p:cTn id="46" dur="1000"/>
                                        <p:tgtEl>
                                          <p:spTgt spid="175">
                                            <p:txEl>
                                              <p:pRg st="2" end="2"/>
                                            </p:txEl>
                                          </p:spTgt>
                                        </p:tgtEl>
                                      </p:cBhvr>
                                    </p:animEffect>
                                    <p:anim calcmode="lin" valueType="num">
                                      <p:cBhvr>
                                        <p:cTn id="47" dur="1000" fill="hold"/>
                                        <p:tgtEl>
                                          <p:spTgt spid="175">
                                            <p:txEl>
                                              <p:pRg st="2" end="2"/>
                                            </p:txEl>
                                          </p:spTgt>
                                        </p:tgtEl>
                                        <p:attrNameLst>
                                          <p:attrName>ppt_x</p:attrName>
                                        </p:attrNameLst>
                                      </p:cBhvr>
                                      <p:tavLst>
                                        <p:tav tm="0">
                                          <p:val>
                                            <p:strVal val="#ppt_x"/>
                                          </p:val>
                                        </p:tav>
                                        <p:tav tm="100000">
                                          <p:val>
                                            <p:strVal val="#ppt_x"/>
                                          </p:val>
                                        </p:tav>
                                      </p:tavLst>
                                    </p:anim>
                                    <p:anim calcmode="lin" valueType="num">
                                      <p:cBhvr>
                                        <p:cTn id="48" dur="1000" fill="hold"/>
                                        <p:tgtEl>
                                          <p:spTgt spid="1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175">
                                            <p:txEl>
                                              <p:pRg st="3" end="3"/>
                                            </p:txEl>
                                          </p:spTgt>
                                        </p:tgtEl>
                                        <p:attrNameLst>
                                          <p:attrName>style.visibility</p:attrName>
                                        </p:attrNameLst>
                                      </p:cBhvr>
                                      <p:to>
                                        <p:strVal val="visible"/>
                                      </p:to>
                                    </p:set>
                                    <p:animEffect transition="in" filter="fade">
                                      <p:cBhvr>
                                        <p:cTn id="53" dur="1000"/>
                                        <p:tgtEl>
                                          <p:spTgt spid="175">
                                            <p:txEl>
                                              <p:pRg st="3" end="3"/>
                                            </p:txEl>
                                          </p:spTgt>
                                        </p:tgtEl>
                                      </p:cBhvr>
                                    </p:animEffect>
                                    <p:anim calcmode="lin" valueType="num">
                                      <p:cBhvr>
                                        <p:cTn id="54" dur="1000" fill="hold"/>
                                        <p:tgtEl>
                                          <p:spTgt spid="175">
                                            <p:txEl>
                                              <p:pRg st="3" end="3"/>
                                            </p:txEl>
                                          </p:spTgt>
                                        </p:tgtEl>
                                        <p:attrNameLst>
                                          <p:attrName>ppt_x</p:attrName>
                                        </p:attrNameLst>
                                      </p:cBhvr>
                                      <p:tavLst>
                                        <p:tav tm="0">
                                          <p:val>
                                            <p:strVal val="#ppt_x"/>
                                          </p:val>
                                        </p:tav>
                                        <p:tav tm="100000">
                                          <p:val>
                                            <p:strVal val="#ppt_x"/>
                                          </p:val>
                                        </p:tav>
                                      </p:tavLst>
                                    </p:anim>
                                    <p:anim calcmode="lin" valueType="num">
                                      <p:cBhvr>
                                        <p:cTn id="55" dur="1000" fill="hold"/>
                                        <p:tgtEl>
                                          <p:spTgt spid="1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nodeType="clickEffect">
                                  <p:stCondLst>
                                    <p:cond delay="0"/>
                                  </p:stCondLst>
                                  <p:childTnLst>
                                    <p:set>
                                      <p:cBhvr>
                                        <p:cTn id="59" dur="1" fill="hold">
                                          <p:stCondLst>
                                            <p:cond delay="0"/>
                                          </p:stCondLst>
                                        </p:cTn>
                                        <p:tgtEl>
                                          <p:spTgt spid="175">
                                            <p:txEl>
                                              <p:pRg st="4" end="4"/>
                                            </p:txEl>
                                          </p:spTgt>
                                        </p:tgtEl>
                                        <p:attrNameLst>
                                          <p:attrName>style.visibility</p:attrName>
                                        </p:attrNameLst>
                                      </p:cBhvr>
                                      <p:to>
                                        <p:strVal val="visible"/>
                                      </p:to>
                                    </p:set>
                                    <p:animEffect transition="in" filter="fade">
                                      <p:cBhvr>
                                        <p:cTn id="60" dur="1000"/>
                                        <p:tgtEl>
                                          <p:spTgt spid="175">
                                            <p:txEl>
                                              <p:pRg st="4" end="4"/>
                                            </p:txEl>
                                          </p:spTgt>
                                        </p:tgtEl>
                                      </p:cBhvr>
                                    </p:animEffect>
                                    <p:anim calcmode="lin" valueType="num">
                                      <p:cBhvr>
                                        <p:cTn id="61" dur="1000" fill="hold"/>
                                        <p:tgtEl>
                                          <p:spTgt spid="175">
                                            <p:txEl>
                                              <p:pRg st="4" end="4"/>
                                            </p:txEl>
                                          </p:spTgt>
                                        </p:tgtEl>
                                        <p:attrNameLst>
                                          <p:attrName>ppt_x</p:attrName>
                                        </p:attrNameLst>
                                      </p:cBhvr>
                                      <p:tavLst>
                                        <p:tav tm="0">
                                          <p:val>
                                            <p:strVal val="#ppt_x"/>
                                          </p:val>
                                        </p:tav>
                                        <p:tav tm="100000">
                                          <p:val>
                                            <p:strVal val="#ppt_x"/>
                                          </p:val>
                                        </p:tav>
                                      </p:tavLst>
                                    </p:anim>
                                    <p:anim calcmode="lin" valueType="num">
                                      <p:cBhvr>
                                        <p:cTn id="62" dur="1000" fill="hold"/>
                                        <p:tgtEl>
                                          <p:spTgt spid="17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nodeType="clickEffect">
                                  <p:stCondLst>
                                    <p:cond delay="0"/>
                                  </p:stCondLst>
                                  <p:childTnLst>
                                    <p:set>
                                      <p:cBhvr>
                                        <p:cTn id="66" dur="1" fill="hold">
                                          <p:stCondLst>
                                            <p:cond delay="0"/>
                                          </p:stCondLst>
                                        </p:cTn>
                                        <p:tgtEl>
                                          <p:spTgt spid="175">
                                            <p:txEl>
                                              <p:pRg st="5" end="5"/>
                                            </p:txEl>
                                          </p:spTgt>
                                        </p:tgtEl>
                                        <p:attrNameLst>
                                          <p:attrName>style.visibility</p:attrName>
                                        </p:attrNameLst>
                                      </p:cBhvr>
                                      <p:to>
                                        <p:strVal val="visible"/>
                                      </p:to>
                                    </p:set>
                                    <p:animEffect transition="in" filter="fade">
                                      <p:cBhvr>
                                        <p:cTn id="67" dur="1000"/>
                                        <p:tgtEl>
                                          <p:spTgt spid="175">
                                            <p:txEl>
                                              <p:pRg st="5" end="5"/>
                                            </p:txEl>
                                          </p:spTgt>
                                        </p:tgtEl>
                                      </p:cBhvr>
                                    </p:animEffect>
                                    <p:anim calcmode="lin" valueType="num">
                                      <p:cBhvr>
                                        <p:cTn id="68" dur="1000" fill="hold"/>
                                        <p:tgtEl>
                                          <p:spTgt spid="175">
                                            <p:txEl>
                                              <p:pRg st="5" end="5"/>
                                            </p:txEl>
                                          </p:spTgt>
                                        </p:tgtEl>
                                        <p:attrNameLst>
                                          <p:attrName>ppt_x</p:attrName>
                                        </p:attrNameLst>
                                      </p:cBhvr>
                                      <p:tavLst>
                                        <p:tav tm="0">
                                          <p:val>
                                            <p:strVal val="#ppt_x"/>
                                          </p:val>
                                        </p:tav>
                                        <p:tav tm="100000">
                                          <p:val>
                                            <p:strVal val="#ppt_x"/>
                                          </p:val>
                                        </p:tav>
                                      </p:tavLst>
                                    </p:anim>
                                    <p:anim calcmode="lin" valueType="num">
                                      <p:cBhvr>
                                        <p:cTn id="69" dur="1000" fill="hold"/>
                                        <p:tgtEl>
                                          <p:spTgt spid="17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nodeType="clickEffect">
                                  <p:stCondLst>
                                    <p:cond delay="0"/>
                                  </p:stCondLst>
                                  <p:childTnLst>
                                    <p:set>
                                      <p:cBhvr>
                                        <p:cTn id="73" dur="1" fill="hold">
                                          <p:stCondLst>
                                            <p:cond delay="0"/>
                                          </p:stCondLst>
                                        </p:cTn>
                                        <p:tgtEl>
                                          <p:spTgt spid="175">
                                            <p:txEl>
                                              <p:pRg st="6" end="6"/>
                                            </p:txEl>
                                          </p:spTgt>
                                        </p:tgtEl>
                                        <p:attrNameLst>
                                          <p:attrName>style.visibility</p:attrName>
                                        </p:attrNameLst>
                                      </p:cBhvr>
                                      <p:to>
                                        <p:strVal val="visible"/>
                                      </p:to>
                                    </p:set>
                                    <p:animEffect transition="in" filter="fade">
                                      <p:cBhvr>
                                        <p:cTn id="74" dur="1000"/>
                                        <p:tgtEl>
                                          <p:spTgt spid="175">
                                            <p:txEl>
                                              <p:pRg st="6" end="6"/>
                                            </p:txEl>
                                          </p:spTgt>
                                        </p:tgtEl>
                                      </p:cBhvr>
                                    </p:animEffect>
                                    <p:anim calcmode="lin" valueType="num">
                                      <p:cBhvr>
                                        <p:cTn id="75" dur="1000" fill="hold"/>
                                        <p:tgtEl>
                                          <p:spTgt spid="175">
                                            <p:txEl>
                                              <p:pRg st="6" end="6"/>
                                            </p:txEl>
                                          </p:spTgt>
                                        </p:tgtEl>
                                        <p:attrNameLst>
                                          <p:attrName>ppt_x</p:attrName>
                                        </p:attrNameLst>
                                      </p:cBhvr>
                                      <p:tavLst>
                                        <p:tav tm="0">
                                          <p:val>
                                            <p:strVal val="#ppt_x"/>
                                          </p:val>
                                        </p:tav>
                                        <p:tav tm="100000">
                                          <p:val>
                                            <p:strVal val="#ppt_x"/>
                                          </p:val>
                                        </p:tav>
                                      </p:tavLst>
                                    </p:anim>
                                    <p:anim calcmode="lin" valueType="num">
                                      <p:cBhvr>
                                        <p:cTn id="76" dur="1000" fill="hold"/>
                                        <p:tgtEl>
                                          <p:spTgt spid="17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nodeType="clickEffect">
                                  <p:stCondLst>
                                    <p:cond delay="0"/>
                                  </p:stCondLst>
                                  <p:childTnLst>
                                    <p:set>
                                      <p:cBhvr>
                                        <p:cTn id="80" dur="1" fill="hold">
                                          <p:stCondLst>
                                            <p:cond delay="0"/>
                                          </p:stCondLst>
                                        </p:cTn>
                                        <p:tgtEl>
                                          <p:spTgt spid="175">
                                            <p:txEl>
                                              <p:pRg st="7" end="7"/>
                                            </p:txEl>
                                          </p:spTgt>
                                        </p:tgtEl>
                                        <p:attrNameLst>
                                          <p:attrName>style.visibility</p:attrName>
                                        </p:attrNameLst>
                                      </p:cBhvr>
                                      <p:to>
                                        <p:strVal val="visible"/>
                                      </p:to>
                                    </p:set>
                                    <p:animEffect transition="in" filter="fade">
                                      <p:cBhvr>
                                        <p:cTn id="81" dur="1000"/>
                                        <p:tgtEl>
                                          <p:spTgt spid="175">
                                            <p:txEl>
                                              <p:pRg st="7" end="7"/>
                                            </p:txEl>
                                          </p:spTgt>
                                        </p:tgtEl>
                                      </p:cBhvr>
                                    </p:animEffect>
                                    <p:anim calcmode="lin" valueType="num">
                                      <p:cBhvr>
                                        <p:cTn id="82" dur="1000" fill="hold"/>
                                        <p:tgtEl>
                                          <p:spTgt spid="175">
                                            <p:txEl>
                                              <p:pRg st="7" end="7"/>
                                            </p:txEl>
                                          </p:spTgt>
                                        </p:tgtEl>
                                        <p:attrNameLst>
                                          <p:attrName>ppt_x</p:attrName>
                                        </p:attrNameLst>
                                      </p:cBhvr>
                                      <p:tavLst>
                                        <p:tav tm="0">
                                          <p:val>
                                            <p:strVal val="#ppt_x"/>
                                          </p:val>
                                        </p:tav>
                                        <p:tav tm="100000">
                                          <p:val>
                                            <p:strVal val="#ppt_x"/>
                                          </p:val>
                                        </p:tav>
                                      </p:tavLst>
                                    </p:anim>
                                    <p:anim calcmode="lin" valueType="num">
                                      <p:cBhvr>
                                        <p:cTn id="83" dur="1000" fill="hold"/>
                                        <p:tgtEl>
                                          <p:spTgt spid="17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nodeType="clickEffect">
                                  <p:stCondLst>
                                    <p:cond delay="0"/>
                                  </p:stCondLst>
                                  <p:childTnLst>
                                    <p:set>
                                      <p:cBhvr>
                                        <p:cTn id="87" dur="1" fill="hold">
                                          <p:stCondLst>
                                            <p:cond delay="0"/>
                                          </p:stCondLst>
                                        </p:cTn>
                                        <p:tgtEl>
                                          <p:spTgt spid="175">
                                            <p:txEl>
                                              <p:pRg st="8" end="8"/>
                                            </p:txEl>
                                          </p:spTgt>
                                        </p:tgtEl>
                                        <p:attrNameLst>
                                          <p:attrName>style.visibility</p:attrName>
                                        </p:attrNameLst>
                                      </p:cBhvr>
                                      <p:to>
                                        <p:strVal val="visible"/>
                                      </p:to>
                                    </p:set>
                                    <p:animEffect transition="in" filter="fade">
                                      <p:cBhvr>
                                        <p:cTn id="88" dur="1000"/>
                                        <p:tgtEl>
                                          <p:spTgt spid="175">
                                            <p:txEl>
                                              <p:pRg st="8" end="8"/>
                                            </p:txEl>
                                          </p:spTgt>
                                        </p:tgtEl>
                                      </p:cBhvr>
                                    </p:animEffect>
                                    <p:anim calcmode="lin" valueType="num">
                                      <p:cBhvr>
                                        <p:cTn id="89" dur="1000" fill="hold"/>
                                        <p:tgtEl>
                                          <p:spTgt spid="175">
                                            <p:txEl>
                                              <p:pRg st="8" end="8"/>
                                            </p:txEl>
                                          </p:spTgt>
                                        </p:tgtEl>
                                        <p:attrNameLst>
                                          <p:attrName>ppt_x</p:attrName>
                                        </p:attrNameLst>
                                      </p:cBhvr>
                                      <p:tavLst>
                                        <p:tav tm="0">
                                          <p:val>
                                            <p:strVal val="#ppt_x"/>
                                          </p:val>
                                        </p:tav>
                                        <p:tav tm="100000">
                                          <p:val>
                                            <p:strVal val="#ppt_x"/>
                                          </p:val>
                                        </p:tav>
                                      </p:tavLst>
                                    </p:anim>
                                    <p:anim calcmode="lin" valueType="num">
                                      <p:cBhvr>
                                        <p:cTn id="90" dur="1000" fill="hold"/>
                                        <p:tgtEl>
                                          <p:spTgt spid="17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nodeType="clickEffect">
                                  <p:stCondLst>
                                    <p:cond delay="0"/>
                                  </p:stCondLst>
                                  <p:childTnLst>
                                    <p:set>
                                      <p:cBhvr>
                                        <p:cTn id="94" dur="1" fill="hold">
                                          <p:stCondLst>
                                            <p:cond delay="0"/>
                                          </p:stCondLst>
                                        </p:cTn>
                                        <p:tgtEl>
                                          <p:spTgt spid="175">
                                            <p:txEl>
                                              <p:pRg st="9" end="9"/>
                                            </p:txEl>
                                          </p:spTgt>
                                        </p:tgtEl>
                                        <p:attrNameLst>
                                          <p:attrName>style.visibility</p:attrName>
                                        </p:attrNameLst>
                                      </p:cBhvr>
                                      <p:to>
                                        <p:strVal val="visible"/>
                                      </p:to>
                                    </p:set>
                                    <p:animEffect transition="in" filter="fade">
                                      <p:cBhvr>
                                        <p:cTn id="95" dur="1000"/>
                                        <p:tgtEl>
                                          <p:spTgt spid="175">
                                            <p:txEl>
                                              <p:pRg st="9" end="9"/>
                                            </p:txEl>
                                          </p:spTgt>
                                        </p:tgtEl>
                                      </p:cBhvr>
                                    </p:animEffect>
                                    <p:anim calcmode="lin" valueType="num">
                                      <p:cBhvr>
                                        <p:cTn id="96" dur="1000" fill="hold"/>
                                        <p:tgtEl>
                                          <p:spTgt spid="175">
                                            <p:txEl>
                                              <p:pRg st="9" end="9"/>
                                            </p:txEl>
                                          </p:spTgt>
                                        </p:tgtEl>
                                        <p:attrNameLst>
                                          <p:attrName>ppt_x</p:attrName>
                                        </p:attrNameLst>
                                      </p:cBhvr>
                                      <p:tavLst>
                                        <p:tav tm="0">
                                          <p:val>
                                            <p:strVal val="#ppt_x"/>
                                          </p:val>
                                        </p:tav>
                                        <p:tav tm="100000">
                                          <p:val>
                                            <p:strVal val="#ppt_x"/>
                                          </p:val>
                                        </p:tav>
                                      </p:tavLst>
                                    </p:anim>
                                    <p:anim calcmode="lin" valueType="num">
                                      <p:cBhvr>
                                        <p:cTn id="97" dur="1000" fill="hold"/>
                                        <p:tgtEl>
                                          <p:spTgt spid="175">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3" name="Group 112"/>
          <p:cNvGrpSpPr/>
          <p:nvPr/>
        </p:nvGrpSpPr>
        <p:grpSpPr>
          <a:xfrm>
            <a:off x="2879194" y="2875369"/>
            <a:ext cx="2196862" cy="2534529"/>
            <a:chOff x="1439034" y="3666779"/>
            <a:chExt cx="2196862" cy="2534529"/>
          </a:xfrm>
        </p:grpSpPr>
        <p:cxnSp>
          <p:nvCxnSpPr>
            <p:cNvPr id="114" name="Straight Connector 113"/>
            <p:cNvCxnSpPr/>
            <p:nvPr/>
          </p:nvCxnSpPr>
          <p:spPr>
            <a:xfrm flipH="1">
              <a:off x="2332047" y="3666779"/>
              <a:ext cx="9266" cy="1778445"/>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115" name="Group 114"/>
            <p:cNvGrpSpPr/>
            <p:nvPr/>
          </p:nvGrpSpPr>
          <p:grpSpPr>
            <a:xfrm>
              <a:off x="2174527" y="5171480"/>
              <a:ext cx="393712" cy="129727"/>
              <a:chOff x="4193958" y="4771723"/>
              <a:chExt cx="3680747" cy="1411583"/>
            </a:xfrm>
          </p:grpSpPr>
          <p:cxnSp>
            <p:nvCxnSpPr>
              <p:cNvPr id="129" name="Straight Connector 128"/>
              <p:cNvCxnSpPr/>
              <p:nvPr/>
            </p:nvCxnSpPr>
            <p:spPr>
              <a:xfrm rot="2700000">
                <a:off x="3491880" y="5481228"/>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rot="18900000">
                <a:off x="4484770" y="5483314"/>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rot="2700000">
                <a:off x="5477659" y="5473801"/>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rot="18900000">
                <a:off x="6470549" y="5475887"/>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cxnSp>
          <p:nvCxnSpPr>
            <p:cNvPr id="116" name="Straight Connector 115"/>
            <p:cNvCxnSpPr/>
            <p:nvPr/>
          </p:nvCxnSpPr>
          <p:spPr>
            <a:xfrm>
              <a:off x="2123728" y="5445224"/>
              <a:ext cx="448477"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117" name="Group 116"/>
            <p:cNvGrpSpPr/>
            <p:nvPr/>
          </p:nvGrpSpPr>
          <p:grpSpPr>
            <a:xfrm>
              <a:off x="1439034" y="5445224"/>
              <a:ext cx="781118" cy="648072"/>
              <a:chOff x="1439034" y="5445224"/>
              <a:chExt cx="781118" cy="648072"/>
            </a:xfrm>
          </p:grpSpPr>
          <p:cxnSp>
            <p:nvCxnSpPr>
              <p:cNvPr id="124" name="Straight Connector 123"/>
              <p:cNvCxnSpPr/>
              <p:nvPr/>
            </p:nvCxnSpPr>
            <p:spPr>
              <a:xfrm>
                <a:off x="2220151" y="5445224"/>
                <a:ext cx="0" cy="25202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flipH="1">
                <a:off x="1439034" y="5697252"/>
                <a:ext cx="781118" cy="19608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6" name="Straight Arrow Connector 125"/>
              <p:cNvCxnSpPr/>
              <p:nvPr/>
            </p:nvCxnSpPr>
            <p:spPr>
              <a:xfrm>
                <a:off x="1907704" y="5769260"/>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7" name="Straight Arrow Connector 126"/>
              <p:cNvCxnSpPr/>
              <p:nvPr/>
            </p:nvCxnSpPr>
            <p:spPr>
              <a:xfrm>
                <a:off x="1727684" y="5821332"/>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118" name="Group 117"/>
            <p:cNvGrpSpPr/>
            <p:nvPr/>
          </p:nvGrpSpPr>
          <p:grpSpPr>
            <a:xfrm flipH="1">
              <a:off x="2459353" y="5445224"/>
              <a:ext cx="1176543" cy="756084"/>
              <a:chOff x="1043608" y="5445224"/>
              <a:chExt cx="1176543" cy="756084"/>
            </a:xfrm>
          </p:grpSpPr>
          <p:cxnSp>
            <p:nvCxnSpPr>
              <p:cNvPr id="119" name="Straight Connector 118"/>
              <p:cNvCxnSpPr/>
              <p:nvPr/>
            </p:nvCxnSpPr>
            <p:spPr>
              <a:xfrm>
                <a:off x="2220151" y="5445224"/>
                <a:ext cx="0" cy="25202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H="1">
                <a:off x="1043608" y="5697252"/>
                <a:ext cx="1176543" cy="3240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1" name="Straight Arrow Connector 120"/>
              <p:cNvCxnSpPr/>
              <p:nvPr/>
            </p:nvCxnSpPr>
            <p:spPr>
              <a:xfrm>
                <a:off x="1907704" y="5769260"/>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p:nvPr/>
            </p:nvCxnSpPr>
            <p:spPr>
              <a:xfrm>
                <a:off x="1727684" y="5821332"/>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3" name="Straight Arrow Connector 122"/>
              <p:cNvCxnSpPr/>
              <p:nvPr/>
            </p:nvCxnSpPr>
            <p:spPr>
              <a:xfrm>
                <a:off x="1331640" y="5929344"/>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title"/>
          </p:nvPr>
        </p:nvSpPr>
        <p:spPr>
          <a:xfrm>
            <a:off x="381000" y="243682"/>
            <a:ext cx="8458200" cy="521022"/>
          </a:xfrm>
        </p:spPr>
        <p:txBody>
          <a:bodyPr/>
          <a:lstStyle/>
          <a:p>
            <a:r>
              <a:rPr lang="en-US" dirty="0" smtClean="0"/>
              <a:t>Scenario 2: Temporary Move of DGR/DESR and Resource Node Remains Energized</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6</a:t>
            </a:fld>
            <a:endParaRPr lang="en-US" dirty="0">
              <a:solidFill>
                <a:prstClr val="black">
                  <a:tint val="75000"/>
                </a:prstClr>
              </a:solidFill>
            </a:endParaRPr>
          </a:p>
        </p:txBody>
      </p:sp>
      <p:sp>
        <p:nvSpPr>
          <p:cNvPr id="5" name="Cloud 4"/>
          <p:cNvSpPr/>
          <p:nvPr/>
        </p:nvSpPr>
        <p:spPr>
          <a:xfrm>
            <a:off x="305525" y="1550286"/>
            <a:ext cx="5616624" cy="2871086"/>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2489808" y="1795740"/>
            <a:ext cx="1697987" cy="369332"/>
          </a:xfrm>
          <a:prstGeom prst="rect">
            <a:avLst/>
          </a:prstGeom>
          <a:noFill/>
        </p:spPr>
        <p:txBody>
          <a:bodyPr wrap="square" rtlCol="0">
            <a:spAutoFit/>
          </a:bodyPr>
          <a:lstStyle/>
          <a:p>
            <a:r>
              <a:rPr lang="en-US" dirty="0" smtClean="0"/>
              <a:t>ERCOT Model</a:t>
            </a:r>
            <a:endParaRPr lang="en-US" dirty="0"/>
          </a:p>
        </p:txBody>
      </p:sp>
      <p:cxnSp>
        <p:nvCxnSpPr>
          <p:cNvPr id="12" name="Straight Connector 11"/>
          <p:cNvCxnSpPr/>
          <p:nvPr/>
        </p:nvCxnSpPr>
        <p:spPr>
          <a:xfrm flipH="1">
            <a:off x="1798735" y="3268387"/>
            <a:ext cx="8214" cy="1496621"/>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1641724" y="4491264"/>
            <a:ext cx="393712" cy="129727"/>
            <a:chOff x="4193958" y="4771723"/>
            <a:chExt cx="3680747" cy="1411583"/>
          </a:xfrm>
        </p:grpSpPr>
        <p:cxnSp>
          <p:nvCxnSpPr>
            <p:cNvPr id="19" name="Straight Connector 18"/>
            <p:cNvCxnSpPr/>
            <p:nvPr/>
          </p:nvCxnSpPr>
          <p:spPr>
            <a:xfrm rot="2700000">
              <a:off x="3491880" y="5481228"/>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8900000">
              <a:off x="4484770" y="5483314"/>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2700000">
              <a:off x="5477659" y="5473801"/>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8900000">
              <a:off x="6470549" y="5475887"/>
              <a:ext cx="14041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cxnSp>
        <p:nvCxnSpPr>
          <p:cNvPr id="25" name="Straight Connector 24"/>
          <p:cNvCxnSpPr/>
          <p:nvPr/>
        </p:nvCxnSpPr>
        <p:spPr>
          <a:xfrm>
            <a:off x="1590925" y="4765008"/>
            <a:ext cx="448477"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34" name="Group 33"/>
          <p:cNvGrpSpPr/>
          <p:nvPr/>
        </p:nvGrpSpPr>
        <p:grpSpPr>
          <a:xfrm>
            <a:off x="510805" y="4765008"/>
            <a:ext cx="1176543" cy="756084"/>
            <a:chOff x="1043608" y="5445224"/>
            <a:chExt cx="1176543" cy="756084"/>
          </a:xfrm>
        </p:grpSpPr>
        <p:cxnSp>
          <p:nvCxnSpPr>
            <p:cNvPr id="27" name="Straight Connector 26"/>
            <p:cNvCxnSpPr/>
            <p:nvPr/>
          </p:nvCxnSpPr>
          <p:spPr>
            <a:xfrm>
              <a:off x="2220151" y="5445224"/>
              <a:ext cx="0" cy="25202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H="1">
              <a:off x="1043608" y="5697252"/>
              <a:ext cx="1176543" cy="3240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1907704" y="5769260"/>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1727684" y="5821332"/>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1331640" y="5929344"/>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35" name="Group 34"/>
          <p:cNvGrpSpPr/>
          <p:nvPr/>
        </p:nvGrpSpPr>
        <p:grpSpPr>
          <a:xfrm flipH="1">
            <a:off x="1914961" y="4754918"/>
            <a:ext cx="284444" cy="744808"/>
            <a:chOff x="1947296" y="5435134"/>
            <a:chExt cx="284444" cy="744808"/>
          </a:xfrm>
        </p:grpSpPr>
        <p:cxnSp>
          <p:nvCxnSpPr>
            <p:cNvPr id="37" name="Straight Connector 36"/>
            <p:cNvCxnSpPr/>
            <p:nvPr/>
          </p:nvCxnSpPr>
          <p:spPr>
            <a:xfrm>
              <a:off x="2220151" y="5435134"/>
              <a:ext cx="1" cy="74480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rot="5400000" flipH="1">
              <a:off x="2095758" y="5435431"/>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rot="5400000" flipH="1">
              <a:off x="2083278" y="5639907"/>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rot="5400000" flipH="1">
              <a:off x="2086947" y="5983228"/>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11" name="Group 10"/>
          <p:cNvGrpSpPr/>
          <p:nvPr/>
        </p:nvGrpSpPr>
        <p:grpSpPr>
          <a:xfrm>
            <a:off x="1010776" y="2498481"/>
            <a:ext cx="1620180" cy="769906"/>
            <a:chOff x="395536" y="1398954"/>
            <a:chExt cx="1620180" cy="769906"/>
          </a:xfrm>
        </p:grpSpPr>
        <p:cxnSp>
          <p:nvCxnSpPr>
            <p:cNvPr id="100" name="Straight Connector 99"/>
            <p:cNvCxnSpPr/>
            <p:nvPr/>
          </p:nvCxnSpPr>
          <p:spPr>
            <a:xfrm>
              <a:off x="1367644" y="1418221"/>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9" name="Group 8"/>
            <p:cNvGrpSpPr/>
            <p:nvPr/>
          </p:nvGrpSpPr>
          <p:grpSpPr>
            <a:xfrm>
              <a:off x="395536" y="1398954"/>
              <a:ext cx="1146696" cy="769906"/>
              <a:chOff x="395536" y="1398954"/>
              <a:chExt cx="1146696" cy="769906"/>
            </a:xfrm>
          </p:grpSpPr>
          <p:cxnSp>
            <p:nvCxnSpPr>
              <p:cNvPr id="41" name="Straight Connector 40"/>
              <p:cNvCxnSpPr/>
              <p:nvPr/>
            </p:nvCxnSpPr>
            <p:spPr>
              <a:xfrm>
                <a:off x="894160" y="1664804"/>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1189449" y="1664804"/>
                <a:ext cx="0" cy="504056"/>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1151620" y="1628800"/>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8" name="Straight Arrow Connector 97"/>
              <p:cNvCxnSpPr/>
              <p:nvPr/>
            </p:nvCxnSpPr>
            <p:spPr>
              <a:xfrm>
                <a:off x="1367644" y="1406144"/>
                <a:ext cx="0" cy="258660"/>
              </a:xfrm>
              <a:prstGeom prst="straightConnector1">
                <a:avLst/>
              </a:prstGeom>
              <a:ln w="25400">
                <a:tailEnd type="none"/>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p:nvPr/>
            </p:nvCxnSpPr>
            <p:spPr>
              <a:xfrm>
                <a:off x="1043608" y="1398954"/>
                <a:ext cx="0" cy="258660"/>
              </a:xfrm>
              <a:prstGeom prst="straightConnector1">
                <a:avLst/>
              </a:prstGeom>
              <a:ln w="25400">
                <a:tailEnd type="none"/>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395536" y="1412495"/>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grpSp>
      </p:grpSp>
      <p:grpSp>
        <p:nvGrpSpPr>
          <p:cNvPr id="102" name="Group 101"/>
          <p:cNvGrpSpPr/>
          <p:nvPr/>
        </p:nvGrpSpPr>
        <p:grpSpPr>
          <a:xfrm>
            <a:off x="2980408" y="2242858"/>
            <a:ext cx="1620180" cy="769906"/>
            <a:chOff x="395536" y="1398954"/>
            <a:chExt cx="1620180" cy="769906"/>
          </a:xfrm>
        </p:grpSpPr>
        <p:cxnSp>
          <p:nvCxnSpPr>
            <p:cNvPr id="103" name="Straight Connector 102"/>
            <p:cNvCxnSpPr/>
            <p:nvPr/>
          </p:nvCxnSpPr>
          <p:spPr>
            <a:xfrm>
              <a:off x="1367644" y="1425478"/>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104" name="Group 103"/>
            <p:cNvGrpSpPr/>
            <p:nvPr/>
          </p:nvGrpSpPr>
          <p:grpSpPr>
            <a:xfrm>
              <a:off x="395536" y="1398954"/>
              <a:ext cx="1146696" cy="769906"/>
              <a:chOff x="395536" y="1398954"/>
              <a:chExt cx="1146696" cy="769906"/>
            </a:xfrm>
          </p:grpSpPr>
          <p:cxnSp>
            <p:nvCxnSpPr>
              <p:cNvPr id="105" name="Straight Connector 104"/>
              <p:cNvCxnSpPr/>
              <p:nvPr/>
            </p:nvCxnSpPr>
            <p:spPr>
              <a:xfrm>
                <a:off x="894160" y="1664804"/>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p:nvPr/>
            </p:nvCxnSpPr>
            <p:spPr>
              <a:xfrm>
                <a:off x="1189449" y="1664804"/>
                <a:ext cx="0" cy="504056"/>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107" name="Oval 106"/>
              <p:cNvSpPr/>
              <p:nvPr/>
            </p:nvSpPr>
            <p:spPr>
              <a:xfrm>
                <a:off x="1151620" y="1628800"/>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8" name="Straight Arrow Connector 107"/>
              <p:cNvCxnSpPr/>
              <p:nvPr/>
            </p:nvCxnSpPr>
            <p:spPr>
              <a:xfrm>
                <a:off x="1367644" y="1406144"/>
                <a:ext cx="0" cy="258660"/>
              </a:xfrm>
              <a:prstGeom prst="straightConnector1">
                <a:avLst/>
              </a:prstGeom>
              <a:ln w="25400">
                <a:tailEnd type="none"/>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p:nvPr/>
            </p:nvCxnSpPr>
            <p:spPr>
              <a:xfrm>
                <a:off x="1043608" y="1398954"/>
                <a:ext cx="0" cy="258660"/>
              </a:xfrm>
              <a:prstGeom prst="straightConnector1">
                <a:avLst/>
              </a:prstGeom>
              <a:ln w="25400">
                <a:tailEnd type="none"/>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395536" y="1412495"/>
                <a:ext cx="648072" cy="0"/>
              </a:xfrm>
              <a:prstGeom prst="line">
                <a:avLst/>
              </a:prstGeom>
              <a:ln w="25400"/>
            </p:spPr>
            <p:style>
              <a:lnRef idx="1">
                <a:schemeClr val="accent1"/>
              </a:lnRef>
              <a:fillRef idx="0">
                <a:schemeClr val="accent1"/>
              </a:fillRef>
              <a:effectRef idx="0">
                <a:schemeClr val="accent1"/>
              </a:effectRef>
              <a:fontRef idx="minor">
                <a:schemeClr val="tx1"/>
              </a:fontRef>
            </p:style>
          </p:cxnSp>
        </p:grpSp>
      </p:grpSp>
      <p:sp>
        <p:nvSpPr>
          <p:cNvPr id="111" name="TextBox 110"/>
          <p:cNvSpPr txBox="1"/>
          <p:nvPr/>
        </p:nvSpPr>
        <p:spPr>
          <a:xfrm>
            <a:off x="830997" y="3012764"/>
            <a:ext cx="1023900" cy="276999"/>
          </a:xfrm>
          <a:prstGeom prst="rect">
            <a:avLst/>
          </a:prstGeom>
          <a:noFill/>
        </p:spPr>
        <p:txBody>
          <a:bodyPr wrap="square" rtlCol="0">
            <a:spAutoFit/>
          </a:bodyPr>
          <a:lstStyle/>
          <a:p>
            <a:r>
              <a:rPr lang="en-US" sz="1200" dirty="0" smtClean="0"/>
              <a:t>CIM Load A</a:t>
            </a:r>
            <a:endParaRPr lang="en-US" sz="1200" dirty="0"/>
          </a:p>
        </p:txBody>
      </p:sp>
      <p:sp>
        <p:nvSpPr>
          <p:cNvPr id="112" name="TextBox 111"/>
          <p:cNvSpPr txBox="1"/>
          <p:nvPr/>
        </p:nvSpPr>
        <p:spPr>
          <a:xfrm>
            <a:off x="3764124" y="2836908"/>
            <a:ext cx="1023900" cy="276999"/>
          </a:xfrm>
          <a:prstGeom prst="rect">
            <a:avLst/>
          </a:prstGeom>
          <a:noFill/>
        </p:spPr>
        <p:txBody>
          <a:bodyPr wrap="square" rtlCol="0">
            <a:spAutoFit/>
          </a:bodyPr>
          <a:lstStyle/>
          <a:p>
            <a:r>
              <a:rPr lang="en-US" sz="1200" dirty="0" smtClean="0"/>
              <a:t>CIM Load B</a:t>
            </a:r>
            <a:endParaRPr lang="en-US" sz="1200" dirty="0"/>
          </a:p>
        </p:txBody>
      </p:sp>
      <p:sp>
        <p:nvSpPr>
          <p:cNvPr id="133" name="TextBox 132"/>
          <p:cNvSpPr txBox="1"/>
          <p:nvPr/>
        </p:nvSpPr>
        <p:spPr>
          <a:xfrm>
            <a:off x="2269756" y="5784226"/>
            <a:ext cx="1174915" cy="369332"/>
          </a:xfrm>
          <a:prstGeom prst="rect">
            <a:avLst/>
          </a:prstGeom>
          <a:noFill/>
        </p:spPr>
        <p:txBody>
          <a:bodyPr wrap="square" rtlCol="0">
            <a:spAutoFit/>
          </a:bodyPr>
          <a:lstStyle/>
          <a:p>
            <a:r>
              <a:rPr lang="en-US" dirty="0" smtClean="0"/>
              <a:t>DSP grid</a:t>
            </a:r>
            <a:endParaRPr lang="en-US" dirty="0"/>
          </a:p>
        </p:txBody>
      </p:sp>
      <p:sp>
        <p:nvSpPr>
          <p:cNvPr id="134" name="TextBox 133"/>
          <p:cNvSpPr txBox="1"/>
          <p:nvPr/>
        </p:nvSpPr>
        <p:spPr>
          <a:xfrm>
            <a:off x="781962" y="2471321"/>
            <a:ext cx="558282" cy="276999"/>
          </a:xfrm>
          <a:prstGeom prst="rect">
            <a:avLst/>
          </a:prstGeom>
          <a:noFill/>
        </p:spPr>
        <p:txBody>
          <a:bodyPr wrap="square" rtlCol="0">
            <a:spAutoFit/>
          </a:bodyPr>
          <a:lstStyle/>
          <a:p>
            <a:r>
              <a:rPr lang="en-US" sz="1200" dirty="0" smtClean="0"/>
              <a:t>EB-A</a:t>
            </a:r>
            <a:endParaRPr lang="en-US" sz="1200" dirty="0"/>
          </a:p>
        </p:txBody>
      </p:sp>
      <p:sp>
        <p:nvSpPr>
          <p:cNvPr id="135" name="TextBox 134"/>
          <p:cNvSpPr txBox="1"/>
          <p:nvPr/>
        </p:nvSpPr>
        <p:spPr>
          <a:xfrm>
            <a:off x="4131222" y="2518875"/>
            <a:ext cx="584794" cy="276999"/>
          </a:xfrm>
          <a:prstGeom prst="rect">
            <a:avLst/>
          </a:prstGeom>
          <a:noFill/>
        </p:spPr>
        <p:txBody>
          <a:bodyPr wrap="square" rtlCol="0">
            <a:spAutoFit/>
          </a:bodyPr>
          <a:lstStyle/>
          <a:p>
            <a:r>
              <a:rPr lang="en-US" sz="1200" dirty="0" smtClean="0"/>
              <a:t>EB-B</a:t>
            </a:r>
            <a:endParaRPr lang="en-US" sz="1200" dirty="0"/>
          </a:p>
        </p:txBody>
      </p:sp>
      <p:cxnSp>
        <p:nvCxnSpPr>
          <p:cNvPr id="28" name="Straight Arrow Connector 27"/>
          <p:cNvCxnSpPr>
            <a:stCxn id="134" idx="3"/>
            <a:endCxn id="7" idx="0"/>
          </p:cNvCxnSpPr>
          <p:nvPr/>
        </p:nvCxnSpPr>
        <p:spPr>
          <a:xfrm>
            <a:off x="1340244" y="2609821"/>
            <a:ext cx="462620" cy="1185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0" name="Straight Arrow Connector 139"/>
          <p:cNvCxnSpPr>
            <a:stCxn id="135" idx="1"/>
            <a:endCxn id="107" idx="5"/>
          </p:cNvCxnSpPr>
          <p:nvPr/>
        </p:nvCxnSpPr>
        <p:spPr>
          <a:xfrm flipH="1" flipV="1">
            <a:off x="3797955" y="2534167"/>
            <a:ext cx="333267" cy="12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66" name="Group 165"/>
          <p:cNvGrpSpPr/>
          <p:nvPr/>
        </p:nvGrpSpPr>
        <p:grpSpPr>
          <a:xfrm>
            <a:off x="1926166" y="5202612"/>
            <a:ext cx="1367490" cy="484306"/>
            <a:chOff x="1926166" y="4380750"/>
            <a:chExt cx="1367490" cy="484306"/>
          </a:xfrm>
        </p:grpSpPr>
        <p:grpSp>
          <p:nvGrpSpPr>
            <p:cNvPr id="145" name="Group 144"/>
            <p:cNvGrpSpPr/>
            <p:nvPr/>
          </p:nvGrpSpPr>
          <p:grpSpPr>
            <a:xfrm>
              <a:off x="1926166" y="4380750"/>
              <a:ext cx="449590" cy="160727"/>
              <a:chOff x="1926166" y="4380750"/>
              <a:chExt cx="449590" cy="160727"/>
            </a:xfrm>
          </p:grpSpPr>
          <p:cxnSp>
            <p:nvCxnSpPr>
              <p:cNvPr id="142" name="Straight Arrow Connector 141"/>
              <p:cNvCxnSpPr/>
              <p:nvPr/>
            </p:nvCxnSpPr>
            <p:spPr>
              <a:xfrm rot="16200000">
                <a:off x="2062148" y="4318608"/>
                <a:ext cx="0" cy="271964"/>
              </a:xfrm>
              <a:prstGeom prst="straightConnector1">
                <a:avLst/>
              </a:prstGeom>
              <a:ln>
                <a:prstDash val="dash"/>
                <a:tailEnd type="none"/>
              </a:ln>
            </p:spPr>
            <p:style>
              <a:lnRef idx="1">
                <a:schemeClr val="accent1"/>
              </a:lnRef>
              <a:fillRef idx="0">
                <a:schemeClr val="accent1"/>
              </a:fillRef>
              <a:effectRef idx="0">
                <a:schemeClr val="accent1"/>
              </a:effectRef>
              <a:fontRef idx="minor">
                <a:schemeClr val="tx1"/>
              </a:fontRef>
            </p:style>
          </p:cxnSp>
          <p:sp>
            <p:nvSpPr>
              <p:cNvPr id="144" name="Oval 143"/>
              <p:cNvSpPr/>
              <p:nvPr/>
            </p:nvSpPr>
            <p:spPr>
              <a:xfrm>
                <a:off x="2195736" y="4380750"/>
                <a:ext cx="180020" cy="160727"/>
              </a:xfrm>
              <a:prstGeom prst="ellipse">
                <a:avLst/>
              </a:prstGeom>
              <a:solidFill>
                <a:schemeClr val="accent1">
                  <a:alpha val="5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2" name="TextBox 161"/>
            <p:cNvSpPr txBox="1"/>
            <p:nvPr/>
          </p:nvSpPr>
          <p:spPr>
            <a:xfrm>
              <a:off x="2269756" y="4588057"/>
              <a:ext cx="1023900" cy="276999"/>
            </a:xfrm>
            <a:prstGeom prst="rect">
              <a:avLst/>
            </a:prstGeom>
            <a:noFill/>
          </p:spPr>
          <p:txBody>
            <a:bodyPr wrap="square" rtlCol="0">
              <a:spAutoFit/>
            </a:bodyPr>
            <a:lstStyle/>
            <a:p>
              <a:r>
                <a:rPr lang="en-US" sz="1200" dirty="0" smtClean="0"/>
                <a:t>DGR/DESR</a:t>
              </a:r>
              <a:endParaRPr lang="en-US" sz="1200" dirty="0"/>
            </a:p>
          </p:txBody>
        </p:sp>
        <p:cxnSp>
          <p:nvCxnSpPr>
            <p:cNvPr id="164" name="Straight Arrow Connector 163"/>
            <p:cNvCxnSpPr/>
            <p:nvPr/>
          </p:nvCxnSpPr>
          <p:spPr>
            <a:xfrm flipH="1" flipV="1">
              <a:off x="2419018" y="4501805"/>
              <a:ext cx="246782" cy="1544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74" name="TextBox 173"/>
          <p:cNvSpPr txBox="1"/>
          <p:nvPr/>
        </p:nvSpPr>
        <p:spPr>
          <a:xfrm>
            <a:off x="330824" y="1092910"/>
            <a:ext cx="3361677" cy="461665"/>
          </a:xfrm>
          <a:prstGeom prst="rect">
            <a:avLst/>
          </a:prstGeom>
          <a:noFill/>
        </p:spPr>
        <p:txBody>
          <a:bodyPr wrap="square" rtlCol="0">
            <a:spAutoFit/>
          </a:bodyPr>
          <a:lstStyle/>
          <a:p>
            <a:r>
              <a:rPr lang="en-US" sz="1200" dirty="0" smtClean="0"/>
              <a:t>EB-A, EB-B: Electrical Buses</a:t>
            </a:r>
          </a:p>
          <a:p>
            <a:r>
              <a:rPr lang="en-US" sz="1200" dirty="0" smtClean="0"/>
              <a:t>RN-A: Resource Node Settlement Point</a:t>
            </a:r>
            <a:endParaRPr lang="en-US" sz="1200" dirty="0"/>
          </a:p>
        </p:txBody>
      </p:sp>
      <p:sp>
        <p:nvSpPr>
          <p:cNvPr id="175" name="TextBox 174"/>
          <p:cNvSpPr txBox="1"/>
          <p:nvPr/>
        </p:nvSpPr>
        <p:spPr>
          <a:xfrm>
            <a:off x="5498826" y="3718771"/>
            <a:ext cx="3249638" cy="2123658"/>
          </a:xfrm>
          <a:prstGeom prst="rect">
            <a:avLst/>
          </a:prstGeom>
          <a:noFill/>
        </p:spPr>
        <p:txBody>
          <a:bodyPr wrap="square" rtlCol="0">
            <a:spAutoFit/>
          </a:bodyPr>
          <a:lstStyle/>
          <a:p>
            <a:pPr marL="342900" indent="-342900">
              <a:buFont typeface="+mj-lt"/>
              <a:buAutoNum type="arabicPeriod"/>
            </a:pPr>
            <a:r>
              <a:rPr lang="en-US" sz="1200" dirty="0" smtClean="0"/>
              <a:t>DSP reconfigures DGR/DESR feeder to connect to CIM Load B</a:t>
            </a:r>
          </a:p>
          <a:p>
            <a:pPr marL="342900" indent="-342900">
              <a:buFont typeface="+mj-lt"/>
              <a:buAutoNum type="arabicPeriod"/>
            </a:pPr>
            <a:endParaRPr lang="en-US" sz="1200" dirty="0"/>
          </a:p>
          <a:p>
            <a:pPr marL="342900" indent="-342900">
              <a:buFont typeface="+mj-lt"/>
              <a:buAutoNum type="arabicPeriod"/>
            </a:pPr>
            <a:r>
              <a:rPr lang="en-US" sz="1200" dirty="0"/>
              <a:t>ERCOT Systems not aware of DSP topology change</a:t>
            </a:r>
          </a:p>
          <a:p>
            <a:pPr marL="342900" indent="-342900">
              <a:buFont typeface="+mj-lt"/>
              <a:buAutoNum type="arabicPeriod"/>
            </a:pPr>
            <a:endParaRPr lang="en-US" sz="1200" dirty="0" smtClean="0"/>
          </a:p>
          <a:p>
            <a:pPr marL="342900" indent="-342900">
              <a:buFont typeface="+mj-lt"/>
              <a:buAutoNum type="arabicPeriod"/>
            </a:pPr>
            <a:r>
              <a:rPr lang="en-US" sz="1200" dirty="0" smtClean="0"/>
              <a:t>DAM, RUC, and Real-Time:</a:t>
            </a:r>
            <a:endParaRPr lang="en-US" sz="1200" dirty="0"/>
          </a:p>
          <a:p>
            <a:pPr lvl="1"/>
            <a:r>
              <a:rPr lang="en-US" sz="1200" dirty="0" smtClean="0"/>
              <a:t>ERCOT systems will consider the DGR/DESR as connected to CIM Load A and dispatch for energy and Ancillary Service</a:t>
            </a:r>
            <a:endParaRPr lang="en-US" sz="1400" dirty="0"/>
          </a:p>
        </p:txBody>
      </p:sp>
      <p:grpSp>
        <p:nvGrpSpPr>
          <p:cNvPr id="8" name="Group 7"/>
          <p:cNvGrpSpPr/>
          <p:nvPr/>
        </p:nvGrpSpPr>
        <p:grpSpPr>
          <a:xfrm>
            <a:off x="3766504" y="4722830"/>
            <a:ext cx="1385830" cy="1442474"/>
            <a:chOff x="4300553" y="4756854"/>
            <a:chExt cx="1385830" cy="1442474"/>
          </a:xfrm>
        </p:grpSpPr>
        <p:grpSp>
          <p:nvGrpSpPr>
            <p:cNvPr id="3" name="Group 2"/>
            <p:cNvGrpSpPr/>
            <p:nvPr/>
          </p:nvGrpSpPr>
          <p:grpSpPr>
            <a:xfrm>
              <a:off x="4300553" y="4756854"/>
              <a:ext cx="277667" cy="1319473"/>
              <a:chOff x="2076172" y="3544129"/>
              <a:chExt cx="277667" cy="1319473"/>
            </a:xfrm>
          </p:grpSpPr>
          <p:cxnSp>
            <p:nvCxnSpPr>
              <p:cNvPr id="92" name="Straight Connector 91"/>
              <p:cNvCxnSpPr/>
              <p:nvPr/>
            </p:nvCxnSpPr>
            <p:spPr>
              <a:xfrm flipH="1">
                <a:off x="2078949" y="3544129"/>
                <a:ext cx="1" cy="1319473"/>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rot="16200000">
                <a:off x="2217857" y="4085753"/>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rot="16200000">
                <a:off x="2215823" y="4290229"/>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rot="16200000">
                <a:off x="2212154" y="4633550"/>
                <a:ext cx="0" cy="27196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97" name="Group 96"/>
            <p:cNvGrpSpPr/>
            <p:nvPr/>
          </p:nvGrpSpPr>
          <p:grpSpPr>
            <a:xfrm>
              <a:off x="4318893" y="5715022"/>
              <a:ext cx="1367490" cy="484306"/>
              <a:chOff x="1926166" y="4380750"/>
              <a:chExt cx="1367490" cy="484306"/>
            </a:xfrm>
          </p:grpSpPr>
          <p:grpSp>
            <p:nvGrpSpPr>
              <p:cNvPr id="128" name="Group 127"/>
              <p:cNvGrpSpPr/>
              <p:nvPr/>
            </p:nvGrpSpPr>
            <p:grpSpPr>
              <a:xfrm>
                <a:off x="1926166" y="4380750"/>
                <a:ext cx="449590" cy="160727"/>
                <a:chOff x="1926166" y="4380750"/>
                <a:chExt cx="449590" cy="160727"/>
              </a:xfrm>
            </p:grpSpPr>
            <p:cxnSp>
              <p:nvCxnSpPr>
                <p:cNvPr id="138" name="Straight Arrow Connector 137"/>
                <p:cNvCxnSpPr/>
                <p:nvPr/>
              </p:nvCxnSpPr>
              <p:spPr>
                <a:xfrm rot="16200000">
                  <a:off x="2062148" y="4318608"/>
                  <a:ext cx="0" cy="271964"/>
                </a:xfrm>
                <a:prstGeom prst="straightConnector1">
                  <a:avLst/>
                </a:prstGeom>
                <a:ln>
                  <a:prstDash val="dash"/>
                  <a:tailEnd type="none"/>
                </a:ln>
              </p:spPr>
              <p:style>
                <a:lnRef idx="1">
                  <a:schemeClr val="accent1"/>
                </a:lnRef>
                <a:fillRef idx="0">
                  <a:schemeClr val="accent1"/>
                </a:fillRef>
                <a:effectRef idx="0">
                  <a:schemeClr val="accent1"/>
                </a:effectRef>
                <a:fontRef idx="minor">
                  <a:schemeClr val="tx1"/>
                </a:fontRef>
              </p:style>
            </p:cxnSp>
            <p:sp>
              <p:nvSpPr>
                <p:cNvPr id="139" name="Oval 138"/>
                <p:cNvSpPr/>
                <p:nvPr/>
              </p:nvSpPr>
              <p:spPr>
                <a:xfrm>
                  <a:off x="2195736" y="4380750"/>
                  <a:ext cx="180020" cy="160727"/>
                </a:xfrm>
                <a:prstGeom prst="ellipse">
                  <a:avLst/>
                </a:prstGeom>
                <a:solidFill>
                  <a:schemeClr val="accent1">
                    <a:alpha val="5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36" name="TextBox 135"/>
              <p:cNvSpPr txBox="1"/>
              <p:nvPr/>
            </p:nvSpPr>
            <p:spPr>
              <a:xfrm>
                <a:off x="2269756" y="4588057"/>
                <a:ext cx="1023900" cy="276999"/>
              </a:xfrm>
              <a:prstGeom prst="rect">
                <a:avLst/>
              </a:prstGeom>
              <a:noFill/>
            </p:spPr>
            <p:txBody>
              <a:bodyPr wrap="square" rtlCol="0">
                <a:spAutoFit/>
              </a:bodyPr>
              <a:lstStyle/>
              <a:p>
                <a:r>
                  <a:rPr lang="en-US" sz="1200" dirty="0" smtClean="0"/>
                  <a:t>DGR/DESR</a:t>
                </a:r>
                <a:endParaRPr lang="en-US" sz="1200" dirty="0"/>
              </a:p>
            </p:txBody>
          </p:sp>
          <p:cxnSp>
            <p:nvCxnSpPr>
              <p:cNvPr id="137" name="Straight Arrow Connector 136"/>
              <p:cNvCxnSpPr/>
              <p:nvPr/>
            </p:nvCxnSpPr>
            <p:spPr>
              <a:xfrm flipH="1" flipV="1">
                <a:off x="2419018" y="4501805"/>
                <a:ext cx="246782" cy="1544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grpSp>
        <p:nvGrpSpPr>
          <p:cNvPr id="154" name="Group 153"/>
          <p:cNvGrpSpPr/>
          <p:nvPr/>
        </p:nvGrpSpPr>
        <p:grpSpPr>
          <a:xfrm>
            <a:off x="1838868" y="2771521"/>
            <a:ext cx="1663557" cy="1563568"/>
            <a:chOff x="1828323" y="2441496"/>
            <a:chExt cx="1663557" cy="1563568"/>
          </a:xfrm>
        </p:grpSpPr>
        <p:grpSp>
          <p:nvGrpSpPr>
            <p:cNvPr id="155" name="Group 154"/>
            <p:cNvGrpSpPr/>
            <p:nvPr/>
          </p:nvGrpSpPr>
          <p:grpSpPr>
            <a:xfrm>
              <a:off x="1828323" y="2441496"/>
              <a:ext cx="1663557" cy="1563568"/>
              <a:chOff x="1828323" y="1967928"/>
              <a:chExt cx="1663557" cy="1563568"/>
            </a:xfrm>
          </p:grpSpPr>
          <p:grpSp>
            <p:nvGrpSpPr>
              <p:cNvPr id="178" name="Group 177"/>
              <p:cNvGrpSpPr/>
              <p:nvPr/>
            </p:nvGrpSpPr>
            <p:grpSpPr>
              <a:xfrm>
                <a:off x="1828323" y="1967928"/>
                <a:ext cx="1663557" cy="1563568"/>
                <a:chOff x="1828323" y="1967928"/>
                <a:chExt cx="1663557" cy="1563568"/>
              </a:xfrm>
            </p:grpSpPr>
            <p:grpSp>
              <p:nvGrpSpPr>
                <p:cNvPr id="181" name="Group 180"/>
                <p:cNvGrpSpPr/>
                <p:nvPr/>
              </p:nvGrpSpPr>
              <p:grpSpPr>
                <a:xfrm>
                  <a:off x="1828323" y="1967928"/>
                  <a:ext cx="749056" cy="1273008"/>
                  <a:chOff x="1828323" y="1967928"/>
                  <a:chExt cx="749056" cy="1273008"/>
                </a:xfrm>
              </p:grpSpPr>
              <p:grpSp>
                <p:nvGrpSpPr>
                  <p:cNvPr id="184" name="Group 183"/>
                  <p:cNvGrpSpPr/>
                  <p:nvPr/>
                </p:nvGrpSpPr>
                <p:grpSpPr>
                  <a:xfrm rot="5400000">
                    <a:off x="2119195" y="2792386"/>
                    <a:ext cx="736372" cy="160727"/>
                    <a:chOff x="1953591" y="4089115"/>
                    <a:chExt cx="736372" cy="160727"/>
                  </a:xfrm>
                </p:grpSpPr>
                <p:cxnSp>
                  <p:nvCxnSpPr>
                    <p:cNvPr id="190" name="Straight Arrow Connector 189"/>
                    <p:cNvCxnSpPr/>
                    <p:nvPr/>
                  </p:nvCxnSpPr>
                  <p:spPr>
                    <a:xfrm rot="16200000">
                      <a:off x="2245080" y="3878723"/>
                      <a:ext cx="0" cy="582978"/>
                    </a:xfrm>
                    <a:prstGeom prst="straightConnector1">
                      <a:avLst/>
                    </a:prstGeom>
                    <a:ln w="25400">
                      <a:prstDash val="solid"/>
                      <a:tailEnd type="none"/>
                    </a:ln>
                  </p:spPr>
                  <p:style>
                    <a:lnRef idx="1">
                      <a:schemeClr val="accent1"/>
                    </a:lnRef>
                    <a:fillRef idx="0">
                      <a:schemeClr val="accent1"/>
                    </a:fillRef>
                    <a:effectRef idx="0">
                      <a:schemeClr val="accent1"/>
                    </a:effectRef>
                    <a:fontRef idx="minor">
                      <a:schemeClr val="tx1"/>
                    </a:fontRef>
                  </p:style>
                </p:cxnSp>
                <p:sp>
                  <p:nvSpPr>
                    <p:cNvPr id="191" name="Oval 190"/>
                    <p:cNvSpPr/>
                    <p:nvPr/>
                  </p:nvSpPr>
                  <p:spPr>
                    <a:xfrm>
                      <a:off x="2509943" y="4089115"/>
                      <a:ext cx="180020" cy="1607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5" name="Group 184"/>
                  <p:cNvGrpSpPr/>
                  <p:nvPr/>
                </p:nvGrpSpPr>
                <p:grpSpPr>
                  <a:xfrm>
                    <a:off x="2397358" y="2653238"/>
                    <a:ext cx="180021" cy="172748"/>
                    <a:chOff x="6236759" y="4126375"/>
                    <a:chExt cx="383114" cy="324036"/>
                  </a:xfrm>
                </p:grpSpPr>
                <p:sp>
                  <p:nvSpPr>
                    <p:cNvPr id="187" name="Rectangle 186"/>
                    <p:cNvSpPr/>
                    <p:nvPr/>
                  </p:nvSpPr>
                  <p:spPr>
                    <a:xfrm>
                      <a:off x="6236759" y="4126375"/>
                      <a:ext cx="383114" cy="3240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88" name="Straight Connector 187"/>
                    <p:cNvCxnSpPr/>
                    <p:nvPr/>
                  </p:nvCxnSpPr>
                  <p:spPr>
                    <a:xfrm>
                      <a:off x="6236759" y="4126375"/>
                      <a:ext cx="383114" cy="3240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H="1">
                      <a:off x="6236759" y="4126375"/>
                      <a:ext cx="383114" cy="324036"/>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86" name="Straight Connector 185"/>
                  <p:cNvCxnSpPr/>
                  <p:nvPr/>
                </p:nvCxnSpPr>
                <p:spPr>
                  <a:xfrm>
                    <a:off x="1828323" y="1967928"/>
                    <a:ext cx="656917" cy="558341"/>
                  </a:xfrm>
                  <a:prstGeom prst="line">
                    <a:avLst/>
                  </a:prstGeom>
                  <a:ln w="25400"/>
                </p:spPr>
                <p:style>
                  <a:lnRef idx="1">
                    <a:schemeClr val="accent1"/>
                  </a:lnRef>
                  <a:fillRef idx="0">
                    <a:schemeClr val="accent1"/>
                  </a:fillRef>
                  <a:effectRef idx="0">
                    <a:schemeClr val="accent1"/>
                  </a:effectRef>
                  <a:fontRef idx="minor">
                    <a:schemeClr val="tx1"/>
                  </a:fontRef>
                </p:style>
              </p:cxnSp>
            </p:grpSp>
            <p:sp>
              <p:nvSpPr>
                <p:cNvPr id="182" name="TextBox 181"/>
                <p:cNvSpPr txBox="1"/>
                <p:nvPr/>
              </p:nvSpPr>
              <p:spPr>
                <a:xfrm>
                  <a:off x="2467980" y="3254497"/>
                  <a:ext cx="1023900" cy="276999"/>
                </a:xfrm>
                <a:prstGeom prst="rect">
                  <a:avLst/>
                </a:prstGeom>
                <a:noFill/>
              </p:spPr>
              <p:txBody>
                <a:bodyPr wrap="square" rtlCol="0">
                  <a:spAutoFit/>
                </a:bodyPr>
                <a:lstStyle/>
                <a:p>
                  <a:r>
                    <a:rPr lang="en-US" sz="1200" dirty="0" smtClean="0"/>
                    <a:t>DGR/DESR</a:t>
                  </a:r>
                  <a:endParaRPr lang="en-US" sz="1200" dirty="0"/>
                </a:p>
              </p:txBody>
            </p:sp>
            <p:cxnSp>
              <p:nvCxnSpPr>
                <p:cNvPr id="183" name="Straight Arrow Connector 182"/>
                <p:cNvCxnSpPr/>
                <p:nvPr/>
              </p:nvCxnSpPr>
              <p:spPr>
                <a:xfrm flipH="1" flipV="1">
                  <a:off x="2617242" y="3168245"/>
                  <a:ext cx="246782" cy="1544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79" name="TextBox 178"/>
              <p:cNvSpPr txBox="1"/>
              <p:nvPr/>
            </p:nvSpPr>
            <p:spPr>
              <a:xfrm>
                <a:off x="2218637" y="1984144"/>
                <a:ext cx="558282" cy="276999"/>
              </a:xfrm>
              <a:prstGeom prst="rect">
                <a:avLst/>
              </a:prstGeom>
              <a:noFill/>
            </p:spPr>
            <p:txBody>
              <a:bodyPr wrap="square" rtlCol="0">
                <a:spAutoFit/>
              </a:bodyPr>
              <a:lstStyle/>
              <a:p>
                <a:r>
                  <a:rPr lang="en-US" sz="1200" dirty="0" smtClean="0"/>
                  <a:t>RN-A</a:t>
                </a:r>
                <a:endParaRPr lang="en-US" sz="1200" dirty="0"/>
              </a:p>
            </p:txBody>
          </p:sp>
          <p:cxnSp>
            <p:nvCxnSpPr>
              <p:cNvPr id="180" name="Straight Arrow Connector 179"/>
              <p:cNvCxnSpPr>
                <a:stCxn id="179" idx="1"/>
              </p:cNvCxnSpPr>
              <p:nvPr/>
            </p:nvCxnSpPr>
            <p:spPr>
              <a:xfrm flipH="1" flipV="1">
                <a:off x="1899757" y="1974012"/>
                <a:ext cx="318880" cy="1486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158" name="Group 157"/>
            <p:cNvGrpSpPr/>
            <p:nvPr/>
          </p:nvGrpSpPr>
          <p:grpSpPr>
            <a:xfrm>
              <a:off x="1836987" y="2968351"/>
              <a:ext cx="388787" cy="338554"/>
              <a:chOff x="510805" y="5886081"/>
              <a:chExt cx="388787" cy="338554"/>
            </a:xfrm>
          </p:grpSpPr>
          <p:sp>
            <p:nvSpPr>
              <p:cNvPr id="176" name="TextBox 175"/>
              <p:cNvSpPr txBox="1"/>
              <p:nvPr/>
            </p:nvSpPr>
            <p:spPr>
              <a:xfrm>
                <a:off x="510805" y="5886081"/>
                <a:ext cx="388787" cy="338554"/>
              </a:xfrm>
              <a:prstGeom prst="rect">
                <a:avLst/>
              </a:prstGeom>
              <a:noFill/>
              <a:ln>
                <a:noFill/>
              </a:ln>
            </p:spPr>
            <p:txBody>
              <a:bodyPr wrap="square" lIns="45720" rIns="45720" rtlCol="0">
                <a:spAutoFit/>
              </a:bodyPr>
              <a:lstStyle/>
              <a:p>
                <a:pPr algn="ctr"/>
                <a:r>
                  <a:rPr lang="en-US" sz="800" dirty="0" smtClean="0"/>
                  <a:t>EPS</a:t>
                </a:r>
              </a:p>
              <a:p>
                <a:pPr algn="ctr"/>
                <a:r>
                  <a:rPr lang="en-US" sz="800" dirty="0" smtClean="0"/>
                  <a:t>meter</a:t>
                </a:r>
                <a:endParaRPr lang="en-US" sz="800" dirty="0"/>
              </a:p>
            </p:txBody>
          </p:sp>
          <p:sp>
            <p:nvSpPr>
              <p:cNvPr id="177" name="Oval 176"/>
              <p:cNvSpPr/>
              <p:nvPr/>
            </p:nvSpPr>
            <p:spPr>
              <a:xfrm>
                <a:off x="510806" y="5886081"/>
                <a:ext cx="388786" cy="3152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0" name="Group 159"/>
            <p:cNvGrpSpPr/>
            <p:nvPr/>
          </p:nvGrpSpPr>
          <p:grpSpPr>
            <a:xfrm rot="3013024">
              <a:off x="2186137" y="2788885"/>
              <a:ext cx="252596" cy="133018"/>
              <a:chOff x="5471532" y="5231432"/>
              <a:chExt cx="3612994" cy="886870"/>
            </a:xfrm>
          </p:grpSpPr>
          <p:sp>
            <p:nvSpPr>
              <p:cNvPr id="165" name="Freeform 164"/>
              <p:cNvSpPr/>
              <p:nvPr/>
            </p:nvSpPr>
            <p:spPr>
              <a:xfrm>
                <a:off x="5471532" y="5233639"/>
                <a:ext cx="1806497" cy="884663"/>
              </a:xfrm>
              <a:custGeom>
                <a:avLst/>
                <a:gdLst>
                  <a:gd name="connsiteX0" fmla="*/ 0 w 1806497"/>
                  <a:gd name="connsiteY0" fmla="*/ 884663 h 884663"/>
                  <a:gd name="connsiteX1" fmla="*/ 906966 w 1806497"/>
                  <a:gd name="connsiteY1" fmla="*/ 0 h 884663"/>
                  <a:gd name="connsiteX2" fmla="*/ 1806497 w 1806497"/>
                  <a:gd name="connsiteY2" fmla="*/ 884663 h 884663"/>
                </a:gdLst>
                <a:ahLst/>
                <a:cxnLst>
                  <a:cxn ang="0">
                    <a:pos x="connsiteX0" y="connsiteY0"/>
                  </a:cxn>
                  <a:cxn ang="0">
                    <a:pos x="connsiteX1" y="connsiteY1"/>
                  </a:cxn>
                  <a:cxn ang="0">
                    <a:pos x="connsiteX2" y="connsiteY2"/>
                  </a:cxn>
                </a:cxnLst>
                <a:rect l="l" t="t" r="r" b="b"/>
                <a:pathLst>
                  <a:path w="1806497" h="884663">
                    <a:moveTo>
                      <a:pt x="0" y="884663"/>
                    </a:moveTo>
                    <a:cubicBezTo>
                      <a:pt x="302941" y="442331"/>
                      <a:pt x="605883" y="0"/>
                      <a:pt x="906966" y="0"/>
                    </a:cubicBezTo>
                    <a:cubicBezTo>
                      <a:pt x="1208049" y="0"/>
                      <a:pt x="1507273" y="442331"/>
                      <a:pt x="1806497" y="88466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Freeform 170"/>
              <p:cNvSpPr/>
              <p:nvPr/>
            </p:nvSpPr>
            <p:spPr>
              <a:xfrm>
                <a:off x="7278029" y="5231432"/>
                <a:ext cx="1806497" cy="884663"/>
              </a:xfrm>
              <a:custGeom>
                <a:avLst/>
                <a:gdLst>
                  <a:gd name="connsiteX0" fmla="*/ 0 w 1806497"/>
                  <a:gd name="connsiteY0" fmla="*/ 884663 h 884663"/>
                  <a:gd name="connsiteX1" fmla="*/ 906966 w 1806497"/>
                  <a:gd name="connsiteY1" fmla="*/ 0 h 884663"/>
                  <a:gd name="connsiteX2" fmla="*/ 1806497 w 1806497"/>
                  <a:gd name="connsiteY2" fmla="*/ 884663 h 884663"/>
                </a:gdLst>
                <a:ahLst/>
                <a:cxnLst>
                  <a:cxn ang="0">
                    <a:pos x="connsiteX0" y="connsiteY0"/>
                  </a:cxn>
                  <a:cxn ang="0">
                    <a:pos x="connsiteX1" y="connsiteY1"/>
                  </a:cxn>
                  <a:cxn ang="0">
                    <a:pos x="connsiteX2" y="connsiteY2"/>
                  </a:cxn>
                </a:cxnLst>
                <a:rect l="l" t="t" r="r" b="b"/>
                <a:pathLst>
                  <a:path w="1806497" h="884663">
                    <a:moveTo>
                      <a:pt x="0" y="884663"/>
                    </a:moveTo>
                    <a:cubicBezTo>
                      <a:pt x="302941" y="442331"/>
                      <a:pt x="605883" y="0"/>
                      <a:pt x="906966" y="0"/>
                    </a:cubicBezTo>
                    <a:cubicBezTo>
                      <a:pt x="1208049" y="0"/>
                      <a:pt x="1507273" y="442331"/>
                      <a:pt x="1806497" y="88466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63" name="Straight Connector 162"/>
            <p:cNvCxnSpPr>
              <a:stCxn id="177" idx="7"/>
            </p:cNvCxnSpPr>
            <p:nvPr/>
          </p:nvCxnSpPr>
          <p:spPr>
            <a:xfrm flipV="1">
              <a:off x="2168838" y="2892171"/>
              <a:ext cx="101943" cy="122344"/>
            </a:xfrm>
            <a:prstGeom prst="line">
              <a:avLst/>
            </a:prstGeom>
            <a:ln w="25400"/>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57260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75">
                                            <p:txEl>
                                              <p:pRg st="0" end="0"/>
                                            </p:txEl>
                                          </p:spTgt>
                                        </p:tgtEl>
                                        <p:attrNameLst>
                                          <p:attrName>style.visibility</p:attrName>
                                        </p:attrNameLst>
                                      </p:cBhvr>
                                      <p:to>
                                        <p:strVal val="visible"/>
                                      </p:to>
                                    </p:set>
                                    <p:animEffect transition="in" filter="fade">
                                      <p:cBhvr>
                                        <p:cTn id="7" dur="1000"/>
                                        <p:tgtEl>
                                          <p:spTgt spid="175">
                                            <p:txEl>
                                              <p:pRg st="0" end="0"/>
                                            </p:txEl>
                                          </p:spTgt>
                                        </p:tgtEl>
                                      </p:cBhvr>
                                    </p:animEffect>
                                    <p:anim calcmode="lin" valueType="num">
                                      <p:cBhvr>
                                        <p:cTn id="8" dur="1000" fill="hold"/>
                                        <p:tgtEl>
                                          <p:spTgt spid="1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xit" presetSubtype="0" fill="hold" nodeType="clickEffect">
                                  <p:stCondLst>
                                    <p:cond delay="0"/>
                                  </p:stCondLst>
                                  <p:childTnLst>
                                    <p:animEffect transition="out" filter="fade">
                                      <p:cBhvr>
                                        <p:cTn id="13" dur="500"/>
                                        <p:tgtEl>
                                          <p:spTgt spid="166"/>
                                        </p:tgtEl>
                                      </p:cBhvr>
                                    </p:animEffect>
                                    <p:set>
                                      <p:cBhvr>
                                        <p:cTn id="14" dur="1" fill="hold">
                                          <p:stCondLst>
                                            <p:cond delay="499"/>
                                          </p:stCondLst>
                                        </p:cTn>
                                        <p:tgtEl>
                                          <p:spTgt spid="166"/>
                                        </p:tgtEl>
                                        <p:attrNameLst>
                                          <p:attrName>style.visibility</p:attrName>
                                        </p:attrNameLst>
                                      </p:cBhvr>
                                      <p:to>
                                        <p:strVal val="hidden"/>
                                      </p:to>
                                    </p:set>
                                  </p:childTnLst>
                                </p:cTn>
                              </p:par>
                              <p:par>
                                <p:cTn id="15" presetID="10" presetClass="exit" presetSubtype="0" fill="hold" nodeType="withEffect">
                                  <p:stCondLst>
                                    <p:cond delay="0"/>
                                  </p:stCondLst>
                                  <p:childTnLst>
                                    <p:animEffect transition="out" filter="fade">
                                      <p:cBhvr>
                                        <p:cTn id="16" dur="500"/>
                                        <p:tgtEl>
                                          <p:spTgt spid="35"/>
                                        </p:tgtEl>
                                      </p:cBhvr>
                                    </p:animEffect>
                                    <p:set>
                                      <p:cBhvr>
                                        <p:cTn id="17" dur="1" fill="hold">
                                          <p:stCondLst>
                                            <p:cond delay="499"/>
                                          </p:stCondLst>
                                        </p:cTn>
                                        <p:tgtEl>
                                          <p:spTgt spid="3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fill="hold"/>
                                        <p:tgtEl>
                                          <p:spTgt spid="8"/>
                                        </p:tgtEl>
                                        <p:attrNameLst>
                                          <p:attrName>ppt_x</p:attrName>
                                        </p:attrNameLst>
                                      </p:cBhvr>
                                      <p:tavLst>
                                        <p:tav tm="0">
                                          <p:val>
                                            <p:strVal val="#ppt_x"/>
                                          </p:val>
                                        </p:tav>
                                        <p:tav tm="100000">
                                          <p:val>
                                            <p:strVal val="#ppt_x"/>
                                          </p:val>
                                        </p:tav>
                                      </p:tavLst>
                                    </p:anim>
                                    <p:anim calcmode="lin" valueType="num">
                                      <p:cBhvr additive="base">
                                        <p:cTn id="2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75">
                                            <p:txEl>
                                              <p:pRg st="2" end="2"/>
                                            </p:txEl>
                                          </p:spTgt>
                                        </p:tgtEl>
                                        <p:attrNameLst>
                                          <p:attrName>style.visibility</p:attrName>
                                        </p:attrNameLst>
                                      </p:cBhvr>
                                      <p:to>
                                        <p:strVal val="visible"/>
                                      </p:to>
                                    </p:set>
                                    <p:animEffect transition="in" filter="fade">
                                      <p:cBhvr>
                                        <p:cTn id="28" dur="1000"/>
                                        <p:tgtEl>
                                          <p:spTgt spid="175">
                                            <p:txEl>
                                              <p:pRg st="2" end="2"/>
                                            </p:txEl>
                                          </p:spTgt>
                                        </p:tgtEl>
                                      </p:cBhvr>
                                    </p:animEffect>
                                    <p:anim calcmode="lin" valueType="num">
                                      <p:cBhvr>
                                        <p:cTn id="29" dur="1000" fill="hold"/>
                                        <p:tgtEl>
                                          <p:spTgt spid="17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1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75">
                                            <p:txEl>
                                              <p:pRg st="4" end="4"/>
                                            </p:txEl>
                                          </p:spTgt>
                                        </p:tgtEl>
                                        <p:attrNameLst>
                                          <p:attrName>style.visibility</p:attrName>
                                        </p:attrNameLst>
                                      </p:cBhvr>
                                      <p:to>
                                        <p:strVal val="visible"/>
                                      </p:to>
                                    </p:set>
                                    <p:animEffect transition="in" filter="fade">
                                      <p:cBhvr>
                                        <p:cTn id="35" dur="1000"/>
                                        <p:tgtEl>
                                          <p:spTgt spid="175">
                                            <p:txEl>
                                              <p:pRg st="4" end="4"/>
                                            </p:txEl>
                                          </p:spTgt>
                                        </p:tgtEl>
                                      </p:cBhvr>
                                    </p:animEffect>
                                    <p:anim calcmode="lin" valueType="num">
                                      <p:cBhvr>
                                        <p:cTn id="36" dur="1000" fill="hold"/>
                                        <p:tgtEl>
                                          <p:spTgt spid="17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75">
                                            <p:txEl>
                                              <p:pRg st="4" end="4"/>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175">
                                            <p:txEl>
                                              <p:pRg st="5" end="5"/>
                                            </p:txEl>
                                          </p:spTgt>
                                        </p:tgtEl>
                                        <p:attrNameLst>
                                          <p:attrName>style.visibility</p:attrName>
                                        </p:attrNameLst>
                                      </p:cBhvr>
                                      <p:to>
                                        <p:strVal val="visible"/>
                                      </p:to>
                                    </p:set>
                                    <p:animEffect transition="in" filter="fade">
                                      <p:cBhvr>
                                        <p:cTn id="40" dur="1000"/>
                                        <p:tgtEl>
                                          <p:spTgt spid="175">
                                            <p:txEl>
                                              <p:pRg st="5" end="5"/>
                                            </p:txEl>
                                          </p:spTgt>
                                        </p:tgtEl>
                                      </p:cBhvr>
                                    </p:animEffect>
                                    <p:anim calcmode="lin" valueType="num">
                                      <p:cBhvr>
                                        <p:cTn id="41" dur="1000" fill="hold"/>
                                        <p:tgtEl>
                                          <p:spTgt spid="175">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17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21022"/>
          </a:xfrm>
        </p:spPr>
        <p:txBody>
          <a:bodyPr/>
          <a:lstStyle/>
          <a:p>
            <a:r>
              <a:rPr lang="en-US" dirty="0" smtClean="0"/>
              <a:t> Discussion</a:t>
            </a:r>
            <a:endParaRPr lang="en-US" dirty="0"/>
          </a:p>
        </p:txBody>
      </p:sp>
      <p:sp>
        <p:nvSpPr>
          <p:cNvPr id="3" name="Content Placeholder 2"/>
          <p:cNvSpPr>
            <a:spLocks noGrp="1"/>
          </p:cNvSpPr>
          <p:nvPr>
            <p:ph idx="1"/>
          </p:nvPr>
        </p:nvSpPr>
        <p:spPr>
          <a:xfrm>
            <a:off x="179512" y="764704"/>
            <a:ext cx="8534400" cy="5472608"/>
          </a:xfrm>
        </p:spPr>
        <p:txBody>
          <a:bodyPr>
            <a:noAutofit/>
          </a:bodyPr>
          <a:lstStyle/>
          <a:p>
            <a:pPr>
              <a:spcBef>
                <a:spcPts val="600"/>
              </a:spcBef>
            </a:pPr>
            <a:r>
              <a:rPr lang="en-US" sz="1600" b="1" dirty="0" smtClean="0">
                <a:solidFill>
                  <a:schemeClr val="tx2"/>
                </a:solidFill>
              </a:rPr>
              <a:t>Congestion Management when DGR/DESR has been moved temporarily:</a:t>
            </a:r>
          </a:p>
          <a:p>
            <a:pPr lvl="1">
              <a:spcBef>
                <a:spcPts val="600"/>
              </a:spcBef>
            </a:pPr>
            <a:r>
              <a:rPr lang="en-US" sz="1400" dirty="0" smtClean="0">
                <a:solidFill>
                  <a:schemeClr val="tx2"/>
                </a:solidFill>
              </a:rPr>
              <a:t>With a temporary move, there can be scenarios where SCED dispatch to relieve overloads is inaccurate due to assumption on shift factor of DGR/DESR</a:t>
            </a:r>
          </a:p>
          <a:p>
            <a:pPr lvl="2">
              <a:spcBef>
                <a:spcPts val="600"/>
              </a:spcBef>
            </a:pPr>
            <a:r>
              <a:rPr lang="en-US" sz="1400" dirty="0" smtClean="0">
                <a:solidFill>
                  <a:schemeClr val="tx2"/>
                </a:solidFill>
              </a:rPr>
              <a:t>Acceptable error for low penetration of DGR/DESR (at a constraint level) </a:t>
            </a:r>
          </a:p>
          <a:p>
            <a:pPr lvl="2">
              <a:spcBef>
                <a:spcPts val="600"/>
              </a:spcBef>
            </a:pPr>
            <a:r>
              <a:rPr lang="en-US" sz="1400" dirty="0" smtClean="0">
                <a:solidFill>
                  <a:schemeClr val="tx2"/>
                </a:solidFill>
              </a:rPr>
              <a:t>ERCOT Operator situational awareness is impacted as ERCOT systems are not aware of the move. This impact is felt when SCED cannot resolve a congestion and the reason is due to an incorrect shift factor; ERCOT staff/systems may not be able to diagnose the root cause as ERCOT has no information on the changed location of the DGR/DESR (Also an issue for high penetration levels of SODG/SOESS)</a:t>
            </a:r>
            <a:endParaRPr lang="en-US" sz="1300" dirty="0" smtClean="0">
              <a:solidFill>
                <a:schemeClr val="tx2"/>
              </a:solidFill>
            </a:endParaRPr>
          </a:p>
          <a:p>
            <a:pPr lvl="1">
              <a:spcBef>
                <a:spcPts val="600"/>
              </a:spcBef>
            </a:pPr>
            <a:r>
              <a:rPr lang="en-US" sz="1400" dirty="0" smtClean="0">
                <a:solidFill>
                  <a:schemeClr val="tx2"/>
                </a:solidFill>
              </a:rPr>
              <a:t>Situational awareness and analytics can be improved if information on the changed location of DGR/DESR (Electrical Bus/CIM Load) is provided to ERCOT.  This is also applicable to SODG/SOESS.</a:t>
            </a:r>
            <a:endParaRPr lang="en-US" sz="1600" dirty="0" smtClean="0">
              <a:solidFill>
                <a:schemeClr val="tx2"/>
              </a:solidFill>
            </a:endParaRPr>
          </a:p>
          <a:p>
            <a:pPr>
              <a:spcBef>
                <a:spcPts val="1200"/>
              </a:spcBef>
            </a:pPr>
            <a:r>
              <a:rPr lang="en-US" sz="1600" b="1" dirty="0">
                <a:solidFill>
                  <a:schemeClr val="tx2"/>
                </a:solidFill>
              </a:rPr>
              <a:t>Current </a:t>
            </a:r>
            <a:r>
              <a:rPr lang="en-US" sz="1600" b="1" dirty="0" smtClean="0">
                <a:solidFill>
                  <a:schemeClr val="tx2"/>
                </a:solidFill>
              </a:rPr>
              <a:t>process to determine the energization status of distribution-connected Load Resources (LR) offering to sell Ancillary Services in the DAM will need to be revisited</a:t>
            </a:r>
          </a:p>
          <a:p>
            <a:pPr lvl="1">
              <a:spcBef>
                <a:spcPts val="600"/>
              </a:spcBef>
            </a:pPr>
            <a:r>
              <a:rPr lang="en-US" sz="1400" dirty="0" smtClean="0">
                <a:solidFill>
                  <a:schemeClr val="tx2"/>
                </a:solidFill>
              </a:rPr>
              <a:t>Extending this process to cover DGR/DESR participation in the DAM AS market will be cumbersome</a:t>
            </a:r>
          </a:p>
          <a:p>
            <a:pPr lvl="1">
              <a:spcBef>
                <a:spcPts val="600"/>
              </a:spcBef>
            </a:pPr>
            <a:r>
              <a:rPr lang="en-US" sz="1400" dirty="0" smtClean="0">
                <a:solidFill>
                  <a:schemeClr val="tx2"/>
                </a:solidFill>
              </a:rPr>
              <a:t>Proposal: For DAM, default energization status for consideration of AS Offers from LR and DGR/DESR is “Energized” if the QSE has submitted Resource-specific AS offers.</a:t>
            </a:r>
          </a:p>
          <a:p>
            <a:pPr lvl="2">
              <a:spcBef>
                <a:spcPts val="600"/>
              </a:spcBef>
            </a:pPr>
            <a:r>
              <a:rPr lang="en-US" sz="1400" dirty="0" smtClean="0">
                <a:solidFill>
                  <a:schemeClr val="tx2"/>
                </a:solidFill>
              </a:rPr>
              <a:t>Responsibility of QSE to ensure that their distribution connected Resources (LR,DGR,DESR) are energized for the Operating Day/Hours before submitting AS offers in the DAM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7</a:t>
            </a:fld>
            <a:endParaRPr lang="en-US" dirty="0">
              <a:solidFill>
                <a:prstClr val="black">
                  <a:tint val="75000"/>
                </a:prstClr>
              </a:solidFill>
            </a:endParaRPr>
          </a:p>
        </p:txBody>
      </p:sp>
    </p:spTree>
    <p:extLst>
      <p:ext uri="{BB962C8B-B14F-4D97-AF65-F5344CB8AC3E}">
        <p14:creationId xmlns:p14="http://schemas.microsoft.com/office/powerpoint/2010/main" val="428748010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3A2377AB110F42B7B372FB8EF4570B" ma:contentTypeVersion="0" ma:contentTypeDescription="Create a new document." ma:contentTypeScope="" ma:versionID="673c3b80bdd78f53d029ffa560b18dd8">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C64C7B50-9071-4454-BFDA-9AA252788C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B37479C-5C6A-48BF-A6EB-A96397C4A0DE}">
  <ds:schemaRefs>
    <ds:schemaRef ds:uri="http://schemas.microsoft.com/sharepoint/v3/contenttype/forms"/>
  </ds:schemaRefs>
</ds:datastoreItem>
</file>

<file path=customXml/itemProps3.xml><?xml version="1.0" encoding="utf-8"?>
<ds:datastoreItem xmlns:ds="http://schemas.openxmlformats.org/officeDocument/2006/customXml" ds:itemID="{C3F52101-2002-453C-B5E4-FFADB4DAD408}">
  <ds:schemaRefs>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c34af464-7aa1-4edd-9be4-83dffc1cb926"/>
    <ds:schemaRef ds:uri="http://purl.org/dc/elements/1.1/"/>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29689</TotalTime>
  <Words>859</Words>
  <Application>Microsoft Office PowerPoint</Application>
  <PresentationFormat>On-screen Show (4:3)</PresentationFormat>
  <Paragraphs>113</Paragraphs>
  <Slides>7</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7</vt:i4>
      </vt:variant>
    </vt:vector>
  </HeadingPairs>
  <TitlesOfParts>
    <vt:vector size="13" baseType="lpstr">
      <vt:lpstr>Arial</vt:lpstr>
      <vt:lpstr>Book Antiqua</vt:lpstr>
      <vt:lpstr>Calibri</vt:lpstr>
      <vt:lpstr>1_Custom Design</vt:lpstr>
      <vt:lpstr>Office Theme</vt:lpstr>
      <vt:lpstr>Custom Design</vt:lpstr>
      <vt:lpstr>PowerPoint Presentation</vt:lpstr>
      <vt:lpstr>Terminology</vt:lpstr>
      <vt:lpstr>DGR/DESR Representation in ERCOT Systems </vt:lpstr>
      <vt:lpstr>DSP Topology Changes That Move DGR/DESR </vt:lpstr>
      <vt:lpstr>Scenario 1: Temporary Move of DGR/DESR with Resource Node Outaged/De-Energized</vt:lpstr>
      <vt:lpstr>Scenario 2: Temporary Move of DGR/DESR and Resource Node Remains Energized</vt:lpstr>
      <vt:lpstr> Discussion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Moorty, Sai</cp:lastModifiedBy>
  <cp:revision>1024</cp:revision>
  <cp:lastPrinted>2019-09-30T17:18:38Z</cp:lastPrinted>
  <dcterms:created xsi:type="dcterms:W3CDTF">2016-01-21T15:20:31Z</dcterms:created>
  <dcterms:modified xsi:type="dcterms:W3CDTF">2020-05-18T13:13:24Z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0x010100E63A2377AB110F42B7B372FB8EF4570B</vt:lpwstr>
  </property>
</Properties>
</file>