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276" r:id="rId8"/>
    <p:sldId id="269" r:id="rId9"/>
    <p:sldId id="291" r:id="rId10"/>
    <p:sldId id="295" r:id="rId11"/>
    <p:sldId id="294" r:id="rId12"/>
    <p:sldId id="293" r:id="rId13"/>
    <p:sldId id="290" r:id="rId14"/>
    <p:sldId id="292" r:id="rId15"/>
    <p:sldId id="27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ydell, Brandt" initials="RB" lastIdx="1" clrIdx="0">
    <p:extLst>
      <p:ext uri="{19B8F6BF-5375-455C-9EA6-DF929625EA0E}">
        <p15:presenceInfo xmlns:p15="http://schemas.microsoft.com/office/powerpoint/2012/main" userId="S-1-5-21-639947351-343809578-3807592339-4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50" autoAdjust="0"/>
  </p:normalViewPr>
  <p:slideViewPr>
    <p:cSldViewPr showGuides="1">
      <p:cViewPr varScale="1">
        <p:scale>
          <a:sx n="73" d="100"/>
          <a:sy n="73" d="100"/>
        </p:scale>
        <p:origin x="269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235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21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99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9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707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030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7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56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77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276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Internal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webmaster@ercot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86200" y="3048000"/>
            <a:ext cx="5646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MIS and ERCOT.com User </a:t>
            </a:r>
            <a:r>
              <a:rPr lang="en-US" b="1" dirty="0" smtClean="0"/>
              <a:t>Workshop</a:t>
            </a:r>
            <a:br>
              <a:rPr lang="en-US" b="1" dirty="0" smtClean="0"/>
            </a:br>
            <a:r>
              <a:rPr lang="en-US" b="1" dirty="0" smtClean="0"/>
              <a:t>May 20, 2020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What’s Next?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 smtClean="0"/>
              <a:t>Sandbox MIS Release on May 28.</a:t>
            </a:r>
          </a:p>
          <a:p>
            <a:r>
              <a:rPr lang="en-US" dirty="0" smtClean="0"/>
              <a:t>Sandbox MIS Survey on June 4</a:t>
            </a:r>
          </a:p>
          <a:p>
            <a:r>
              <a:rPr lang="en-US" dirty="0" smtClean="0"/>
              <a:t>Summary of feedback at June </a:t>
            </a:r>
            <a:r>
              <a:rPr lang="en-US" dirty="0" smtClean="0"/>
              <a:t>24 </a:t>
            </a:r>
            <a:r>
              <a:rPr lang="en-US" dirty="0" smtClean="0"/>
              <a:t>MIS &amp; ERCOT.com User Workshop</a:t>
            </a:r>
          </a:p>
          <a:p>
            <a:r>
              <a:rPr lang="en-US" dirty="0" smtClean="0"/>
              <a:t>Production Preview in September and cutover in November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/>
              <a:t>Feedback to </a:t>
            </a:r>
            <a:r>
              <a:rPr lang="en-US" sz="2400" dirty="0" smtClean="0">
                <a:hlinkClick r:id="rId3"/>
              </a:rPr>
              <a:t>webmaster@ercot.com</a:t>
            </a:r>
            <a:r>
              <a:rPr lang="en-US" sz="2400" dirty="0" smtClean="0"/>
              <a:t> is welcome any time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84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Agenda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 smtClean="0"/>
              <a:t>MIS </a:t>
            </a:r>
            <a:r>
              <a:rPr lang="en-US" dirty="0"/>
              <a:t>Sandbox Release </a:t>
            </a:r>
            <a:r>
              <a:rPr lang="en-US" dirty="0" smtClean="0"/>
              <a:t>Notes</a:t>
            </a:r>
          </a:p>
          <a:p>
            <a:r>
              <a:rPr lang="en-US" dirty="0" smtClean="0"/>
              <a:t>Online Card Sort Activity Results</a:t>
            </a:r>
            <a:endParaRPr lang="en-US" dirty="0"/>
          </a:p>
          <a:p>
            <a:r>
              <a:rPr lang="en-US" dirty="0" smtClean="0"/>
              <a:t>Review </a:t>
            </a:r>
            <a:r>
              <a:rPr lang="en-US" dirty="0"/>
              <a:t>MIS Baseline Survey </a:t>
            </a:r>
            <a:r>
              <a:rPr lang="en-US" dirty="0" smtClean="0"/>
              <a:t>Data</a:t>
            </a:r>
          </a:p>
          <a:p>
            <a:r>
              <a:rPr lang="en-US" dirty="0"/>
              <a:t>MIS Sandbox Demo</a:t>
            </a:r>
          </a:p>
          <a:p>
            <a:r>
              <a:rPr lang="en-US" dirty="0" smtClean="0"/>
              <a:t>Upcoming </a:t>
            </a:r>
            <a:r>
              <a:rPr lang="en-US" dirty="0"/>
              <a:t>UX Research Topics</a:t>
            </a:r>
          </a:p>
          <a:p>
            <a:r>
              <a:rPr lang="en-US" dirty="0" smtClean="0"/>
              <a:t>Next </a:t>
            </a:r>
            <a:r>
              <a:rPr lang="en-US" dirty="0"/>
              <a:t>Steps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77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MIS Sandbox Release Notes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286" y="990600"/>
            <a:ext cx="7371428" cy="25142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98714" y="3962400"/>
            <a:ext cx="8534400" cy="1653147"/>
          </a:xfrm>
        </p:spPr>
        <p:txBody>
          <a:bodyPr/>
          <a:lstStyle/>
          <a:p>
            <a:r>
              <a:rPr lang="en-US" sz="2000" dirty="0" smtClean="0"/>
              <a:t>Included with 10-Day and Same Day Market Notices</a:t>
            </a:r>
          </a:p>
          <a:p>
            <a:r>
              <a:rPr lang="en-US" sz="2000" dirty="0" smtClean="0"/>
              <a:t>Available on ercot.com/about/redesign</a:t>
            </a:r>
          </a:p>
          <a:p>
            <a:r>
              <a:rPr lang="en-US" sz="2000" dirty="0" smtClean="0"/>
              <a:t>Will also include Before/After Data Mapping Spreadsheet with Same Day Market Notice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753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Online Card Sort Activity Results - Markets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B98FD69D-8B6D-4B0D-9A70-F7AEAB666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11" y="1295400"/>
            <a:ext cx="8162925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10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Online Card Sort Activity Results - Markets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3F39F65-8DAE-45C3-ACFC-3D85D45EE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4800600"/>
            <a:ext cx="5638800" cy="12954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CDBD299-338B-4D9C-82C7-C5E5BFC1A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870857"/>
            <a:ext cx="7827801" cy="3735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08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Current MIS Survey Results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 smtClean="0"/>
              <a:t>Conducted in April based on current MIS</a:t>
            </a:r>
          </a:p>
          <a:p>
            <a:r>
              <a:rPr lang="en-US" dirty="0" smtClean="0"/>
              <a:t>85 responses, &gt;50% use MIS frequently</a:t>
            </a:r>
          </a:p>
          <a:p>
            <a:r>
              <a:rPr lang="en-US" dirty="0" smtClean="0"/>
              <a:t>Used the System Usability Scale</a:t>
            </a:r>
          </a:p>
          <a:p>
            <a:r>
              <a:rPr lang="en-US" dirty="0" smtClean="0"/>
              <a:t>Raw Score = 55.2</a:t>
            </a:r>
          </a:p>
          <a:p>
            <a:r>
              <a:rPr lang="en-US" dirty="0" smtClean="0"/>
              <a:t>Normalized – Marginal, “D”, just functional</a:t>
            </a:r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t="4433" b="15790"/>
          <a:stretch/>
        </p:blipFill>
        <p:spPr>
          <a:xfrm>
            <a:off x="2451100" y="4038600"/>
            <a:ext cx="4318000" cy="244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8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MIS </a:t>
            </a:r>
            <a:r>
              <a:rPr lang="en-US" b="1" dirty="0" smtClean="0">
                <a:solidFill>
                  <a:schemeClr val="accent1"/>
                </a:solidFill>
              </a:rPr>
              <a:t>Survey Feedback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dirty="0" smtClean="0"/>
              <a:t>Multiple certificates</a:t>
            </a:r>
          </a:p>
          <a:p>
            <a:r>
              <a:rPr lang="en-US" dirty="0" smtClean="0"/>
              <a:t>Extracting data is resource intensive</a:t>
            </a:r>
          </a:p>
          <a:p>
            <a:r>
              <a:rPr lang="en-US" dirty="0" smtClean="0"/>
              <a:t>Not easy to find what you’re looking for</a:t>
            </a:r>
          </a:p>
          <a:p>
            <a:r>
              <a:rPr lang="en-US" dirty="0" smtClean="0"/>
              <a:t>Report Index is very slow</a:t>
            </a:r>
          </a:p>
          <a:p>
            <a:r>
              <a:rPr lang="en-US" dirty="0" smtClean="0"/>
              <a:t>Report names could be more intuitive</a:t>
            </a:r>
          </a:p>
          <a:p>
            <a:r>
              <a:rPr lang="en-US" dirty="0" smtClean="0"/>
              <a:t>Outage Scheduler and Market Manager improvements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9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3200" dirty="0" smtClean="0"/>
              <a:t>MIS Sandbox Demo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371600"/>
            <a:ext cx="8153400" cy="406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62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Upcoming User Research Topics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sz="2800" dirty="0" smtClean="0"/>
              <a:t>We’ll be seeking information on the following in this meeting, individually and online: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 smtClean="0"/>
              <a:t>Home Page: Overall </a:t>
            </a:r>
            <a:r>
              <a:rPr lang="en-US" dirty="0"/>
              <a:t>U</a:t>
            </a:r>
            <a:r>
              <a:rPr lang="en-US" dirty="0" smtClean="0"/>
              <a:t>sage &amp; Dashboards</a:t>
            </a:r>
            <a:endParaRPr lang="en-US" dirty="0"/>
          </a:p>
          <a:p>
            <a:pPr lvl="1"/>
            <a:r>
              <a:rPr lang="en-US" dirty="0" smtClean="0"/>
              <a:t>MIS login: Handling </a:t>
            </a:r>
            <a:r>
              <a:rPr lang="en-US" dirty="0"/>
              <a:t>multiple </a:t>
            </a:r>
            <a:r>
              <a:rPr lang="en-US" dirty="0" smtClean="0"/>
              <a:t>certificates</a:t>
            </a:r>
          </a:p>
          <a:p>
            <a:pPr lvl="1"/>
            <a:r>
              <a:rPr lang="en-US" dirty="0" smtClean="0"/>
              <a:t>Navigation: Specifically </a:t>
            </a:r>
            <a:r>
              <a:rPr lang="en-US" dirty="0"/>
              <a:t>for </a:t>
            </a:r>
            <a:r>
              <a:rPr lang="en-US" dirty="0" smtClean="0"/>
              <a:t>mobile</a:t>
            </a:r>
          </a:p>
          <a:p>
            <a:pPr lvl="1"/>
            <a:r>
              <a:rPr lang="en-US" dirty="0" smtClean="0"/>
              <a:t>Index Behavior</a:t>
            </a:r>
          </a:p>
          <a:p>
            <a:pPr lvl="1"/>
            <a:r>
              <a:rPr lang="en-US" dirty="0" smtClean="0"/>
              <a:t>Planning </a:t>
            </a:r>
            <a:r>
              <a:rPr lang="en-US" dirty="0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3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D153997F73C346B6FA60F5EE5C0F86" ma:contentTypeVersion="10" ma:contentTypeDescription="Create a new document." ma:contentTypeScope="" ma:versionID="3e4aa85e7256b0447cc628bb210ee5dc">
  <xsd:schema xmlns:xsd="http://www.w3.org/2001/XMLSchema" xmlns:xs="http://www.w3.org/2001/XMLSchema" xmlns:p="http://schemas.microsoft.com/office/2006/metadata/properties" xmlns:ns1="http://schemas.microsoft.com/sharepoint/v3" xmlns:ns2="c34af464-7aa1-4edd-9be4-83dffc1cb926" xmlns:ns3="http://schemas.microsoft.com/sharepoint/v4" xmlns:ns4="b7c87ee1-6349-487c-9c3e-5363540dadb3" targetNamespace="http://schemas.microsoft.com/office/2006/metadata/properties" ma:root="true" ma:fieldsID="c9eb0743a7cd976d2c9183d78134a2b6" ns1:_="" ns2:_="" ns3:_="" ns4:_="">
    <xsd:import namespace="http://schemas.microsoft.com/sharepoint/v3"/>
    <xsd:import namespace="c34af464-7aa1-4edd-9be4-83dffc1cb926"/>
    <xsd:import namespace="http://schemas.microsoft.com/sharepoint/v4"/>
    <xsd:import namespace="b7c87ee1-6349-487c-9c3e-5363540dadb3"/>
    <xsd:element name="properties">
      <xsd:complexType>
        <xsd:sequence>
          <xsd:element name="documentManagement">
            <xsd:complexType>
              <xsd:all>
                <xsd:element ref="ns2:Information_x0020_Classification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3:EmailHeaders" minOccurs="0"/>
                <xsd:element ref="ns3:IconOverlay" minOccurs="0"/>
                <xsd:element ref="ns1:_vti_ItemDeclaredRecord" minOccurs="0"/>
                <xsd:element ref="ns1:_vti_ItemHoldRecordStatus" minOccurs="0"/>
                <xsd:element ref="ns4:Expir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9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10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11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12" nillable="true" ma:displayName="E-Mail From" ma:hidden="true" ma:internalName="EmailFrom">
      <xsd:simpleType>
        <xsd:restriction base="dms:Text"/>
      </xsd:simpleType>
    </xsd:element>
    <xsd:element name="EmailSubject" ma:index="13" nillable="true" ma:displayName="E-Mail Subject" ma:hidden="true" ma:internalName="EmailSubject">
      <xsd:simpleType>
        <xsd:restriction base="dms:Text"/>
      </xsd:simpleType>
    </xsd:element>
    <xsd:element name="_vti_ItemDeclaredRecord" ma:index="1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17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4" nillable="true" ma:displayName="E-Mail Headers" ma:hidden="true" ma:internalName="EmailHeaders">
      <xsd:simpleType>
        <xsd:restriction base="dms:Note">
          <xsd:maxLength value="255"/>
        </xsd:restriction>
      </xsd:simpleType>
    </xsd:element>
    <xsd:element name="IconOverlay" ma:index="15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87ee1-6349-487c-9c3e-5363540dadb3" elementFormDefault="qualified">
    <xsd:import namespace="http://schemas.microsoft.com/office/2006/documentManagement/types"/>
    <xsd:import namespace="http://schemas.microsoft.com/office/infopath/2007/PartnerControls"/>
    <xsd:element name="Expiration" ma:index="18" nillable="true" ma:displayName="Expiration" ma:internalName="Expiration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  <EmailTo xmlns="http://schemas.microsoft.com/sharepoint/v3" xsi:nil="true"/>
    <Expiration xmlns="b7c87ee1-6349-487c-9c3e-5363540dadb3" xsi:nil="true"/>
    <EmailHeaders xmlns="http://schemas.microsoft.com/sharepoint/v4" xsi:nil="true"/>
    <IconOverlay xmlns="http://schemas.microsoft.com/sharepoint/v4" xsi:nil="true"/>
    <EmailSender xmlns="http://schemas.microsoft.com/sharepoint/v3" xsi:nil="true"/>
    <EmailFrom xmlns="http://schemas.microsoft.com/sharepoint/v3" xsi:nil="true"/>
    <EmailSubject xmlns="http://schemas.microsoft.com/sharepoint/v3" xsi:nil="true"/>
    <EmailCc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D4973B-9A79-497C-A633-F75E783826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34af464-7aa1-4edd-9be4-83dffc1cb926"/>
    <ds:schemaRef ds:uri="http://schemas.microsoft.com/sharepoint/v4"/>
    <ds:schemaRef ds:uri="b7c87ee1-6349-487c-9c3e-5363540dad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microsoft.com/sharepoint/v4"/>
    <ds:schemaRef ds:uri="http://purl.org/dc/elements/1.1/"/>
    <ds:schemaRef ds:uri="http://schemas.microsoft.com/office/2006/metadata/properties"/>
    <ds:schemaRef ds:uri="http://schemas.microsoft.com/office/2006/documentManagement/types"/>
    <ds:schemaRef ds:uri="c34af464-7aa1-4edd-9be4-83dffc1cb926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b7c87ee1-6349-487c-9c3e-5363540dadb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38147</TotalTime>
  <Words>226</Words>
  <Application>Microsoft Office PowerPoint</Application>
  <PresentationFormat>On-screen Show (4:3)</PresentationFormat>
  <Paragraphs>61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Custom Design</vt:lpstr>
      <vt:lpstr>PowerPoint Presentation</vt:lpstr>
      <vt:lpstr>Agenda</vt:lpstr>
      <vt:lpstr>MIS Sandbox Release Notes</vt:lpstr>
      <vt:lpstr>Online Card Sort Activity Results - Markets</vt:lpstr>
      <vt:lpstr>Online Card Sort Activity Results - Markets</vt:lpstr>
      <vt:lpstr>Current MIS Survey Results</vt:lpstr>
      <vt:lpstr>MIS Survey Feedback</vt:lpstr>
      <vt:lpstr>MIS Sandbox Demo</vt:lpstr>
      <vt:lpstr>Upcoming User Research Topics</vt:lpstr>
      <vt:lpstr>What’s Next?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Hale, Aubrey</cp:lastModifiedBy>
  <cp:revision>227</cp:revision>
  <cp:lastPrinted>2019-05-06T14:24:16Z</cp:lastPrinted>
  <dcterms:created xsi:type="dcterms:W3CDTF">2016-01-21T15:20:31Z</dcterms:created>
  <dcterms:modified xsi:type="dcterms:W3CDTF">2020-05-18T15:11:06Z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0x01010061D153997F73C346B6FA60F5EE5C0F86</vt:lpwstr>
  </property>
</Properties>
</file>